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3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54864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-914400"/>
            <a:ext cx="3200400" cy="3200400"/>
          </a:xfrm>
          <a:prstGeom prst="ellipse">
            <a:avLst/>
          </a:prstGeom>
          <a:solidFill>
            <a:srgbClr val="0D7C66">
              <a:alpha val="18000"/>
            </a:srgbClr>
          </a:solidFill>
          <a:ln w="12700">
            <a:solidFill>
              <a:srgbClr val="0D7C66">
                <a:alpha val="1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589520" y="2926080"/>
            <a:ext cx="2286000" cy="2286000"/>
          </a:xfrm>
          <a:prstGeom prst="ellipse">
            <a:avLst/>
          </a:prstGeom>
          <a:solidFill>
            <a:srgbClr val="E8A020">
              <a:alpha val="12000"/>
            </a:srgbClr>
          </a:solidFill>
          <a:ln w="12700">
            <a:solidFill>
              <a:srgbClr val="E8A020">
                <a:alpha val="1200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0" y="1280160"/>
            <a:ext cx="1645920" cy="16459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777240"/>
            <a:ext cx="2377440" cy="347472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02920" y="77724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WORLD HEALTH DAY 2026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502920" y="1325880"/>
            <a:ext cx="621792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Access to Health Care</a:t>
            </a:r>
            <a:endParaRPr lang="en-US" sz="4200" dirty="0"/>
          </a:p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a Fundamental</a:t>
            </a:r>
            <a:endParaRPr lang="en-US" sz="4200" dirty="0"/>
          </a:p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 Right</a:t>
            </a:r>
            <a:endParaRPr lang="en-US" sz="4200" dirty="0"/>
          </a:p>
        </p:txBody>
      </p:sp>
      <p:sp>
        <p:nvSpPr>
          <p:cNvPr id="10" name="Text 7"/>
          <p:cNvSpPr/>
          <p:nvPr/>
        </p:nvSpPr>
        <p:spPr>
          <a:xfrm>
            <a:off x="502920" y="365760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International Perspective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502920" y="420624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Sandra Bello  |  Health &amp; Medical Lawyer, Nigeria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502920" y="4663440"/>
            <a:ext cx="4572000" cy="36576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1168" y="137160"/>
            <a:ext cx="658368" cy="6583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0"/>
            <a:ext cx="77724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CAN YOU DO? (As Law Students)</a:t>
            </a:r>
            <a:endParaRPr lang="en-US" sz="2000" dirty="0"/>
          </a:p>
        </p:txBody>
      </p:sp>
      <p:sp>
        <p:nvSpPr>
          <p:cNvPr id="5" name="Shape 2"/>
          <p:cNvSpPr/>
          <p:nvPr/>
        </p:nvSpPr>
        <p:spPr>
          <a:xfrm>
            <a:off x="228600" y="1115568"/>
            <a:ext cx="2743200" cy="171907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338328" y="1225296"/>
            <a:ext cx="502920" cy="502920"/>
          </a:xfrm>
          <a:prstGeom prst="ellipse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38328" y="12252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A020"/>
                </a:solidFill>
              </a:rPr>
              <a:t>1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914400" y="1271016"/>
            <a:ext cx="19385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📖 Know the Law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338328" y="182880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your constitution. Know whether the right to health is justiciable in Gambia. Learn the African Charter and ICESCR.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3172968" y="1115568"/>
            <a:ext cx="2743200" cy="171907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82696" y="1225296"/>
            <a:ext cx="502920" cy="502920"/>
          </a:xfrm>
          <a:prstGeom prst="ellipse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282696" y="12252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A020"/>
                </a:solidFill>
              </a:rPr>
              <a:t>2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3858768" y="1271016"/>
            <a:ext cx="19385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🗣️ Advocate &amp; Educate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3282696" y="182880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your voice. Talk to communities about their health rights. Write. Publish. Debate. Use platforms like LinkedIn.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6117336" y="1115568"/>
            <a:ext cx="2743200" cy="171907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227064" y="1225296"/>
            <a:ext cx="502920" cy="502920"/>
          </a:xfrm>
          <a:prstGeom prst="ellipse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227064" y="12252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A020"/>
                </a:solidFill>
              </a:rPr>
              <a:t>3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6803136" y="1271016"/>
            <a:ext cx="19385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Use Strategic Litigation</a:t>
            </a:r>
            <a:endParaRPr lang="en-US" sz="1150" dirty="0"/>
          </a:p>
        </p:txBody>
      </p:sp>
      <p:sp>
        <p:nvSpPr>
          <p:cNvPr id="19" name="Text 16"/>
          <p:cNvSpPr/>
          <p:nvPr/>
        </p:nvSpPr>
        <p:spPr>
          <a:xfrm>
            <a:off x="6227064" y="182880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Courts have changed health policy globally. Consider public interest litigation as a career tool for social change.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228600" y="3035808"/>
            <a:ext cx="2743200" cy="171907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38328" y="3145536"/>
            <a:ext cx="502920" cy="502920"/>
          </a:xfrm>
          <a:prstGeom prst="ellipse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338328" y="314553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A020"/>
                </a:solidFill>
              </a:rPr>
              <a:t>4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914400" y="3191256"/>
            <a:ext cx="19385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Partner Across Sectors</a:t>
            </a:r>
            <a:endParaRPr lang="en-US" sz="1150" dirty="0"/>
          </a:p>
        </p:txBody>
      </p:sp>
      <p:sp>
        <p:nvSpPr>
          <p:cNvPr id="24" name="Text 21"/>
          <p:cNvSpPr/>
          <p:nvPr/>
        </p:nvSpPr>
        <p:spPr>
          <a:xfrm>
            <a:off x="338328" y="374904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with doctors, NGOs, tech companies, and policymakers. Health rights need interdisciplinary champions.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3172968" y="3035808"/>
            <a:ext cx="2743200" cy="171907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3282696" y="3145536"/>
            <a:ext cx="502920" cy="502920"/>
          </a:xfrm>
          <a:prstGeom prst="ellipse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3282696" y="314553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A020"/>
                </a:solidFill>
              </a:rPr>
              <a:t>5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3858768" y="3191256"/>
            <a:ext cx="19385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Engage Technology</a:t>
            </a:r>
            <a:endParaRPr lang="en-US" sz="1150" dirty="0"/>
          </a:p>
        </p:txBody>
      </p:sp>
      <p:sp>
        <p:nvSpPr>
          <p:cNvPr id="29" name="Text 26"/>
          <p:cNvSpPr/>
          <p:nvPr/>
        </p:nvSpPr>
        <p:spPr>
          <a:xfrm>
            <a:off x="3282696" y="374904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telemedicine, data privacy, and digital health. Tomorrow's health rights battles will be fought online.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6117336" y="3035808"/>
            <a:ext cx="2743200" cy="171907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8"/>
          <p:cNvSpPr/>
          <p:nvPr/>
        </p:nvSpPr>
        <p:spPr>
          <a:xfrm>
            <a:off x="6227064" y="3145536"/>
            <a:ext cx="502920" cy="502920"/>
          </a:xfrm>
          <a:prstGeom prst="ellipse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6227064" y="314553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A020"/>
                </a:solidFill>
              </a:rPr>
              <a:t>6</a:t>
            </a:r>
            <a:endParaRPr lang="en-US" sz="1400" dirty="0"/>
          </a:p>
        </p:txBody>
      </p:sp>
      <p:sp>
        <p:nvSpPr>
          <p:cNvPr id="33" name="Text 30"/>
          <p:cNvSpPr/>
          <p:nvPr/>
        </p:nvSpPr>
        <p:spPr>
          <a:xfrm>
            <a:off x="6803136" y="3191256"/>
            <a:ext cx="19385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Think Globally, Act Locally</a:t>
            </a:r>
            <a:endParaRPr lang="en-US" sz="1150" dirty="0"/>
          </a:p>
        </p:txBody>
      </p:sp>
      <p:sp>
        <p:nvSpPr>
          <p:cNvPr id="34" name="Text 31"/>
          <p:cNvSpPr/>
          <p:nvPr/>
        </p:nvSpPr>
        <p:spPr>
          <a:xfrm>
            <a:off x="6227064" y="374904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frameworks matter, but change starts at home. The Gambia needs lawyers committed to UHC.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23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-731520"/>
            <a:ext cx="3657600" cy="3657600"/>
          </a:xfrm>
          <a:prstGeom prst="ellipse">
            <a:avLst/>
          </a:prstGeom>
          <a:solidFill>
            <a:srgbClr val="0D7C66">
              <a:alpha val="15000"/>
            </a:srgbClr>
          </a:solidFill>
          <a:ln w="12700">
            <a:solidFill>
              <a:srgbClr val="0D7C66">
                <a:alpha val="1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3200400"/>
            <a:ext cx="3200400" cy="3200400"/>
          </a:xfrm>
          <a:prstGeom prst="ellipse">
            <a:avLst/>
          </a:prstGeom>
          <a:solidFill>
            <a:srgbClr val="E8A020">
              <a:alpha val="12000"/>
            </a:srgbClr>
          </a:solidFill>
          <a:ln w="12700">
            <a:solidFill>
              <a:srgbClr val="E8A020">
                <a:alpha val="12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Takeaways</a:t>
            </a:r>
            <a:endParaRPr lang="en-US" sz="30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170432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1115568"/>
            <a:ext cx="8046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care is not a privilege — it is a legally recognised human right under international law.</a:t>
            </a:r>
            <a:endParaRPr lang="en-US" sz="115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10512"/>
            <a:ext cx="274320" cy="2743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22960" y="1755648"/>
            <a:ext cx="8046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to health has 4 pillars: Availability, Accessibility, Acceptability, and Quality.</a:t>
            </a:r>
            <a:endParaRPr lang="en-US" sz="115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450592"/>
            <a:ext cx="274320" cy="27432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822960" y="2395728"/>
            <a:ext cx="8046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Billions still lack access — poverty, geography, discrimination, and weak legal systems are the barriers.</a:t>
            </a:r>
            <a:endParaRPr lang="en-US" sz="115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090672"/>
            <a:ext cx="274320" cy="27432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822960" y="3035808"/>
            <a:ext cx="8046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Courts around the world have enforced health rights. Litigation is a powerful tool.</a:t>
            </a:r>
            <a:endParaRPr lang="en-US" sz="1150" dirty="0"/>
          </a:p>
        </p:txBody>
      </p:sp>
      <p:pic>
        <p:nvPicPr>
          <p:cNvPr id="1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730752"/>
            <a:ext cx="274320" cy="27432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822960" y="3675888"/>
            <a:ext cx="8046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has its own legal framework — the African Charter and Maputo Protocol are key instruments.</a:t>
            </a:r>
            <a:endParaRPr lang="en-US" sz="1150" dirty="0"/>
          </a:p>
        </p:txBody>
      </p:sp>
      <p:pic>
        <p:nvPicPr>
          <p:cNvPr id="1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370832"/>
            <a:ext cx="274320" cy="27432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822960" y="4315968"/>
            <a:ext cx="8046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law students: know the law, advocate loudly, litigate bravely, and build bridges across sectors.</a:t>
            </a:r>
            <a:endParaRPr lang="en-US" sz="1150" dirty="0"/>
          </a:p>
        </p:txBody>
      </p:sp>
      <p:sp>
        <p:nvSpPr>
          <p:cNvPr id="18" name="Shape 10"/>
          <p:cNvSpPr/>
          <p:nvPr/>
        </p:nvSpPr>
        <p:spPr>
          <a:xfrm>
            <a:off x="457200" y="4736592"/>
            <a:ext cx="8229600" cy="292608"/>
          </a:xfrm>
          <a:prstGeom prst="rect">
            <a:avLst/>
          </a:prstGeom>
          <a:solidFill>
            <a:srgbClr val="E8A020">
              <a:alpha val="12000"/>
            </a:srgbClr>
          </a:solidFill>
          <a:ln w="12700">
            <a:solidFill>
              <a:srgbClr val="E8A020">
                <a:alpha val="12000"/>
              </a:srgbClr>
            </a:solidFill>
            <a:prstDash val="solid"/>
          </a:ln>
        </p:spPr>
      </p:sp>
      <p:sp>
        <p:nvSpPr>
          <p:cNvPr id="19" name="Text 11"/>
          <p:cNvSpPr/>
          <p:nvPr/>
        </p:nvSpPr>
        <p:spPr>
          <a:xfrm>
            <a:off x="457200" y="475488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"Health is a state of complete well-being — not merely the absence of disease." — WHO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7C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217920" y="-914400"/>
            <a:ext cx="4114800" cy="4114800"/>
          </a:xfrm>
          <a:prstGeom prst="ellipse">
            <a:avLst/>
          </a:prstGeom>
          <a:solidFill>
            <a:srgbClr val="0A2342">
              <a:alpha val="20000"/>
            </a:srgbClr>
          </a:solidFill>
          <a:ln w="12700">
            <a:solidFill>
              <a:srgbClr val="0A2342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3291840"/>
            <a:ext cx="2743200" cy="2743200"/>
          </a:xfrm>
          <a:prstGeom prst="ellipse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1200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0" y="1097280"/>
            <a:ext cx="2286000" cy="2286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640080"/>
            <a:ext cx="5943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You!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457200" y="1645920"/>
            <a:ext cx="5669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457200" y="2286000"/>
            <a:ext cx="5303520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2468880"/>
            <a:ext cx="5486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Sandra Bello (Ibukunokuwa)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457200" y="288036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&amp; Medical Lawyer | Rosenut Solicitors, Lagos, Nigeria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457200" y="3218688"/>
            <a:ext cx="6400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Protecting Healthcare · Empowering Patients · Shaping Medical Law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457200" y="3767328"/>
            <a:ext cx="5486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LinkedIn: Sandra Bello Ibukunoluwa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457200" y="4096512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Connect for health law research, collaboration &amp; consultancy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457200" y="47731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 Health Day | April 8, 2026 | Legal Ideas Forum International × UTG-LSA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TODAY'S ROADMAP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265176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143000"/>
            <a:ext cx="2651760" cy="82296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30759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A0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1709928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This Right?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057400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Defining the right to health globally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00400" y="1143000"/>
            <a:ext cx="265176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1143000"/>
            <a:ext cx="2651760" cy="82296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130759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A0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291840" y="1709928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Legal Basis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91840" y="2057400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Treaties, constitutions &amp; frameworks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035040" y="1143000"/>
            <a:ext cx="265176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1143000"/>
            <a:ext cx="2651760" cy="82296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130759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A0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6126480" y="1709928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Global Reality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126480" y="2057400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left behind &amp; why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65760" y="2971800"/>
            <a:ext cx="265176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65760" y="2971800"/>
            <a:ext cx="2651760" cy="82296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13639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A0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457200" y="3538728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Studies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57200" y="3886200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Lessons from different countries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200400" y="2971800"/>
            <a:ext cx="265176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0" y="2971800"/>
            <a:ext cx="2651760" cy="82296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91840" y="313639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A0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3291840" y="3538728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&amp; The Gambia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291840" y="3886200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context &amp; challenges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6035040" y="2971800"/>
            <a:ext cx="265176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035040" y="2971800"/>
            <a:ext cx="2651760" cy="82296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126480" y="313639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E8A0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6126480" y="3538728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Way Forward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126480" y="3886200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students &amp; lawyers can do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548640"/>
            <a:ext cx="1645920" cy="1645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2880" y="237744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THIS RIGHT?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182880" y="3566160"/>
            <a:ext cx="3108960" cy="1234440"/>
          </a:xfrm>
          <a:prstGeom prst="rect">
            <a:avLst/>
          </a:prstGeom>
          <a:solidFill>
            <a:srgbClr val="0D7C66">
              <a:alpha val="80000"/>
            </a:srgbClr>
          </a:solidFill>
          <a:ln w="12700">
            <a:solidFill>
              <a:srgbClr val="0D7C66">
                <a:alpha val="80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274320" y="3611880"/>
            <a:ext cx="29260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enjoyment of the highest attainable standard of health is a fundamental right of every human being."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274320" y="4681728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E8A020"/>
                </a:solidFill>
              </a:rPr>
              <a:t>— WHO Constitution, 1946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3749040" y="365760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C2B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Access to Health Care as a Right Means: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749040" y="1005840"/>
            <a:ext cx="5212080" cy="80467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886200" y="105156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🏥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4434840" y="1115568"/>
            <a:ext cx="4389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0D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Availability</a:t>
            </a:r>
            <a:pPr indent="0" marL="0">
              <a:buNone/>
            </a:pPr>
            <a:r>
              <a:rPr lang="en-US" sz="12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functioning health facilities and services exist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749040" y="1965960"/>
            <a:ext cx="5212080" cy="80467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886200" y="201168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📍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4434840" y="2075688"/>
            <a:ext cx="4389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0D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Accessibility</a:t>
            </a:r>
            <a:pPr indent="0" marL="0">
              <a:buNone/>
            </a:pPr>
            <a:r>
              <a:rPr lang="en-US" sz="12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services are reachable physically &amp; financially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3749040" y="2926080"/>
            <a:ext cx="5212080" cy="80467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3886200" y="297180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🤝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4434840" y="3035808"/>
            <a:ext cx="4389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0D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Acceptability</a:t>
            </a:r>
            <a:pPr indent="0" marL="0">
              <a:buNone/>
            </a:pPr>
            <a:r>
              <a:rPr lang="en-US" sz="12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care respects culture, dignity and ethics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749040" y="3886200"/>
            <a:ext cx="5212080" cy="80467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886200" y="3931920"/>
            <a:ext cx="502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✅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4434840" y="3995928"/>
            <a:ext cx="4389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0D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</a:t>
            </a:r>
            <a:pPr indent="0" marL="0">
              <a:buNone/>
            </a:pPr>
            <a:r>
              <a:rPr lang="en-US" sz="12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services are scientifically sound &amp; safe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3749040" y="4736592"/>
            <a:ext cx="5212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4 pillars come from General Comment 14 of the UN Committee on Economic, Social &amp; Cultural Rights (CESCR)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137160"/>
            <a:ext cx="658368" cy="6583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0"/>
            <a:ext cx="77724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INTERNATIONAL LEGAL BASIS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1005840" y="1188720"/>
            <a:ext cx="54864" cy="365760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804672" y="1225296"/>
            <a:ext cx="256032" cy="25603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1188720" y="1161288"/>
            <a:ext cx="658368" cy="27432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188720" y="116128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1948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1965960" y="1152144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Declaration of Human Rights (UDHR)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1965960" y="1444752"/>
            <a:ext cx="6949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25 — Everyone has the right to a standard of living adequate for health and medical care.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804672" y="1975104"/>
            <a:ext cx="256032" cy="25603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1188720" y="1911096"/>
            <a:ext cx="658368" cy="27432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188720" y="1911096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1966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965960" y="1901952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Covenant on Economic, Social &amp; Cultural Rights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1965960" y="2194560"/>
            <a:ext cx="6949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12 — Recognises the right of everyone to the enjoyment of the highest attainable standard of physical and mental health.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804672" y="2724912"/>
            <a:ext cx="256032" cy="25603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1188720" y="2660904"/>
            <a:ext cx="658368" cy="27432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1188720" y="2660904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1978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1965960" y="2651760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Alma-Ata Declaration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1965960" y="2944368"/>
            <a:ext cx="6949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Established Primary Health Care as essential to achieving 'Health for All' — a landmark moment.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804672" y="3474720"/>
            <a:ext cx="256032" cy="25603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1188720" y="3410712"/>
            <a:ext cx="658368" cy="27432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1188720" y="3410712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2000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1965960" y="3401568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Millennium Development Goals → SDG 3 (2015)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1965960" y="3694176"/>
            <a:ext cx="6949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SDG 3: Ensure healthy lives and promote well-being for all at all ages. UHC is a direct target.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804672" y="4224528"/>
            <a:ext cx="256032" cy="25603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1188720" y="4160520"/>
            <a:ext cx="658368" cy="27432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1188720" y="4160520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2019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1965960" y="4151376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Political Declaration on Universal Health Coverage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1965960" y="4443984"/>
            <a:ext cx="6949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Reaffirmed global commitment to UHC by 2030 — healthcare for everyone, everywhere.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23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7432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Global Reality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65760" y="86868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Despite legal commitments, billions still lack access to basic health care.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1508760"/>
            <a:ext cx="2011680" cy="3200400"/>
          </a:xfrm>
          <a:prstGeom prst="rect">
            <a:avLst/>
          </a:prstGeom>
          <a:solidFill>
            <a:srgbClr val="0D7C66">
              <a:alpha val="18000"/>
            </a:srgbClr>
          </a:solidFill>
          <a:ln w="12700">
            <a:solidFill>
              <a:srgbClr val="0D7C66">
                <a:alpha val="5000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691640"/>
            <a:ext cx="914400" cy="9144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74320" y="274320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E8A0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4.5B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365760" y="3520440"/>
            <a:ext cx="1828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lack full access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essential health services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2450592" y="1508760"/>
            <a:ext cx="2011680" cy="3200400"/>
          </a:xfrm>
          <a:prstGeom prst="rect">
            <a:avLst/>
          </a:prstGeom>
          <a:solidFill>
            <a:srgbClr val="0D7C66">
              <a:alpha val="18000"/>
            </a:srgbClr>
          </a:solidFill>
          <a:ln w="12700">
            <a:solidFill>
              <a:srgbClr val="0D7C66">
                <a:alpha val="50000"/>
              </a:srgbClr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232" y="1691640"/>
            <a:ext cx="914400" cy="9144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450592" y="274320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E8A0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800M</a:t>
            </a:r>
            <a:endParaRPr lang="en-US" sz="3400" dirty="0"/>
          </a:p>
        </p:txBody>
      </p:sp>
      <p:sp>
        <p:nvSpPr>
          <p:cNvPr id="11" name="Text 7"/>
          <p:cNvSpPr/>
          <p:nvPr/>
        </p:nvSpPr>
        <p:spPr>
          <a:xfrm>
            <a:off x="2542032" y="3520440"/>
            <a:ext cx="1828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 10%+ of household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 on health care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4626864" y="1508760"/>
            <a:ext cx="2011680" cy="3200400"/>
          </a:xfrm>
          <a:prstGeom prst="rect">
            <a:avLst/>
          </a:prstGeom>
          <a:solidFill>
            <a:srgbClr val="0D7C66">
              <a:alpha val="18000"/>
            </a:srgbClr>
          </a:solidFill>
          <a:ln w="12700">
            <a:solidFill>
              <a:srgbClr val="0D7C66">
                <a:alpha val="50000"/>
              </a:srgbClr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5504" y="1691640"/>
            <a:ext cx="914400" cy="9144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626864" y="274320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E8A0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100M+</a:t>
            </a:r>
            <a:endParaRPr lang="en-US" sz="3400" dirty="0"/>
          </a:p>
        </p:txBody>
      </p:sp>
      <p:sp>
        <p:nvSpPr>
          <p:cNvPr id="15" name="Text 10"/>
          <p:cNvSpPr/>
          <p:nvPr/>
        </p:nvSpPr>
        <p:spPr>
          <a:xfrm>
            <a:off x="4718304" y="3520440"/>
            <a:ext cx="1828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Pushed into extreme poverty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health expenses yearly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6803136" y="1508760"/>
            <a:ext cx="2011680" cy="3200400"/>
          </a:xfrm>
          <a:prstGeom prst="rect">
            <a:avLst/>
          </a:prstGeom>
          <a:solidFill>
            <a:srgbClr val="0D7C66">
              <a:alpha val="18000"/>
            </a:srgbClr>
          </a:solidFill>
          <a:ln w="12700">
            <a:solidFill>
              <a:srgbClr val="0D7C66">
                <a:alpha val="50000"/>
              </a:srgbClr>
            </a:solidFill>
            <a:prstDash val="solid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1776" y="1691640"/>
            <a:ext cx="914400" cy="9144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803136" y="2743200"/>
            <a:ext cx="2011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E8A0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3.6B</a:t>
            </a:r>
            <a:endParaRPr lang="en-US" sz="3400" dirty="0"/>
          </a:p>
        </p:txBody>
      </p:sp>
      <p:sp>
        <p:nvSpPr>
          <p:cNvPr id="19" name="Text 13"/>
          <p:cNvSpPr/>
          <p:nvPr/>
        </p:nvSpPr>
        <p:spPr>
          <a:xfrm>
            <a:off x="6894576" y="3520440"/>
            <a:ext cx="1828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live in countries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underinvest in health</a:t>
            </a:r>
            <a:endParaRPr lang="en-US" sz="1050" dirty="0"/>
          </a:p>
        </p:txBody>
      </p:sp>
      <p:sp>
        <p:nvSpPr>
          <p:cNvPr id="20" name="Text 14"/>
          <p:cNvSpPr/>
          <p:nvPr/>
        </p:nvSpPr>
        <p:spPr>
          <a:xfrm>
            <a:off x="365760" y="484632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WHO World Health Statistics 2024 | World Bank | Lancet Commission on UHC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IS ACCESS STILL DENIED?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188720"/>
            <a:ext cx="420624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88720"/>
            <a:ext cx="73152" cy="114300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280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💰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97280" y="12801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Poverty &amp; Cost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97280" y="1627632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Out-of-pocket payments create catastrophic spending for low-income families.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09160" y="1188720"/>
            <a:ext cx="420624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188720"/>
            <a:ext cx="73152" cy="114300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280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🌍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5532120" y="12801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Geography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532120" y="1627632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Rural and remote communities lack facilities, roads, and transport.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4320" y="2487168"/>
            <a:ext cx="420624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487168"/>
            <a:ext cx="73152" cy="114300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2578608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🏛️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097280" y="2578608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 Legal Systems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097280" y="292608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many countries, the right to health is not justiciable — you can't sue the government.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09160" y="2487168"/>
            <a:ext cx="420624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2487168"/>
            <a:ext cx="73152" cy="114300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578608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⚖️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5532120" y="2578608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Discrimination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532120" y="292608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Women, disabled persons, migrants, and minorities face systematic exclusion.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74320" y="3785616"/>
            <a:ext cx="420624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3785616"/>
            <a:ext cx="73152" cy="114300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11480" y="3877056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👩‍⚕️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1097280" y="3877056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Worker Gap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097280" y="4224528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estimates a global shortfall of 10 million health workers by 2030.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709160" y="3785616"/>
            <a:ext cx="420624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709160" y="3785616"/>
            <a:ext cx="73152" cy="114300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46320" y="3877056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📋</a:t>
            </a:r>
            <a:endParaRPr lang="en-US" sz="2400" dirty="0"/>
          </a:p>
        </p:txBody>
      </p:sp>
      <p:sp>
        <p:nvSpPr>
          <p:cNvPr id="32" name="Text 30"/>
          <p:cNvSpPr/>
          <p:nvPr/>
        </p:nvSpPr>
        <p:spPr>
          <a:xfrm>
            <a:off x="5532120" y="3877056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 Governance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532120" y="4224528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Corruption and misallocation of health budgets starve public systems.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LESSONS FROM AROUND THE WORLD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4206240" cy="384048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124712"/>
            <a:ext cx="39867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🇧🇷  Brazil — Constitutional Right + Judicialisation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384048" y="1554480"/>
            <a:ext cx="3986784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Brazil's 1988 Constitution guarantees health as a right. Citizens regularly sue the government for medicines &amp; treatments — with success. Over 1 million health-related lawsuits filed annually.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84048" y="2560320"/>
            <a:ext cx="3986784" cy="274320"/>
          </a:xfrm>
          <a:prstGeom prst="rect">
            <a:avLst/>
          </a:prstGeom>
          <a:solidFill>
            <a:srgbClr val="E8A020">
              <a:alpha val="25000"/>
            </a:srgbClr>
          </a:solidFill>
          <a:ln w="12700">
            <a:solidFill>
              <a:srgbClr val="E8A020">
                <a:alpha val="2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2578608"/>
            <a:ext cx="38770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Constitutionalisation works, but creates strain.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709160" y="1097280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1097280"/>
            <a:ext cx="4206240" cy="384048"/>
          </a:xfrm>
          <a:prstGeom prst="rect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18888" y="1124712"/>
            <a:ext cx="39867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🇨🇦  Canada — Universal Single-Payer System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818888" y="1554480"/>
            <a:ext cx="3986784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Canada's Medicare covers all citizens regardless of income. No user fees for medically necessary care. Challenges remain with wait times &amp; Indigenous health inequities.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818888" y="2560320"/>
            <a:ext cx="3986784" cy="274320"/>
          </a:xfrm>
          <a:prstGeom prst="rect">
            <a:avLst/>
          </a:prstGeom>
          <a:solidFill>
            <a:srgbClr val="E8A020">
              <a:alpha val="25000"/>
            </a:srgbClr>
          </a:solidFill>
          <a:ln w="12700">
            <a:solidFill>
              <a:srgbClr val="E8A020">
                <a:alpha val="2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73752" y="2578608"/>
            <a:ext cx="38770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UHC is achievable — equity requires continuous work.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3063240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3063240"/>
            <a:ext cx="4206240" cy="384048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4048" y="3090672"/>
            <a:ext cx="39867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🇿🇦  South Africa — Litigation Changing Policy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84048" y="3520440"/>
            <a:ext cx="3986784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 Action Campaign v. Minister of Health (2002): Constitutional Court ordered govt to provide nevirapine to HIV+ pregnant women. A landmark win for health rights litigation.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84048" y="4526280"/>
            <a:ext cx="3986784" cy="274320"/>
          </a:xfrm>
          <a:prstGeom prst="rect">
            <a:avLst/>
          </a:prstGeom>
          <a:solidFill>
            <a:srgbClr val="E8A020">
              <a:alpha val="25000"/>
            </a:srgbClr>
          </a:solidFill>
          <a:ln w="12700">
            <a:solidFill>
              <a:srgbClr val="E8A020">
                <a:alpha val="25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38912" y="4544568"/>
            <a:ext cx="38770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Courts can enforce the right to health.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709160" y="3063240"/>
            <a:ext cx="4206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3063240"/>
            <a:ext cx="4206240" cy="384048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18888" y="3090672"/>
            <a:ext cx="39867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🇮🇳  India — Right to Health via Directive Principles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818888" y="3520440"/>
            <a:ext cx="3986784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Though not directly justiciable, India's Supreme Court read the right to health into Article 21 (right to life). Ayushman Bharat scheme now covers 500M people.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818888" y="4526280"/>
            <a:ext cx="3986784" cy="274320"/>
          </a:xfrm>
          <a:prstGeom prst="rect">
            <a:avLst/>
          </a:prstGeom>
          <a:solidFill>
            <a:srgbClr val="E8A020">
              <a:alpha val="25000"/>
            </a:srgbClr>
          </a:solidFill>
          <a:ln w="12700">
            <a:solidFill>
              <a:srgbClr val="E8A020">
                <a:alpha val="25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73752" y="4544568"/>
            <a:ext cx="38770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Creative legal interpretation expands access.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457200"/>
            <a:ext cx="33832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🌍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AFRICA &amp;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GAMBIA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182880" y="2468880"/>
            <a:ext cx="3383280" cy="566928"/>
          </a:xfrm>
          <a:prstGeom prst="rect">
            <a:avLst/>
          </a:prstGeom>
          <a:solidFill>
            <a:srgbClr val="0D7C66">
              <a:alpha val="75000"/>
            </a:srgbClr>
          </a:solidFill>
          <a:ln w="12700">
            <a:solidFill>
              <a:srgbClr val="0D7C66">
                <a:alpha val="7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2487168"/>
            <a:ext cx="3200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African Charter on Human &amp; Peoples' Rights (1981)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228600" y="3127248"/>
            <a:ext cx="32918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 16: Every individual shall have the right to enjoy the best attainable state of physical and mental health.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82880" y="4041648"/>
            <a:ext cx="3383280" cy="5029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28600" y="4059936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Maputo Protocol (2003): Women's health &amp; reproductive rights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931920" y="32004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2B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Gambia: Realities on the Ground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931920" y="960120"/>
            <a:ext cx="5029200" cy="71323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931920" y="960120"/>
            <a:ext cx="73152" cy="7132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096512" y="1014984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Constitution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096512" y="1289304"/>
            <a:ext cx="4754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28 — Right to health is recognised but framed as a directive principle, not fully justiciable.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931920" y="1783080"/>
            <a:ext cx="5029200" cy="71323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931920" y="1783080"/>
            <a:ext cx="73152" cy="7132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096512" y="1837944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UHC Progress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096512" y="2112264"/>
            <a:ext cx="4754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Gambia ranks 155/191 on the WHO UHC Service Coverage Index — significant gaps remain.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931920" y="2606040"/>
            <a:ext cx="5029200" cy="71323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931920" y="2606040"/>
            <a:ext cx="73152" cy="7132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096512" y="2660904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Out-of-pocket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096512" y="2935224"/>
            <a:ext cx="4754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financing relies heavily on out-of-pocket spending, limiting access for the poor.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931920" y="3429000"/>
            <a:ext cx="5029200" cy="71323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931920" y="3429000"/>
            <a:ext cx="73152" cy="7132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096512" y="3483864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Rural Gap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096512" y="3758184"/>
            <a:ext cx="4754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Urban areas have stronger health infrastructure; rural communities face severe shortfalls.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931920" y="4251960"/>
            <a:ext cx="5029200" cy="713232"/>
          </a:xfrm>
          <a:prstGeom prst="rect">
            <a:avLst/>
          </a:prstGeom>
          <a:solidFill>
            <a:srgbClr val="F0F4F8"/>
          </a:solidFill>
          <a:ln w="12700">
            <a:solidFill>
              <a:srgbClr val="D4DDE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931920" y="4251960"/>
            <a:ext cx="73152" cy="7132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096512" y="4306824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7C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Opportunity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096512" y="4581144"/>
            <a:ext cx="4754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 legal community &amp; student advocates can champion health rights reform.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137160"/>
            <a:ext cx="658368" cy="6583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0"/>
            <a:ext cx="77724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TECHNOLOGY &amp; THE RIGHT TO HEALTH</a:t>
            </a:r>
            <a:endParaRPr lang="en-US" sz="2000" dirty="0"/>
          </a:p>
        </p:txBody>
      </p:sp>
      <p:sp>
        <p:nvSpPr>
          <p:cNvPr id="5" name="Shape 2"/>
          <p:cNvSpPr/>
          <p:nvPr/>
        </p:nvSpPr>
        <p:spPr>
          <a:xfrm>
            <a:off x="274320" y="1097280"/>
            <a:ext cx="8595360" cy="64008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365760" y="109728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Can technology close the access gap?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274320" y="1920240"/>
            <a:ext cx="2743200" cy="2971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274320" y="1920240"/>
            <a:ext cx="2743200" cy="4572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65760" y="19202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Telemedicine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384048" y="2487168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Extends specialist care to rural areas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84048" y="3108960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cost &amp; travel barriers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384048" y="3730752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 &amp; Gambia: Growing adoption post-COVID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384048" y="4352544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Challenge: No comprehensive legal framework in most African countries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3200400" y="1920240"/>
            <a:ext cx="2743200" cy="2971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200400" y="1920240"/>
            <a:ext cx="2743200" cy="4572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3291840" y="19202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Mobile Health (mHealth)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3310128" y="2487168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SMS appointment reminders → improved adherence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3310128" y="3108960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health worker digital tools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3310128" y="3730752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Disease surveillance via mobile data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3310128" y="4352544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leads globally in mobile health innovation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6126480" y="1920240"/>
            <a:ext cx="2743200" cy="2971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D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6126480" y="1920240"/>
            <a:ext cx="2743200" cy="4572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217920" y="19202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Legal Gaps to Address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6236208" y="2487168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privacy &amp; patient rights online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6236208" y="3108960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Liability when telemedicine goes wrong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6236208" y="3730752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Licensing across borders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6236208" y="4352544"/>
            <a:ext cx="2523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 — who is still left offline?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to Health Care as a Fundamental Human Right</dc:title>
  <dc:subject>PptxGenJS Presentation</dc:subject>
  <dc:creator>Sandra Bello</dc:creator>
  <cp:lastModifiedBy>Sandra Bello</cp:lastModifiedBy>
  <cp:revision>1</cp:revision>
  <dcterms:created xsi:type="dcterms:W3CDTF">2026-04-08T08:16:16Z</dcterms:created>
  <dcterms:modified xsi:type="dcterms:W3CDTF">2026-04-08T08:16:16Z</dcterms:modified>
</cp:coreProperties>
</file>