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1" r:id="rId4"/>
    <p:sldMasterId id="2147483694" r:id="rId5"/>
  </p:sldMasterIdLst>
  <p:notesMasterIdLst>
    <p:notesMasterId r:id="rId42"/>
  </p:notesMasterIdLst>
  <p:handoutMasterIdLst>
    <p:handoutMasterId r:id="rId43"/>
  </p:handoutMasterIdLst>
  <p:sldIdLst>
    <p:sldId id="261" r:id="rId6"/>
    <p:sldId id="257" r:id="rId7"/>
    <p:sldId id="275" r:id="rId8"/>
    <p:sldId id="274" r:id="rId9"/>
    <p:sldId id="279" r:id="rId10"/>
    <p:sldId id="2674" r:id="rId11"/>
    <p:sldId id="2675" r:id="rId12"/>
    <p:sldId id="2676" r:id="rId13"/>
    <p:sldId id="2677" r:id="rId14"/>
    <p:sldId id="2678" r:id="rId15"/>
    <p:sldId id="2679" r:id="rId16"/>
    <p:sldId id="2680" r:id="rId17"/>
    <p:sldId id="2681" r:id="rId18"/>
    <p:sldId id="2682" r:id="rId19"/>
    <p:sldId id="2683" r:id="rId20"/>
    <p:sldId id="2684" r:id="rId21"/>
    <p:sldId id="2685" r:id="rId22"/>
    <p:sldId id="2686" r:id="rId23"/>
    <p:sldId id="2687" r:id="rId24"/>
    <p:sldId id="2688" r:id="rId25"/>
    <p:sldId id="2689" r:id="rId26"/>
    <p:sldId id="2690" r:id="rId27"/>
    <p:sldId id="2691" r:id="rId28"/>
    <p:sldId id="2692" r:id="rId29"/>
    <p:sldId id="2693" r:id="rId30"/>
    <p:sldId id="2694" r:id="rId31"/>
    <p:sldId id="2695" r:id="rId32"/>
    <p:sldId id="2696" r:id="rId33"/>
    <p:sldId id="2697" r:id="rId34"/>
    <p:sldId id="2698" r:id="rId35"/>
    <p:sldId id="2699" r:id="rId36"/>
    <p:sldId id="2700" r:id="rId37"/>
    <p:sldId id="2701" r:id="rId38"/>
    <p:sldId id="2702" r:id="rId39"/>
    <p:sldId id="2703" r:id="rId40"/>
    <p:sldId id="2704" r:id="rId41"/>
  </p:sldIdLst>
  <p:sldSz cx="12420600" cy="6983413"/>
  <p:notesSz cx="6858000" cy="9144000"/>
  <p:defaultTextStyle>
    <a:defPPr>
      <a:defRPr lang="en-US"/>
    </a:defPPr>
    <a:lvl1pPr marL="0" algn="l" defTabSz="554125" rtl="0" eaLnBrk="1" latinLnBrk="0" hangingPunct="1">
      <a:defRPr sz="2183" kern="1200">
        <a:solidFill>
          <a:schemeClr val="tx1"/>
        </a:solidFill>
        <a:latin typeface="+mn-lt"/>
        <a:ea typeface="+mn-ea"/>
        <a:cs typeface="+mn-cs"/>
      </a:defRPr>
    </a:lvl1pPr>
    <a:lvl2pPr marL="554125" algn="l" defTabSz="554125" rtl="0" eaLnBrk="1" latinLnBrk="0" hangingPunct="1">
      <a:defRPr sz="2183" kern="1200">
        <a:solidFill>
          <a:schemeClr val="tx1"/>
        </a:solidFill>
        <a:latin typeface="+mn-lt"/>
        <a:ea typeface="+mn-ea"/>
        <a:cs typeface="+mn-cs"/>
      </a:defRPr>
    </a:lvl2pPr>
    <a:lvl3pPr marL="1108249" algn="l" defTabSz="554125" rtl="0" eaLnBrk="1" latinLnBrk="0" hangingPunct="1">
      <a:defRPr sz="2183" kern="1200">
        <a:solidFill>
          <a:schemeClr val="tx1"/>
        </a:solidFill>
        <a:latin typeface="+mn-lt"/>
        <a:ea typeface="+mn-ea"/>
        <a:cs typeface="+mn-cs"/>
      </a:defRPr>
    </a:lvl3pPr>
    <a:lvl4pPr marL="1662375" algn="l" defTabSz="554125" rtl="0" eaLnBrk="1" latinLnBrk="0" hangingPunct="1">
      <a:defRPr sz="2183" kern="1200">
        <a:solidFill>
          <a:schemeClr val="tx1"/>
        </a:solidFill>
        <a:latin typeface="+mn-lt"/>
        <a:ea typeface="+mn-ea"/>
        <a:cs typeface="+mn-cs"/>
      </a:defRPr>
    </a:lvl4pPr>
    <a:lvl5pPr marL="2216500" algn="l" defTabSz="554125" rtl="0" eaLnBrk="1" latinLnBrk="0" hangingPunct="1">
      <a:defRPr sz="2183" kern="1200">
        <a:solidFill>
          <a:schemeClr val="tx1"/>
        </a:solidFill>
        <a:latin typeface="+mn-lt"/>
        <a:ea typeface="+mn-ea"/>
        <a:cs typeface="+mn-cs"/>
      </a:defRPr>
    </a:lvl5pPr>
    <a:lvl6pPr marL="2770624" algn="l" defTabSz="554125" rtl="0" eaLnBrk="1" latinLnBrk="0" hangingPunct="1">
      <a:defRPr sz="2183" kern="1200">
        <a:solidFill>
          <a:schemeClr val="tx1"/>
        </a:solidFill>
        <a:latin typeface="+mn-lt"/>
        <a:ea typeface="+mn-ea"/>
        <a:cs typeface="+mn-cs"/>
      </a:defRPr>
    </a:lvl6pPr>
    <a:lvl7pPr marL="3324748" algn="l" defTabSz="554125" rtl="0" eaLnBrk="1" latinLnBrk="0" hangingPunct="1">
      <a:defRPr sz="2183" kern="1200">
        <a:solidFill>
          <a:schemeClr val="tx1"/>
        </a:solidFill>
        <a:latin typeface="+mn-lt"/>
        <a:ea typeface="+mn-ea"/>
        <a:cs typeface="+mn-cs"/>
      </a:defRPr>
    </a:lvl7pPr>
    <a:lvl8pPr marL="3878874" algn="l" defTabSz="554125" rtl="0" eaLnBrk="1" latinLnBrk="0" hangingPunct="1">
      <a:defRPr sz="2183" kern="1200">
        <a:solidFill>
          <a:schemeClr val="tx1"/>
        </a:solidFill>
        <a:latin typeface="+mn-lt"/>
        <a:ea typeface="+mn-ea"/>
        <a:cs typeface="+mn-cs"/>
      </a:defRPr>
    </a:lvl8pPr>
    <a:lvl9pPr marL="4432997" algn="l" defTabSz="554125" rtl="0" eaLnBrk="1" latinLnBrk="0" hangingPunct="1">
      <a:defRPr sz="218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0" userDrawn="1">
          <p15:clr>
            <a:srgbClr val="A4A3A4"/>
          </p15:clr>
        </p15:guide>
        <p15:guide id="2" pos="391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0D0D"/>
    <a:srgbClr val="D9D9D9"/>
    <a:srgbClr val="E1A875"/>
    <a:srgbClr val="EDCCAD"/>
    <a:srgbClr val="CD7D28"/>
    <a:srgbClr val="534334"/>
    <a:srgbClr val="1B1612"/>
    <a:srgbClr val="A5A488"/>
    <a:srgbClr val="254E1E"/>
    <a:srgbClr val="070C1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131" autoAdjust="0"/>
    <p:restoredTop sz="93447" autoAdjust="0"/>
  </p:normalViewPr>
  <p:slideViewPr>
    <p:cSldViewPr snapToGrid="0" snapToObjects="1">
      <p:cViewPr varScale="1">
        <p:scale>
          <a:sx n="76" d="100"/>
          <a:sy n="76" d="100"/>
        </p:scale>
        <p:origin x="422" y="48"/>
      </p:cViewPr>
      <p:guideLst>
        <p:guide orient="horz" pos="2200"/>
        <p:guide pos="3912"/>
      </p:guideLst>
    </p:cSldViewPr>
  </p:slideViewPr>
  <p:notesTextViewPr>
    <p:cViewPr>
      <p:scale>
        <a:sx n="100" d="100"/>
        <a:sy n="100" d="100"/>
      </p:scale>
      <p:origin x="0" y="0"/>
    </p:cViewPr>
  </p:notesTextViewPr>
  <p:notesViewPr>
    <p:cSldViewPr snapToGrid="0" snapToObjects="1">
      <p:cViewPr varScale="1">
        <p:scale>
          <a:sx n="48" d="100"/>
          <a:sy n="48" d="100"/>
        </p:scale>
        <p:origin x="2752" y="3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handoutMaster" Target="handoutMasters/handoutMaster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09F9F1D-BA14-46B6-BAA6-E121918DB47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G"/>
          </a:p>
        </p:txBody>
      </p:sp>
      <p:sp>
        <p:nvSpPr>
          <p:cNvPr id="3" name="Date Placeholder 2">
            <a:extLst>
              <a:ext uri="{FF2B5EF4-FFF2-40B4-BE49-F238E27FC236}">
                <a16:creationId xmlns:a16="http://schemas.microsoft.com/office/drawing/2014/main" id="{4046266A-188A-64E1-1C5C-9F160DAF11B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93CC361-266E-42A6-9B60-491B0D292FBD}" type="datetimeFigureOut">
              <a:rPr lang="en-NG" smtClean="0"/>
              <a:t>01/31/2026</a:t>
            </a:fld>
            <a:endParaRPr lang="en-NG"/>
          </a:p>
        </p:txBody>
      </p:sp>
      <p:sp>
        <p:nvSpPr>
          <p:cNvPr id="4" name="Footer Placeholder 3">
            <a:extLst>
              <a:ext uri="{FF2B5EF4-FFF2-40B4-BE49-F238E27FC236}">
                <a16:creationId xmlns:a16="http://schemas.microsoft.com/office/drawing/2014/main" id="{20C06AD0-1168-1866-72D5-643480B8E81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NG"/>
          </a:p>
        </p:txBody>
      </p:sp>
      <p:sp>
        <p:nvSpPr>
          <p:cNvPr id="5" name="Slide Number Placeholder 4">
            <a:extLst>
              <a:ext uri="{FF2B5EF4-FFF2-40B4-BE49-F238E27FC236}">
                <a16:creationId xmlns:a16="http://schemas.microsoft.com/office/drawing/2014/main" id="{40839EDE-FBE1-2E79-7D00-FD44CADDCDD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D892A87-49FB-49CB-A0A2-0DF7469DACF6}" type="slidenum">
              <a:rPr lang="en-NG" smtClean="0"/>
              <a:t>‹#›</a:t>
            </a:fld>
            <a:endParaRPr lang="en-NG"/>
          </a:p>
        </p:txBody>
      </p:sp>
    </p:spTree>
    <p:extLst>
      <p:ext uri="{BB962C8B-B14F-4D97-AF65-F5344CB8AC3E}">
        <p14:creationId xmlns:p14="http://schemas.microsoft.com/office/powerpoint/2010/main" val="2642359166"/>
      </p:ext>
    </p:extLst>
  </p:cSld>
  <p:clrMap bg1="lt1" tx1="dk1" bg2="lt2" tx2="dk2" accent1="accent1" accent2="accent2" accent3="accent3" accent4="accent4" accent5="accent5" accent6="accent6" hlink="hlink" folHlink="folHlink"/>
  <p:hf sldNum="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A33A03-F25E-4E3D-BB3B-765C4F018555}" type="datetimeFigureOut">
              <a:rPr lang="en-US" smtClean="0"/>
              <a:t>1/31/2026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B67935-4F49-4700-80E0-61C3DDEBC989}" type="slidenum">
              <a:rPr lang="en-US" smtClean="0"/>
              <a:t>‹#›</a:t>
            </a:fld>
            <a:endParaRPr lang="en-US"/>
          </a:p>
        </p:txBody>
      </p:sp>
    </p:spTree>
    <p:extLst>
      <p:ext uri="{BB962C8B-B14F-4D97-AF65-F5344CB8AC3E}">
        <p14:creationId xmlns:p14="http://schemas.microsoft.com/office/powerpoint/2010/main" val="3428455324"/>
      </p:ext>
    </p:extLst>
  </p:cSld>
  <p:clrMap bg1="lt1" tx1="dk1" bg2="lt2" tx2="dk2" accent1="accent1" accent2="accent2" accent3="accent3" accent4="accent4" accent5="accent5" accent6="accent6" hlink="hlink" folHlink="folHlink"/>
  <p:hf sldNum="0" dt="0"/>
  <p:notesStyle>
    <a:lvl1pPr marL="0" algn="l" defTabSz="1108249" rtl="0" eaLnBrk="1" latinLnBrk="0" hangingPunct="1">
      <a:defRPr sz="1455" kern="1200">
        <a:solidFill>
          <a:schemeClr val="tx1"/>
        </a:solidFill>
        <a:latin typeface="+mn-lt"/>
        <a:ea typeface="+mn-ea"/>
        <a:cs typeface="+mn-cs"/>
      </a:defRPr>
    </a:lvl1pPr>
    <a:lvl2pPr marL="554125" algn="l" defTabSz="1108249" rtl="0" eaLnBrk="1" latinLnBrk="0" hangingPunct="1">
      <a:defRPr sz="1455" kern="1200">
        <a:solidFill>
          <a:schemeClr val="tx1"/>
        </a:solidFill>
        <a:latin typeface="+mn-lt"/>
        <a:ea typeface="+mn-ea"/>
        <a:cs typeface="+mn-cs"/>
      </a:defRPr>
    </a:lvl2pPr>
    <a:lvl3pPr marL="1108249" algn="l" defTabSz="1108249" rtl="0" eaLnBrk="1" latinLnBrk="0" hangingPunct="1">
      <a:defRPr sz="1455" kern="1200">
        <a:solidFill>
          <a:schemeClr val="tx1"/>
        </a:solidFill>
        <a:latin typeface="+mn-lt"/>
        <a:ea typeface="+mn-ea"/>
        <a:cs typeface="+mn-cs"/>
      </a:defRPr>
    </a:lvl3pPr>
    <a:lvl4pPr marL="1662375" algn="l" defTabSz="1108249" rtl="0" eaLnBrk="1" latinLnBrk="0" hangingPunct="1">
      <a:defRPr sz="1455" kern="1200">
        <a:solidFill>
          <a:schemeClr val="tx1"/>
        </a:solidFill>
        <a:latin typeface="+mn-lt"/>
        <a:ea typeface="+mn-ea"/>
        <a:cs typeface="+mn-cs"/>
      </a:defRPr>
    </a:lvl4pPr>
    <a:lvl5pPr marL="2216500" algn="l" defTabSz="1108249" rtl="0" eaLnBrk="1" latinLnBrk="0" hangingPunct="1">
      <a:defRPr sz="1455" kern="1200">
        <a:solidFill>
          <a:schemeClr val="tx1"/>
        </a:solidFill>
        <a:latin typeface="+mn-lt"/>
        <a:ea typeface="+mn-ea"/>
        <a:cs typeface="+mn-cs"/>
      </a:defRPr>
    </a:lvl5pPr>
    <a:lvl6pPr marL="2770624" algn="l" defTabSz="1108249" rtl="0" eaLnBrk="1" latinLnBrk="0" hangingPunct="1">
      <a:defRPr sz="1455" kern="1200">
        <a:solidFill>
          <a:schemeClr val="tx1"/>
        </a:solidFill>
        <a:latin typeface="+mn-lt"/>
        <a:ea typeface="+mn-ea"/>
        <a:cs typeface="+mn-cs"/>
      </a:defRPr>
    </a:lvl6pPr>
    <a:lvl7pPr marL="3324748" algn="l" defTabSz="1108249" rtl="0" eaLnBrk="1" latinLnBrk="0" hangingPunct="1">
      <a:defRPr sz="1455" kern="1200">
        <a:solidFill>
          <a:schemeClr val="tx1"/>
        </a:solidFill>
        <a:latin typeface="+mn-lt"/>
        <a:ea typeface="+mn-ea"/>
        <a:cs typeface="+mn-cs"/>
      </a:defRPr>
    </a:lvl7pPr>
    <a:lvl8pPr marL="3878874" algn="l" defTabSz="1108249" rtl="0" eaLnBrk="1" latinLnBrk="0" hangingPunct="1">
      <a:defRPr sz="1455" kern="1200">
        <a:solidFill>
          <a:schemeClr val="tx1"/>
        </a:solidFill>
        <a:latin typeface="+mn-lt"/>
        <a:ea typeface="+mn-ea"/>
        <a:cs typeface="+mn-cs"/>
      </a:defRPr>
    </a:lvl8pPr>
    <a:lvl9pPr marL="4432997" algn="l" defTabSz="1108249" rtl="0" eaLnBrk="1" latinLnBrk="0" hangingPunct="1">
      <a:defRPr sz="1455"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3113" y="816970"/>
            <a:ext cx="8799018" cy="2587906"/>
          </a:xfrm>
        </p:spPr>
        <p:txBody>
          <a:bodyPr bIns="0" anchor="b">
            <a:normAutofit/>
          </a:bodyPr>
          <a:lstStyle>
            <a:lvl1pPr algn="l">
              <a:defRPr sz="6721"/>
            </a:lvl1pPr>
          </a:lstStyle>
          <a:p>
            <a:r>
              <a:rPr lang="en-US"/>
              <a:t>Click to edit Master title style</a:t>
            </a:r>
            <a:endParaRPr lang="en-US" dirty="0"/>
          </a:p>
        </p:txBody>
      </p:sp>
      <p:sp>
        <p:nvSpPr>
          <p:cNvPr id="3" name="Subtitle 2"/>
          <p:cNvSpPr>
            <a:spLocks noGrp="1"/>
          </p:cNvSpPr>
          <p:nvPr>
            <p:ph type="subTitle" idx="1"/>
          </p:nvPr>
        </p:nvSpPr>
        <p:spPr>
          <a:xfrm>
            <a:off x="2463113" y="3595780"/>
            <a:ext cx="8799017" cy="995499"/>
          </a:xfrm>
        </p:spPr>
        <p:txBody>
          <a:bodyPr tIns="91440" bIns="91440">
            <a:normAutofit/>
          </a:bodyPr>
          <a:lstStyle>
            <a:lvl1pPr marL="0" indent="0" algn="l">
              <a:buNone/>
              <a:defRPr sz="1833" b="0" cap="all" baseline="0">
                <a:solidFill>
                  <a:schemeClr val="tx1"/>
                </a:solidFill>
              </a:defRPr>
            </a:lvl1pPr>
            <a:lvl2pPr marL="465567" indent="0" algn="ctr">
              <a:buNone/>
              <a:defRPr sz="1833"/>
            </a:lvl2pPr>
            <a:lvl3pPr marL="931134" indent="0" algn="ctr">
              <a:buNone/>
              <a:defRPr sz="1833"/>
            </a:lvl3pPr>
            <a:lvl4pPr marL="1396700" indent="0" algn="ctr">
              <a:buNone/>
              <a:defRPr sz="1629"/>
            </a:lvl4pPr>
            <a:lvl5pPr marL="1862267" indent="0" algn="ctr">
              <a:buNone/>
              <a:defRPr sz="1629"/>
            </a:lvl5pPr>
            <a:lvl6pPr marL="2327834" indent="0" algn="ctr">
              <a:buNone/>
              <a:defRPr sz="1629"/>
            </a:lvl6pPr>
            <a:lvl7pPr marL="2793401" indent="0" algn="ctr">
              <a:buNone/>
              <a:defRPr sz="1629"/>
            </a:lvl7pPr>
            <a:lvl8pPr marL="3258967" indent="0" algn="ctr">
              <a:buNone/>
              <a:defRPr sz="1629"/>
            </a:lvl8pPr>
            <a:lvl9pPr marL="3724534" indent="0" algn="ctr">
              <a:buNone/>
              <a:defRPr sz="1629"/>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621026-928B-424E-B0C9-1ABE9BE71C41}" type="datetimeFigureOut">
              <a:rPr lang="en-US" smtClean="0"/>
              <a:pPr/>
              <a:t>1/31/2026</a:t>
            </a:fld>
            <a:endParaRPr lang="en-US" dirty="0"/>
          </a:p>
        </p:txBody>
      </p:sp>
      <p:sp>
        <p:nvSpPr>
          <p:cNvPr id="5" name="Footer Placeholder 4"/>
          <p:cNvSpPr>
            <a:spLocks noGrp="1"/>
          </p:cNvSpPr>
          <p:nvPr>
            <p:ph type="ftr" sz="quarter" idx="11"/>
          </p:nvPr>
        </p:nvSpPr>
        <p:spPr>
          <a:xfrm>
            <a:off x="2461810" y="335330"/>
            <a:ext cx="5067176" cy="314855"/>
          </a:xfrm>
        </p:spPr>
        <p:txBody>
          <a:bodyPr/>
          <a:lstStyle/>
          <a:p>
            <a:endParaRPr lang="en-US" dirty="0"/>
          </a:p>
        </p:txBody>
      </p:sp>
      <p:sp>
        <p:nvSpPr>
          <p:cNvPr id="6" name="Slide Number Placeholder 5"/>
          <p:cNvSpPr>
            <a:spLocks noGrp="1"/>
          </p:cNvSpPr>
          <p:nvPr>
            <p:ph type="sldNum" sz="quarter" idx="12"/>
          </p:nvPr>
        </p:nvSpPr>
        <p:spPr>
          <a:xfrm>
            <a:off x="1464621" y="813584"/>
            <a:ext cx="826226" cy="512787"/>
          </a:xfrm>
        </p:spPr>
        <p:txBody>
          <a:bodyPr/>
          <a:lstStyle/>
          <a:p>
            <a:r>
              <a:rPr lang="en-US">
                <a:solidFill>
                  <a:srgbClr val="9BBB59"/>
                </a:solidFill>
                <a:latin typeface="Gotham Book"/>
                <a:cs typeface="Gotham Book"/>
              </a:rPr>
              <a:t>www.fidelitybank.ng</a:t>
            </a:r>
          </a:p>
          <a:p>
            <a:endParaRPr lang="en-US" dirty="0"/>
          </a:p>
        </p:txBody>
      </p:sp>
      <p:cxnSp>
        <p:nvCxnSpPr>
          <p:cNvPr id="15" name="Straight Connector 14"/>
          <p:cNvCxnSpPr/>
          <p:nvPr/>
        </p:nvCxnSpPr>
        <p:spPr>
          <a:xfrm>
            <a:off x="2463113" y="3593069"/>
            <a:ext cx="8799017"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7" name="Group 6">
            <a:extLst>
              <a:ext uri="{FF2B5EF4-FFF2-40B4-BE49-F238E27FC236}">
                <a16:creationId xmlns:a16="http://schemas.microsoft.com/office/drawing/2014/main" id="{43619857-A7BB-4B1F-7738-5E0809A0B3E9}"/>
              </a:ext>
            </a:extLst>
          </p:cNvPr>
          <p:cNvGrpSpPr/>
          <p:nvPr userDrawn="1"/>
        </p:nvGrpSpPr>
        <p:grpSpPr>
          <a:xfrm>
            <a:off x="0" y="1225160"/>
            <a:ext cx="12420600" cy="5758253"/>
            <a:chOff x="0" y="1203158"/>
            <a:chExt cx="9144000" cy="5654842"/>
          </a:xfrm>
        </p:grpSpPr>
        <p:sp>
          <p:nvSpPr>
            <p:cNvPr id="8" name="Rectangle 7">
              <a:extLst>
                <a:ext uri="{FF2B5EF4-FFF2-40B4-BE49-F238E27FC236}">
                  <a16:creationId xmlns:a16="http://schemas.microsoft.com/office/drawing/2014/main" id="{6E5CC8BC-73CB-9919-A75F-9A863827E680}"/>
                </a:ext>
              </a:extLst>
            </p:cNvPr>
            <p:cNvSpPr/>
            <p:nvPr userDrawn="1"/>
          </p:nvSpPr>
          <p:spPr>
            <a:xfrm>
              <a:off x="0" y="1203158"/>
              <a:ext cx="9144000" cy="5654842"/>
            </a:xfrm>
            <a:prstGeom prst="rect">
              <a:avLst/>
            </a:prstGeom>
            <a:solidFill>
              <a:srgbClr val="1824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9" name="Picture 8" descr="Graphic Device-01.png">
              <a:extLst>
                <a:ext uri="{FF2B5EF4-FFF2-40B4-BE49-F238E27FC236}">
                  <a16:creationId xmlns:a16="http://schemas.microsoft.com/office/drawing/2014/main" id="{5B0E6188-6AFE-31CC-0DA0-CFC5812D79E1}"/>
                </a:ext>
              </a:extLst>
            </p:cNvPr>
            <p:cNvPicPr>
              <a:picLocks noChangeAspect="1"/>
            </p:cNvPicPr>
            <p:nvPr userDrawn="1"/>
          </p:nvPicPr>
          <p:blipFill>
            <a:blip r:embed="rId2">
              <a:alphaModFix amt="61000"/>
              <a:extLst>
                <a:ext uri="{28A0092B-C50C-407E-A947-70E740481C1C}">
                  <a14:useLocalDpi xmlns:a14="http://schemas.microsoft.com/office/drawing/2010/main" val="0"/>
                </a:ext>
              </a:extLst>
            </a:blip>
            <a:stretch>
              <a:fillRect/>
            </a:stretch>
          </p:blipFill>
          <p:spPr>
            <a:xfrm>
              <a:off x="0" y="3656583"/>
              <a:ext cx="5654601" cy="3199653"/>
            </a:xfrm>
            <a:prstGeom prst="rect">
              <a:avLst/>
            </a:prstGeom>
          </p:spPr>
        </p:pic>
      </p:grpSp>
      <p:sp>
        <p:nvSpPr>
          <p:cNvPr id="10" name="Title 1">
            <a:extLst>
              <a:ext uri="{FF2B5EF4-FFF2-40B4-BE49-F238E27FC236}">
                <a16:creationId xmlns:a16="http://schemas.microsoft.com/office/drawing/2014/main" id="{D05591D0-1F54-E583-A609-58F5C759A1E2}"/>
              </a:ext>
            </a:extLst>
          </p:cNvPr>
          <p:cNvSpPr txBox="1">
            <a:spLocks/>
          </p:cNvSpPr>
          <p:nvPr userDrawn="1"/>
        </p:nvSpPr>
        <p:spPr>
          <a:xfrm>
            <a:off x="1242061" y="481033"/>
            <a:ext cx="10557510" cy="149690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4400" dirty="0">
              <a:solidFill>
                <a:srgbClr val="9BBB59"/>
              </a:solidFill>
              <a:latin typeface="Gotham Bold"/>
              <a:cs typeface="Gotham Bold"/>
            </a:endParaRPr>
          </a:p>
        </p:txBody>
      </p:sp>
      <p:pic>
        <p:nvPicPr>
          <p:cNvPr id="11" name="Picture 10" descr="Fidelity Approved Logo.png">
            <a:extLst>
              <a:ext uri="{FF2B5EF4-FFF2-40B4-BE49-F238E27FC236}">
                <a16:creationId xmlns:a16="http://schemas.microsoft.com/office/drawing/2014/main" id="{6E18F854-BF5A-CA23-CD90-CEFA8D877D0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98056" y="379580"/>
            <a:ext cx="2045389" cy="380708"/>
          </a:xfrm>
          <a:prstGeom prst="rect">
            <a:avLst/>
          </a:prstGeom>
        </p:spPr>
      </p:pic>
      <p:pic>
        <p:nvPicPr>
          <p:cNvPr id="12" name="Picture 11">
            <a:extLst>
              <a:ext uri="{FF2B5EF4-FFF2-40B4-BE49-F238E27FC236}">
                <a16:creationId xmlns:a16="http://schemas.microsoft.com/office/drawing/2014/main" id="{6BE89F6F-3E05-225C-3478-74470E2D4666}"/>
              </a:ext>
            </a:extLst>
          </p:cNvPr>
          <p:cNvPicPr>
            <a:picLocks noChangeAspect="1"/>
          </p:cNvPicPr>
          <p:nvPr userDrawn="1"/>
        </p:nvPicPr>
        <p:blipFill>
          <a:blip r:embed="rId4" cstate="print">
            <a:alphaModFix amt="70000"/>
            <a:extLst>
              <a:ext uri="{28A0092B-C50C-407E-A947-70E740481C1C}">
                <a14:useLocalDpi xmlns:a14="http://schemas.microsoft.com/office/drawing/2010/main" val="0"/>
              </a:ext>
            </a:extLst>
          </a:blip>
          <a:srcRect l="4735" t="31331" r="3289" b="35296"/>
          <a:stretch>
            <a:fillRect/>
          </a:stretch>
        </p:blipFill>
        <p:spPr>
          <a:xfrm>
            <a:off x="137948" y="6116083"/>
            <a:ext cx="2519266" cy="856221"/>
          </a:xfrm>
          <a:prstGeom prst="rect">
            <a:avLst/>
          </a:prstGeom>
        </p:spPr>
      </p:pic>
    </p:spTree>
    <p:extLst>
      <p:ext uri="{BB962C8B-B14F-4D97-AF65-F5344CB8AC3E}">
        <p14:creationId xmlns:p14="http://schemas.microsoft.com/office/powerpoint/2010/main" val="229377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621026-928B-424E-B0C9-1ABE9BE71C41}" type="datetimeFigureOut">
              <a:rPr lang="en-US" smtClean="0"/>
              <a:t>1/31/2026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C07308-1C2B-4743-BFAB-DC3C2529892B}" type="slidenum">
              <a:rPr lang="en-US" smtClean="0"/>
              <a:t>‹#›</a:t>
            </a:fld>
            <a:endParaRPr lang="en-US"/>
          </a:p>
        </p:txBody>
      </p:sp>
      <p:cxnSp>
        <p:nvCxnSpPr>
          <p:cNvPr id="26" name="Straight Connector 25"/>
          <p:cNvCxnSpPr/>
          <p:nvPr/>
        </p:nvCxnSpPr>
        <p:spPr>
          <a:xfrm>
            <a:off x="1481157" y="1880866"/>
            <a:ext cx="978766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64632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16094" y="813584"/>
            <a:ext cx="1646037" cy="4745105"/>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71759" y="813584"/>
            <a:ext cx="7975621" cy="47451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621026-928B-424E-B0C9-1ABE9BE71C41}" type="datetimeFigureOut">
              <a:rPr lang="en-US" smtClean="0"/>
              <a:t>1/31/2026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C07308-1C2B-4743-BFAB-DC3C2529892B}" type="slidenum">
              <a:rPr lang="en-US" smtClean="0"/>
              <a:t>‹#›</a:t>
            </a:fld>
            <a:endParaRPr lang="en-US"/>
          </a:p>
        </p:txBody>
      </p:sp>
      <p:cxnSp>
        <p:nvCxnSpPr>
          <p:cNvPr id="15" name="Straight Connector 14"/>
          <p:cNvCxnSpPr/>
          <p:nvPr/>
        </p:nvCxnSpPr>
        <p:spPr>
          <a:xfrm>
            <a:off x="9616094" y="813584"/>
            <a:ext cx="0" cy="4745105"/>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926567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0" name="Title 1"/>
          <p:cNvSpPr txBox="1">
            <a:spLocks/>
          </p:cNvSpPr>
          <p:nvPr userDrawn="1"/>
        </p:nvSpPr>
        <p:spPr>
          <a:xfrm>
            <a:off x="1242061" y="481033"/>
            <a:ext cx="10557510" cy="149690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4400" dirty="0">
              <a:solidFill>
                <a:srgbClr val="9BBB59"/>
              </a:solidFill>
              <a:latin typeface="Gotham Bold"/>
              <a:cs typeface="Gotham Bold"/>
            </a:endParaRPr>
          </a:p>
        </p:txBody>
      </p:sp>
      <p:sp>
        <p:nvSpPr>
          <p:cNvPr id="4" name="Date Placeholder 3"/>
          <p:cNvSpPr>
            <a:spLocks noGrp="1"/>
          </p:cNvSpPr>
          <p:nvPr>
            <p:ph type="dt" sz="half" idx="10"/>
          </p:nvPr>
        </p:nvSpPr>
        <p:spPr/>
        <p:txBody>
          <a:bodyPr/>
          <a:lstStyle>
            <a:lvl1pPr>
              <a:defRPr b="0" i="0">
                <a:solidFill>
                  <a:schemeClr val="accent3"/>
                </a:solidFill>
                <a:latin typeface="Gotham Book"/>
                <a:cs typeface="Gotham Book"/>
              </a:defRPr>
            </a:lvl1pPr>
          </a:lstStyle>
          <a:p>
            <a:fld id="{6B621026-928B-424E-B0C9-1ABE9BE71C41}" type="datetimeFigureOut">
              <a:rPr lang="en-US" smtClean="0"/>
              <a:pPr/>
              <a:t>1/31/2026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marL="0" marR="0" indent="0" algn="r" defTabSz="457213" rtl="0" eaLnBrk="1" fontAlgn="auto" latinLnBrk="0" hangingPunct="1">
              <a:lnSpc>
                <a:spcPct val="100000"/>
              </a:lnSpc>
              <a:spcBef>
                <a:spcPts val="0"/>
              </a:spcBef>
              <a:spcAft>
                <a:spcPts val="0"/>
              </a:spcAft>
              <a:buClrTx/>
              <a:buSzTx/>
              <a:buFontTx/>
              <a:buNone/>
              <a:tabLst/>
              <a:defRPr sz="1200"/>
            </a:lvl1pPr>
          </a:lstStyle>
          <a:p>
            <a:r>
              <a:rPr lang="en-US" dirty="0" err="1">
                <a:solidFill>
                  <a:srgbClr val="9BBB59"/>
                </a:solidFill>
                <a:latin typeface="Gotham Book"/>
                <a:cs typeface="Gotham Book"/>
              </a:rPr>
              <a:t>www.fidelitybank.ng</a:t>
            </a:r>
            <a:endParaRPr lang="en-US" dirty="0">
              <a:solidFill>
                <a:srgbClr val="9BBB59"/>
              </a:solidFill>
              <a:latin typeface="Gotham Book"/>
              <a:cs typeface="Gotham Book"/>
            </a:endParaRPr>
          </a:p>
          <a:p>
            <a:endParaRPr lang="en-US" dirty="0"/>
          </a:p>
        </p:txBody>
      </p:sp>
    </p:spTree>
    <p:extLst>
      <p:ext uri="{BB962C8B-B14F-4D97-AF65-F5344CB8AC3E}">
        <p14:creationId xmlns:p14="http://schemas.microsoft.com/office/powerpoint/2010/main" val="1144163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1030" y="1129876"/>
            <a:ext cx="11178540" cy="933255"/>
          </a:xfrm>
        </p:spPr>
        <p:txBody>
          <a:bodyPr/>
          <a:lstStyle>
            <a:lvl1pPr algn="l">
              <a:defRPr/>
            </a:lvl1pPr>
          </a:lstStyle>
          <a:p>
            <a:r>
              <a:rPr lang="en-US" dirty="0">
                <a:solidFill>
                  <a:srgbClr val="182450"/>
                </a:solidFill>
                <a:latin typeface="Gotham Book"/>
                <a:cs typeface="Gotham Book"/>
              </a:rPr>
              <a:t>Topic</a:t>
            </a:r>
          </a:p>
        </p:txBody>
      </p:sp>
      <p:sp>
        <p:nvSpPr>
          <p:cNvPr id="3" name="Content Placeholder 2"/>
          <p:cNvSpPr>
            <a:spLocks noGrp="1"/>
          </p:cNvSpPr>
          <p:nvPr>
            <p:ph idx="1"/>
          </p:nvPr>
        </p:nvSpPr>
        <p:spPr>
          <a:xfrm>
            <a:off x="621030" y="2218907"/>
            <a:ext cx="11178540" cy="4608730"/>
          </a:xfrm>
        </p:spPr>
        <p:txBody>
          <a:bodyPr>
            <a:normAutofit/>
          </a:bodyPr>
          <a:lstStyle>
            <a:lvl1pPr marL="0" indent="0" algn="l">
              <a:buFont typeface="Wingdings" charset="2"/>
              <a:buNone/>
              <a:defRPr sz="2400" b="0" i="0">
                <a:solidFill>
                  <a:srgbClr val="182450"/>
                </a:solidFill>
                <a:latin typeface="Gotham Book"/>
                <a:cs typeface="Gotham Book"/>
              </a:defRPr>
            </a:lvl1pPr>
            <a:lvl2pPr marL="800122" indent="-342909" algn="l">
              <a:buFont typeface="Wingdings" charset="2"/>
              <a:buChar char="§"/>
              <a:defRPr sz="2400" b="0" i="0">
                <a:solidFill>
                  <a:srgbClr val="182450"/>
                </a:solidFill>
                <a:latin typeface="Gotham Book"/>
                <a:cs typeface="Gotham Book"/>
              </a:defRPr>
            </a:lvl2pPr>
            <a:lvl3pPr marL="1143033" indent="-228607" algn="l">
              <a:buFont typeface="Wingdings" charset="2"/>
              <a:buChar char="§"/>
              <a:defRPr sz="2400" b="0" i="0">
                <a:solidFill>
                  <a:srgbClr val="182450"/>
                </a:solidFill>
                <a:latin typeface="Gotham Book"/>
                <a:cs typeface="Gotham Book"/>
              </a:defRPr>
            </a:lvl3pPr>
            <a:lvl4pPr marL="1600246" indent="-228607" algn="l">
              <a:buFont typeface="Wingdings" charset="2"/>
              <a:buChar char="§"/>
              <a:defRPr sz="2400" b="0" i="0">
                <a:solidFill>
                  <a:srgbClr val="182450"/>
                </a:solidFill>
                <a:latin typeface="Gotham Book"/>
                <a:cs typeface="Gotham Book"/>
              </a:defRPr>
            </a:lvl4pPr>
            <a:lvl5pPr marL="2057459" indent="-228607" algn="l">
              <a:buFont typeface="Wingdings" charset="2"/>
              <a:buChar char="§"/>
              <a:defRPr sz="2400" b="0" i="0">
                <a:solidFill>
                  <a:srgbClr val="182450"/>
                </a:solidFill>
                <a:latin typeface="Gotham Book"/>
                <a:cs typeface="Gotham Book"/>
              </a:defRPr>
            </a:lvl5p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12"/>
          </p:nvPr>
        </p:nvSpPr>
        <p:spPr/>
        <p:txBody>
          <a:bodyPr/>
          <a:lstStyle/>
          <a:p>
            <a:fld id="{EBC07308-1C2B-4743-BFAB-DC3C2529892B}" type="slidenum">
              <a:rPr lang="en-US" smtClean="0"/>
              <a:t>‹#›</a:t>
            </a:fld>
            <a:endParaRPr lang="en-US" dirty="0"/>
          </a:p>
        </p:txBody>
      </p:sp>
      <p:sp>
        <p:nvSpPr>
          <p:cNvPr id="7" name="Title 1"/>
          <p:cNvSpPr txBox="1">
            <a:spLocks/>
          </p:cNvSpPr>
          <p:nvPr userDrawn="1"/>
        </p:nvSpPr>
        <p:spPr>
          <a:xfrm>
            <a:off x="621030" y="1279613"/>
            <a:ext cx="11178540" cy="116390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4400" dirty="0">
              <a:solidFill>
                <a:srgbClr val="182450"/>
              </a:solidFill>
              <a:latin typeface="Gotham Book"/>
              <a:cs typeface="Gotham Book"/>
            </a:endParaRPr>
          </a:p>
        </p:txBody>
      </p:sp>
      <p:pic>
        <p:nvPicPr>
          <p:cNvPr id="9" name="Picture 8" descr="Graphic Device-02.png"/>
          <p:cNvPicPr>
            <a:picLocks noChangeAspect="1"/>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0" y="3820907"/>
            <a:ext cx="8008019" cy="3162506"/>
          </a:xfrm>
          <a:prstGeom prst="rect">
            <a:avLst/>
          </a:prstGeom>
        </p:spPr>
      </p:pic>
      <p:sp>
        <p:nvSpPr>
          <p:cNvPr id="12" name="Subtitle 2"/>
          <p:cNvSpPr txBox="1">
            <a:spLocks/>
          </p:cNvSpPr>
          <p:nvPr userDrawn="1"/>
        </p:nvSpPr>
        <p:spPr>
          <a:xfrm>
            <a:off x="9034255" y="6395805"/>
            <a:ext cx="2765321" cy="474181"/>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1400" dirty="0" err="1">
                <a:solidFill>
                  <a:schemeClr val="accent3"/>
                </a:solidFill>
                <a:latin typeface="Gotham Book"/>
                <a:cs typeface="Gotham Book"/>
              </a:rPr>
              <a:t>www.fidelitybank.ng</a:t>
            </a:r>
            <a:endParaRPr lang="en-US" sz="1400" dirty="0">
              <a:solidFill>
                <a:schemeClr val="accent3"/>
              </a:solidFill>
              <a:latin typeface="Gotham Book"/>
              <a:cs typeface="Gotham Book"/>
            </a:endParaRPr>
          </a:p>
        </p:txBody>
      </p:sp>
      <p:sp>
        <p:nvSpPr>
          <p:cNvPr id="5" name="Footer Placeholder 4"/>
          <p:cNvSpPr>
            <a:spLocks noGrp="1"/>
          </p:cNvSpPr>
          <p:nvPr>
            <p:ph type="ftr" sz="quarter" idx="11"/>
          </p:nvPr>
        </p:nvSpPr>
        <p:spPr/>
        <p:txBody>
          <a:bodyPr/>
          <a:lstStyle/>
          <a:p>
            <a:r>
              <a:rPr lang="en-US" dirty="0"/>
              <a:t>Footer</a:t>
            </a:r>
          </a:p>
        </p:txBody>
      </p:sp>
      <p:sp>
        <p:nvSpPr>
          <p:cNvPr id="4" name="Date Placeholder 3"/>
          <p:cNvSpPr>
            <a:spLocks noGrp="1"/>
          </p:cNvSpPr>
          <p:nvPr>
            <p:ph type="dt" sz="half" idx="10"/>
          </p:nvPr>
        </p:nvSpPr>
        <p:spPr/>
        <p:txBody>
          <a:bodyPr/>
          <a:lstStyle/>
          <a:p>
            <a:fld id="{6B621026-928B-424E-B0C9-1ABE9BE71C41}" type="datetimeFigureOut">
              <a:rPr lang="en-US" smtClean="0"/>
              <a:t>1/31/2026</a:t>
            </a:fld>
            <a:endParaRPr lang="en-US" dirty="0"/>
          </a:p>
        </p:txBody>
      </p:sp>
      <p:sp>
        <p:nvSpPr>
          <p:cNvPr id="15" name="Rectangle 14"/>
          <p:cNvSpPr/>
          <p:nvPr userDrawn="1"/>
        </p:nvSpPr>
        <p:spPr>
          <a:xfrm>
            <a:off x="1" y="6285674"/>
            <a:ext cx="8737748" cy="60150"/>
          </a:xfrm>
          <a:prstGeom prst="rect">
            <a:avLst/>
          </a:prstGeom>
          <a:solidFill>
            <a:srgbClr val="1824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6" name="Rectangle 15"/>
          <p:cNvSpPr/>
          <p:nvPr userDrawn="1"/>
        </p:nvSpPr>
        <p:spPr>
          <a:xfrm>
            <a:off x="8901430" y="6285674"/>
            <a:ext cx="2898140" cy="60150"/>
          </a:xfrm>
          <a:prstGeom prst="rect">
            <a:avLst/>
          </a:prstGeom>
          <a:solidFill>
            <a:srgbClr val="33CC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8" name="Picture 7" descr="Fidelity Approved Logo.png">
            <a:extLst>
              <a:ext uri="{FF2B5EF4-FFF2-40B4-BE49-F238E27FC236}">
                <a16:creationId xmlns:a16="http://schemas.microsoft.com/office/drawing/2014/main" id="{C7A93699-1B3A-E87E-3AD6-C1BADF8D163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71183" y="379580"/>
            <a:ext cx="2045389" cy="380708"/>
          </a:xfrm>
          <a:prstGeom prst="rect">
            <a:avLst/>
          </a:prstGeom>
        </p:spPr>
      </p:pic>
      <p:pic>
        <p:nvPicPr>
          <p:cNvPr id="10" name="Picture 9">
            <a:extLst>
              <a:ext uri="{FF2B5EF4-FFF2-40B4-BE49-F238E27FC236}">
                <a16:creationId xmlns:a16="http://schemas.microsoft.com/office/drawing/2014/main" id="{C9357D7D-A48F-D887-1014-47A1451E39A6}"/>
              </a:ext>
            </a:extLst>
          </p:cNvPr>
          <p:cNvPicPr>
            <a:picLocks noChangeAspect="1"/>
          </p:cNvPicPr>
          <p:nvPr userDrawn="1"/>
        </p:nvPicPr>
        <p:blipFill>
          <a:blip r:embed="rId4" cstate="print">
            <a:alphaModFix amt="85000"/>
            <a:extLst>
              <a:ext uri="{28A0092B-C50C-407E-A947-70E740481C1C}">
                <a14:useLocalDpi xmlns:a14="http://schemas.microsoft.com/office/drawing/2010/main" val="0"/>
              </a:ext>
            </a:extLst>
          </a:blip>
          <a:srcRect l="4735" t="31331" r="3289" b="35296"/>
          <a:stretch>
            <a:fillRect/>
          </a:stretch>
        </p:blipFill>
        <p:spPr>
          <a:xfrm>
            <a:off x="137948" y="6146906"/>
            <a:ext cx="2519266" cy="856221"/>
          </a:xfrm>
          <a:prstGeom prst="rect">
            <a:avLst/>
          </a:prstGeom>
        </p:spPr>
      </p:pic>
    </p:spTree>
    <p:extLst>
      <p:ext uri="{BB962C8B-B14F-4D97-AF65-F5344CB8AC3E}">
        <p14:creationId xmlns:p14="http://schemas.microsoft.com/office/powerpoint/2010/main" val="17306565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B621026-928B-424E-B0C9-1ABE9BE71C41}" type="datetimeFigureOut">
              <a:rPr lang="en-US" smtClean="0"/>
              <a:pPr/>
              <a:t>1/31/2026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r>
              <a:rPr lang="en-US">
                <a:solidFill>
                  <a:srgbClr val="9BBB59"/>
                </a:solidFill>
                <a:latin typeface="Gotham Book"/>
                <a:cs typeface="Gotham Book"/>
              </a:rPr>
              <a:t>www.fidelitybank.ng</a:t>
            </a:r>
            <a:endParaRPr lang="en-US" dirty="0">
              <a:solidFill>
                <a:srgbClr val="9BBB59"/>
              </a:solidFill>
              <a:latin typeface="Gotham Book"/>
              <a:cs typeface="Gotham Book"/>
            </a:endParaRPr>
          </a:p>
        </p:txBody>
      </p:sp>
      <p:sp>
        <p:nvSpPr>
          <p:cNvPr id="7" name="Title 1"/>
          <p:cNvSpPr txBox="1">
            <a:spLocks/>
          </p:cNvSpPr>
          <p:nvPr userDrawn="1"/>
        </p:nvSpPr>
        <p:spPr>
          <a:xfrm>
            <a:off x="621036" y="1317319"/>
            <a:ext cx="4154727" cy="177961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400">
                <a:solidFill>
                  <a:srgbClr val="182450"/>
                </a:solidFill>
                <a:latin typeface="Gotham Book"/>
                <a:cs typeface="Gotham Book"/>
              </a:rPr>
              <a:t>Section Title</a:t>
            </a:r>
            <a:endParaRPr lang="en-US" sz="4400" dirty="0">
              <a:solidFill>
                <a:srgbClr val="182450"/>
              </a:solidFill>
              <a:latin typeface="Gotham Book"/>
              <a:cs typeface="Gotham Book"/>
            </a:endParaRPr>
          </a:p>
        </p:txBody>
      </p:sp>
      <p:sp>
        <p:nvSpPr>
          <p:cNvPr id="8" name="Subtitle 2"/>
          <p:cNvSpPr txBox="1">
            <a:spLocks/>
          </p:cNvSpPr>
          <p:nvPr userDrawn="1"/>
        </p:nvSpPr>
        <p:spPr>
          <a:xfrm>
            <a:off x="9034255" y="6395805"/>
            <a:ext cx="2765321" cy="474181"/>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1400" dirty="0" err="1">
                <a:solidFill>
                  <a:srgbClr val="182450"/>
                </a:solidFill>
                <a:latin typeface="Gotham Book"/>
                <a:cs typeface="Gotham Book"/>
              </a:rPr>
              <a:t>www.fidelitybank.ng</a:t>
            </a:r>
            <a:endParaRPr lang="en-US" sz="1400" dirty="0">
              <a:solidFill>
                <a:srgbClr val="182450"/>
              </a:solidFill>
              <a:latin typeface="Gotham Book"/>
              <a:cs typeface="Gotham Book"/>
            </a:endParaRPr>
          </a:p>
        </p:txBody>
      </p:sp>
      <p:grpSp>
        <p:nvGrpSpPr>
          <p:cNvPr id="11" name="Group 10"/>
          <p:cNvGrpSpPr/>
          <p:nvPr userDrawn="1"/>
        </p:nvGrpSpPr>
        <p:grpSpPr>
          <a:xfrm>
            <a:off x="0" y="1181527"/>
            <a:ext cx="12420600" cy="5801885"/>
            <a:chOff x="0" y="895684"/>
            <a:chExt cx="9144000" cy="5962316"/>
          </a:xfrm>
        </p:grpSpPr>
        <p:sp>
          <p:nvSpPr>
            <p:cNvPr id="6" name="Rectangle 5"/>
            <p:cNvSpPr/>
            <p:nvPr userDrawn="1"/>
          </p:nvSpPr>
          <p:spPr>
            <a:xfrm>
              <a:off x="0" y="895684"/>
              <a:ext cx="9144000" cy="5962316"/>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9" name="Picture 8" descr="Graphic Device-02.png"/>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0" y="3460028"/>
              <a:ext cx="6450263" cy="3397972"/>
            </a:xfrm>
            <a:prstGeom prst="rect">
              <a:avLst/>
            </a:prstGeom>
          </p:spPr>
        </p:pic>
      </p:grpSp>
      <p:sp>
        <p:nvSpPr>
          <p:cNvPr id="10" name="TextBox 9"/>
          <p:cNvSpPr txBox="1"/>
          <p:nvPr userDrawn="1"/>
        </p:nvSpPr>
        <p:spPr>
          <a:xfrm>
            <a:off x="621036" y="2908893"/>
            <a:ext cx="7848481" cy="379873"/>
          </a:xfrm>
          <a:prstGeom prst="rect">
            <a:avLst/>
          </a:prstGeom>
          <a:noFill/>
        </p:spPr>
        <p:txBody>
          <a:bodyPr wrap="square" rtlCol="0">
            <a:spAutoFit/>
          </a:bodyPr>
          <a:lstStyle/>
          <a:p>
            <a:r>
              <a:rPr lang="en-US" sz="1800" dirty="0">
                <a:solidFill>
                  <a:schemeClr val="bg1"/>
                </a:solidFill>
                <a:latin typeface="Gotham Bold"/>
                <a:cs typeface="Gotham Bold"/>
              </a:rPr>
              <a:t>Section A</a:t>
            </a:r>
          </a:p>
        </p:txBody>
      </p:sp>
      <p:pic>
        <p:nvPicPr>
          <p:cNvPr id="13" name="Picture 12" descr="Fidelity Approved Logo.png">
            <a:extLst>
              <a:ext uri="{FF2B5EF4-FFF2-40B4-BE49-F238E27FC236}">
                <a16:creationId xmlns:a16="http://schemas.microsoft.com/office/drawing/2014/main" id="{BFA6B544-EA00-8F7B-4AC0-B0D0F8C1134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98056" y="379580"/>
            <a:ext cx="2045389" cy="380708"/>
          </a:xfrm>
          <a:prstGeom prst="rect">
            <a:avLst/>
          </a:prstGeom>
        </p:spPr>
      </p:pic>
      <p:pic>
        <p:nvPicPr>
          <p:cNvPr id="14" name="Picture 13">
            <a:extLst>
              <a:ext uri="{FF2B5EF4-FFF2-40B4-BE49-F238E27FC236}">
                <a16:creationId xmlns:a16="http://schemas.microsoft.com/office/drawing/2014/main" id="{9393499C-2529-0E8F-6C95-9B651B66707C}"/>
              </a:ext>
            </a:extLst>
          </p:cNvPr>
          <p:cNvPicPr>
            <a:picLocks noChangeAspect="1"/>
          </p:cNvPicPr>
          <p:nvPr userDrawn="1"/>
        </p:nvPicPr>
        <p:blipFill>
          <a:blip r:embed="rId4" cstate="print">
            <a:alphaModFix amt="85000"/>
            <a:extLst>
              <a:ext uri="{28A0092B-C50C-407E-A947-70E740481C1C}">
                <a14:useLocalDpi xmlns:a14="http://schemas.microsoft.com/office/drawing/2010/main" val="0"/>
              </a:ext>
            </a:extLst>
          </a:blip>
          <a:srcRect l="4735" t="31331" r="3289" b="35296"/>
          <a:stretch>
            <a:fillRect/>
          </a:stretch>
        </p:blipFill>
        <p:spPr>
          <a:xfrm>
            <a:off x="304265" y="116960"/>
            <a:ext cx="2551952" cy="867330"/>
          </a:xfrm>
          <a:prstGeom prst="rect">
            <a:avLst/>
          </a:prstGeom>
        </p:spPr>
      </p:pic>
    </p:spTree>
    <p:extLst>
      <p:ext uri="{BB962C8B-B14F-4D97-AF65-F5344CB8AC3E}">
        <p14:creationId xmlns:p14="http://schemas.microsoft.com/office/powerpoint/2010/main" val="33130481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B621026-928B-424E-B0C9-1ABE9BE71C41}" type="datetimeFigureOut">
              <a:rPr lang="en-US" smtClean="0"/>
              <a:t>1/31/2026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C07308-1C2B-4743-BFAB-DC3C2529892B}" type="slidenum">
              <a:rPr lang="en-US" smtClean="0"/>
              <a:t>‹#›</a:t>
            </a:fld>
            <a:endParaRPr lang="en-US"/>
          </a:p>
        </p:txBody>
      </p:sp>
      <p:sp>
        <p:nvSpPr>
          <p:cNvPr id="10" name="TextBox 9"/>
          <p:cNvSpPr txBox="1"/>
          <p:nvPr userDrawn="1"/>
        </p:nvSpPr>
        <p:spPr>
          <a:xfrm>
            <a:off x="621036" y="2908893"/>
            <a:ext cx="7848481" cy="379873"/>
          </a:xfrm>
          <a:prstGeom prst="rect">
            <a:avLst/>
          </a:prstGeom>
          <a:noFill/>
        </p:spPr>
        <p:txBody>
          <a:bodyPr wrap="square" rtlCol="0">
            <a:spAutoFit/>
          </a:bodyPr>
          <a:lstStyle/>
          <a:p>
            <a:r>
              <a:rPr lang="en-US" sz="1800" dirty="0">
                <a:solidFill>
                  <a:schemeClr val="bg1"/>
                </a:solidFill>
                <a:latin typeface="Gotham Bold"/>
                <a:cs typeface="Gotham Bold"/>
              </a:rPr>
              <a:t>Section A</a:t>
            </a:r>
          </a:p>
        </p:txBody>
      </p:sp>
      <p:pic>
        <p:nvPicPr>
          <p:cNvPr id="6" name="Picture 5" descr="Fidelity Approved Logo.png">
            <a:extLst>
              <a:ext uri="{FF2B5EF4-FFF2-40B4-BE49-F238E27FC236}">
                <a16:creationId xmlns:a16="http://schemas.microsoft.com/office/drawing/2014/main" id="{99604FFB-2941-7EF5-8F04-DD3B7042054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13739" y="252495"/>
            <a:ext cx="2685837" cy="499915"/>
          </a:xfrm>
          <a:prstGeom prst="rect">
            <a:avLst/>
          </a:prstGeom>
        </p:spPr>
      </p:pic>
      <p:pic>
        <p:nvPicPr>
          <p:cNvPr id="9" name="Picture 8">
            <a:extLst>
              <a:ext uri="{FF2B5EF4-FFF2-40B4-BE49-F238E27FC236}">
                <a16:creationId xmlns:a16="http://schemas.microsoft.com/office/drawing/2014/main" id="{A681C717-2AFE-AF25-7226-643328006C87}"/>
              </a:ext>
            </a:extLst>
          </p:cNvPr>
          <p:cNvPicPr>
            <a:picLocks noChangeAspect="1"/>
          </p:cNvPicPr>
          <p:nvPr userDrawn="1"/>
        </p:nvPicPr>
        <p:blipFill>
          <a:blip r:embed="rId3" cstate="print">
            <a:alphaModFix amt="85000"/>
            <a:extLst>
              <a:ext uri="{28A0092B-C50C-407E-A947-70E740481C1C}">
                <a14:useLocalDpi xmlns:a14="http://schemas.microsoft.com/office/drawing/2010/main" val="0"/>
              </a:ext>
            </a:extLst>
          </a:blip>
          <a:srcRect l="4735" t="31331" r="3289" b="35296"/>
          <a:stretch>
            <a:fillRect/>
          </a:stretch>
        </p:blipFill>
        <p:spPr>
          <a:xfrm>
            <a:off x="210187" y="6038930"/>
            <a:ext cx="2551952" cy="867330"/>
          </a:xfrm>
          <a:prstGeom prst="rect">
            <a:avLst/>
          </a:prstGeom>
        </p:spPr>
      </p:pic>
    </p:spTree>
    <p:extLst>
      <p:ext uri="{BB962C8B-B14F-4D97-AF65-F5344CB8AC3E}">
        <p14:creationId xmlns:p14="http://schemas.microsoft.com/office/powerpoint/2010/main" val="24562805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3113" y="816970"/>
            <a:ext cx="8799018" cy="2587906"/>
          </a:xfrm>
        </p:spPr>
        <p:txBody>
          <a:bodyPr bIns="0" anchor="b">
            <a:normAutofit/>
          </a:bodyPr>
          <a:lstStyle>
            <a:lvl1pPr algn="l">
              <a:defRPr sz="6721"/>
            </a:lvl1pPr>
          </a:lstStyle>
          <a:p>
            <a:r>
              <a:rPr lang="en-US"/>
              <a:t>Click to edit Master title style</a:t>
            </a:r>
            <a:endParaRPr lang="en-US" dirty="0"/>
          </a:p>
        </p:txBody>
      </p:sp>
      <p:sp>
        <p:nvSpPr>
          <p:cNvPr id="3" name="Subtitle 2"/>
          <p:cNvSpPr>
            <a:spLocks noGrp="1"/>
          </p:cNvSpPr>
          <p:nvPr>
            <p:ph type="subTitle" idx="1"/>
          </p:nvPr>
        </p:nvSpPr>
        <p:spPr>
          <a:xfrm>
            <a:off x="2463113" y="3595780"/>
            <a:ext cx="8799017" cy="995499"/>
          </a:xfrm>
        </p:spPr>
        <p:txBody>
          <a:bodyPr tIns="91440" bIns="91440">
            <a:normAutofit/>
          </a:bodyPr>
          <a:lstStyle>
            <a:lvl1pPr marL="0" indent="0" algn="l">
              <a:buNone/>
              <a:defRPr sz="1833" b="0" cap="all" baseline="0">
                <a:solidFill>
                  <a:schemeClr val="tx1"/>
                </a:solidFill>
              </a:defRPr>
            </a:lvl1pPr>
            <a:lvl2pPr marL="465567" indent="0" algn="ctr">
              <a:buNone/>
              <a:defRPr sz="1833"/>
            </a:lvl2pPr>
            <a:lvl3pPr marL="931134" indent="0" algn="ctr">
              <a:buNone/>
              <a:defRPr sz="1833"/>
            </a:lvl3pPr>
            <a:lvl4pPr marL="1396700" indent="0" algn="ctr">
              <a:buNone/>
              <a:defRPr sz="1629"/>
            </a:lvl4pPr>
            <a:lvl5pPr marL="1862267" indent="0" algn="ctr">
              <a:buNone/>
              <a:defRPr sz="1629"/>
            </a:lvl5pPr>
            <a:lvl6pPr marL="2327834" indent="0" algn="ctr">
              <a:buNone/>
              <a:defRPr sz="1629"/>
            </a:lvl6pPr>
            <a:lvl7pPr marL="2793401" indent="0" algn="ctr">
              <a:buNone/>
              <a:defRPr sz="1629"/>
            </a:lvl7pPr>
            <a:lvl8pPr marL="3258967" indent="0" algn="ctr">
              <a:buNone/>
              <a:defRPr sz="1629"/>
            </a:lvl8pPr>
            <a:lvl9pPr marL="3724534" indent="0" algn="ctr">
              <a:buNone/>
              <a:defRPr sz="1629"/>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1/31/2026</a:t>
            </a:fld>
            <a:endParaRPr lang="en-US"/>
          </a:p>
        </p:txBody>
      </p:sp>
      <p:sp>
        <p:nvSpPr>
          <p:cNvPr id="5" name="Footer Placeholder 4"/>
          <p:cNvSpPr>
            <a:spLocks noGrp="1"/>
          </p:cNvSpPr>
          <p:nvPr>
            <p:ph type="ftr" sz="quarter" idx="11"/>
          </p:nvPr>
        </p:nvSpPr>
        <p:spPr>
          <a:xfrm>
            <a:off x="2461810" y="335330"/>
            <a:ext cx="5067176" cy="314855"/>
          </a:xfrm>
        </p:spPr>
        <p:txBody>
          <a:bodyPr/>
          <a:lstStyle/>
          <a:p>
            <a:endParaRPr lang="en-GB"/>
          </a:p>
        </p:txBody>
      </p:sp>
      <p:sp>
        <p:nvSpPr>
          <p:cNvPr id="6" name="Slide Number Placeholder 5"/>
          <p:cNvSpPr>
            <a:spLocks noGrp="1"/>
          </p:cNvSpPr>
          <p:nvPr>
            <p:ph type="sldNum" sz="quarter" idx="12"/>
          </p:nvPr>
        </p:nvSpPr>
        <p:spPr>
          <a:xfrm>
            <a:off x="1464621" y="813584"/>
            <a:ext cx="826226" cy="512787"/>
          </a:xfrm>
        </p:spPr>
        <p:txBody>
          <a:bodyPr/>
          <a:lstStyle/>
          <a:p>
            <a:fld id="{B6F15528-21DE-4FAA-801E-634DDDAF4B2B}" type="slidenum">
              <a:rPr lang="en-GB" smtClean="0"/>
              <a:t>‹#›</a:t>
            </a:fld>
            <a:endParaRPr lang="en-GB"/>
          </a:p>
        </p:txBody>
      </p:sp>
      <p:cxnSp>
        <p:nvCxnSpPr>
          <p:cNvPr id="15" name="Straight Connector 14"/>
          <p:cNvCxnSpPr/>
          <p:nvPr/>
        </p:nvCxnSpPr>
        <p:spPr>
          <a:xfrm>
            <a:off x="2463113" y="3593069"/>
            <a:ext cx="8799017"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62419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1/31/2026</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cxnSp>
        <p:nvCxnSpPr>
          <p:cNvPr id="33" name="Straight Connector 32"/>
          <p:cNvCxnSpPr/>
          <p:nvPr/>
        </p:nvCxnSpPr>
        <p:spPr>
          <a:xfrm>
            <a:off x="1481157" y="1880866"/>
            <a:ext cx="978766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150330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81506" y="1788245"/>
            <a:ext cx="8805213" cy="1922475"/>
          </a:xfrm>
        </p:spPr>
        <p:txBody>
          <a:bodyPr anchor="b">
            <a:normAutofit/>
          </a:bodyPr>
          <a:lstStyle>
            <a:lvl1pPr algn="l">
              <a:defRPr sz="3666"/>
            </a:lvl1pPr>
          </a:lstStyle>
          <a:p>
            <a:r>
              <a:rPr lang="en-US"/>
              <a:t>Click to edit Master title style</a:t>
            </a:r>
            <a:endParaRPr lang="en-US" dirty="0"/>
          </a:p>
        </p:txBody>
      </p:sp>
      <p:sp>
        <p:nvSpPr>
          <p:cNvPr id="3" name="Text Placeholder 2"/>
          <p:cNvSpPr>
            <a:spLocks noGrp="1"/>
          </p:cNvSpPr>
          <p:nvPr>
            <p:ph type="body" idx="1"/>
          </p:nvPr>
        </p:nvSpPr>
        <p:spPr>
          <a:xfrm>
            <a:off x="1481506" y="3875800"/>
            <a:ext cx="8792267" cy="1031453"/>
          </a:xfrm>
        </p:spPr>
        <p:txBody>
          <a:bodyPr tIns="91440">
            <a:normAutofit/>
          </a:bodyPr>
          <a:lstStyle>
            <a:lvl1pPr marL="0" indent="0" algn="l">
              <a:buNone/>
              <a:defRPr sz="1833">
                <a:solidFill>
                  <a:schemeClr val="tx1"/>
                </a:solidFill>
              </a:defRPr>
            </a:lvl1pPr>
            <a:lvl2pPr marL="465567" indent="0">
              <a:buNone/>
              <a:defRPr sz="1833">
                <a:solidFill>
                  <a:schemeClr val="tx1">
                    <a:tint val="75000"/>
                  </a:schemeClr>
                </a:solidFill>
              </a:defRPr>
            </a:lvl2pPr>
            <a:lvl3pPr marL="931134" indent="0">
              <a:buNone/>
              <a:defRPr sz="1833">
                <a:solidFill>
                  <a:schemeClr val="tx1">
                    <a:tint val="75000"/>
                  </a:schemeClr>
                </a:solidFill>
              </a:defRPr>
            </a:lvl3pPr>
            <a:lvl4pPr marL="1396700" indent="0">
              <a:buNone/>
              <a:defRPr sz="1629">
                <a:solidFill>
                  <a:schemeClr val="tx1">
                    <a:tint val="75000"/>
                  </a:schemeClr>
                </a:solidFill>
              </a:defRPr>
            </a:lvl4pPr>
            <a:lvl5pPr marL="1862267" indent="0">
              <a:buNone/>
              <a:defRPr sz="1629">
                <a:solidFill>
                  <a:schemeClr val="tx1">
                    <a:tint val="75000"/>
                  </a:schemeClr>
                </a:solidFill>
              </a:defRPr>
            </a:lvl5pPr>
            <a:lvl6pPr marL="2327834" indent="0">
              <a:buNone/>
              <a:defRPr sz="1629">
                <a:solidFill>
                  <a:schemeClr val="tx1">
                    <a:tint val="75000"/>
                  </a:schemeClr>
                </a:solidFill>
              </a:defRPr>
            </a:lvl6pPr>
            <a:lvl7pPr marL="2793401" indent="0">
              <a:buNone/>
              <a:defRPr sz="1629">
                <a:solidFill>
                  <a:schemeClr val="tx1">
                    <a:tint val="75000"/>
                  </a:schemeClr>
                </a:solidFill>
              </a:defRPr>
            </a:lvl7pPr>
            <a:lvl8pPr marL="3258967" indent="0">
              <a:buNone/>
              <a:defRPr sz="1629">
                <a:solidFill>
                  <a:schemeClr val="tx1">
                    <a:tint val="75000"/>
                  </a:schemeClr>
                </a:solidFill>
              </a:defRPr>
            </a:lvl8pPr>
            <a:lvl9pPr marL="3724534" indent="0">
              <a:buNone/>
              <a:defRPr sz="162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1/31/2026</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cxnSp>
        <p:nvCxnSpPr>
          <p:cNvPr id="15" name="Straight Connector 14"/>
          <p:cNvCxnSpPr/>
          <p:nvPr/>
        </p:nvCxnSpPr>
        <p:spPr>
          <a:xfrm>
            <a:off x="1481506" y="3874567"/>
            <a:ext cx="8792267"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364677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76390" y="819608"/>
            <a:ext cx="9785741" cy="107867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74468" y="2047652"/>
            <a:ext cx="4732249" cy="35116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34029" y="2054235"/>
            <a:ext cx="4732249" cy="35044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1/31/2026</a:t>
            </a:fld>
            <a:endParaRPr lang="en-US"/>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F15528-21DE-4FAA-801E-634DDDAF4B2B}" type="slidenum">
              <a:rPr lang="en-GB" smtClean="0"/>
              <a:t>‹#›</a:t>
            </a:fld>
            <a:endParaRPr lang="en-GB"/>
          </a:p>
        </p:txBody>
      </p:sp>
      <p:cxnSp>
        <p:nvCxnSpPr>
          <p:cNvPr id="35" name="Straight Connector 34"/>
          <p:cNvCxnSpPr/>
          <p:nvPr/>
        </p:nvCxnSpPr>
        <p:spPr>
          <a:xfrm>
            <a:off x="1481157" y="1880866"/>
            <a:ext cx="978766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53690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621026-928B-424E-B0C9-1ABE9BE71C41}" type="datetimeFigureOut">
              <a:rPr lang="en-US" smtClean="0"/>
              <a:t>1/31/2026</a:t>
            </a:fld>
            <a:endParaRPr lang="en-US" dirty="0"/>
          </a:p>
        </p:txBody>
      </p:sp>
      <p:sp>
        <p:nvSpPr>
          <p:cNvPr id="5" name="Footer Placeholder 4"/>
          <p:cNvSpPr>
            <a:spLocks noGrp="1"/>
          </p:cNvSpPr>
          <p:nvPr>
            <p:ph type="ftr" sz="quarter" idx="11"/>
          </p:nvPr>
        </p:nvSpPr>
        <p:spPr/>
        <p:txBody>
          <a:bodyPr/>
          <a:lstStyle/>
          <a:p>
            <a:r>
              <a:rPr lang="en-US"/>
              <a:t>Footer</a:t>
            </a:r>
            <a:endParaRPr lang="en-US" dirty="0"/>
          </a:p>
        </p:txBody>
      </p:sp>
      <p:sp>
        <p:nvSpPr>
          <p:cNvPr id="6" name="Slide Number Placeholder 5"/>
          <p:cNvSpPr>
            <a:spLocks noGrp="1"/>
          </p:cNvSpPr>
          <p:nvPr>
            <p:ph type="sldNum" sz="quarter" idx="12"/>
          </p:nvPr>
        </p:nvSpPr>
        <p:spPr/>
        <p:txBody>
          <a:bodyPr/>
          <a:lstStyle/>
          <a:p>
            <a:fld id="{EBC07308-1C2B-4743-BFAB-DC3C2529892B}" type="slidenum">
              <a:rPr lang="en-US" smtClean="0"/>
              <a:t>‹#›</a:t>
            </a:fld>
            <a:endParaRPr lang="en-US" dirty="0"/>
          </a:p>
        </p:txBody>
      </p:sp>
      <p:cxnSp>
        <p:nvCxnSpPr>
          <p:cNvPr id="33" name="Straight Connector 32"/>
          <p:cNvCxnSpPr/>
          <p:nvPr/>
        </p:nvCxnSpPr>
        <p:spPr>
          <a:xfrm>
            <a:off x="1481157" y="1880866"/>
            <a:ext cx="978766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7" name="Title 1">
            <a:extLst>
              <a:ext uri="{FF2B5EF4-FFF2-40B4-BE49-F238E27FC236}">
                <a16:creationId xmlns:a16="http://schemas.microsoft.com/office/drawing/2014/main" id="{8287E07F-BF38-D9B6-B116-84A91335986C}"/>
              </a:ext>
            </a:extLst>
          </p:cNvPr>
          <p:cNvSpPr txBox="1">
            <a:spLocks/>
          </p:cNvSpPr>
          <p:nvPr userDrawn="1"/>
        </p:nvSpPr>
        <p:spPr>
          <a:xfrm>
            <a:off x="621030" y="1279613"/>
            <a:ext cx="11178540" cy="116390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4400" dirty="0">
              <a:solidFill>
                <a:srgbClr val="182450"/>
              </a:solidFill>
              <a:latin typeface="Gotham Book"/>
              <a:cs typeface="Gotham Book"/>
            </a:endParaRPr>
          </a:p>
        </p:txBody>
      </p:sp>
      <p:pic>
        <p:nvPicPr>
          <p:cNvPr id="8" name="Picture 7" descr="Graphic Device-02.png">
            <a:extLst>
              <a:ext uri="{FF2B5EF4-FFF2-40B4-BE49-F238E27FC236}">
                <a16:creationId xmlns:a16="http://schemas.microsoft.com/office/drawing/2014/main" id="{C69FE912-D93A-1FE6-4596-5B4E580DE5D9}"/>
              </a:ext>
            </a:extLst>
          </p:cNvPr>
          <p:cNvPicPr>
            <a:picLocks noChangeAspect="1"/>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0" y="3820907"/>
            <a:ext cx="8008019" cy="3162506"/>
          </a:xfrm>
          <a:prstGeom prst="rect">
            <a:avLst/>
          </a:prstGeom>
        </p:spPr>
      </p:pic>
      <p:sp>
        <p:nvSpPr>
          <p:cNvPr id="9" name="Subtitle 2">
            <a:extLst>
              <a:ext uri="{FF2B5EF4-FFF2-40B4-BE49-F238E27FC236}">
                <a16:creationId xmlns:a16="http://schemas.microsoft.com/office/drawing/2014/main" id="{8B9BC9E5-6ECF-6235-EF82-A5F8058D0CA0}"/>
              </a:ext>
            </a:extLst>
          </p:cNvPr>
          <p:cNvSpPr txBox="1">
            <a:spLocks/>
          </p:cNvSpPr>
          <p:nvPr userDrawn="1"/>
        </p:nvSpPr>
        <p:spPr>
          <a:xfrm>
            <a:off x="9034255" y="6395805"/>
            <a:ext cx="2765321" cy="474181"/>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1400" dirty="0" err="1">
                <a:solidFill>
                  <a:schemeClr val="accent3"/>
                </a:solidFill>
                <a:latin typeface="Gotham Book"/>
                <a:cs typeface="Gotham Book"/>
              </a:rPr>
              <a:t>www.fidelitybank.ng</a:t>
            </a:r>
            <a:endParaRPr lang="en-US" sz="1400" dirty="0">
              <a:solidFill>
                <a:schemeClr val="accent3"/>
              </a:solidFill>
              <a:latin typeface="Gotham Book"/>
              <a:cs typeface="Gotham Book"/>
            </a:endParaRPr>
          </a:p>
        </p:txBody>
      </p:sp>
      <p:sp>
        <p:nvSpPr>
          <p:cNvPr id="10" name="Rectangle 9">
            <a:extLst>
              <a:ext uri="{FF2B5EF4-FFF2-40B4-BE49-F238E27FC236}">
                <a16:creationId xmlns:a16="http://schemas.microsoft.com/office/drawing/2014/main" id="{E998330F-AE15-25C8-8D04-142A6D98DB4F}"/>
              </a:ext>
            </a:extLst>
          </p:cNvPr>
          <p:cNvSpPr/>
          <p:nvPr userDrawn="1"/>
        </p:nvSpPr>
        <p:spPr>
          <a:xfrm>
            <a:off x="1" y="6285674"/>
            <a:ext cx="8737748" cy="60150"/>
          </a:xfrm>
          <a:prstGeom prst="rect">
            <a:avLst/>
          </a:prstGeom>
          <a:solidFill>
            <a:srgbClr val="1824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Rectangle 10">
            <a:extLst>
              <a:ext uri="{FF2B5EF4-FFF2-40B4-BE49-F238E27FC236}">
                <a16:creationId xmlns:a16="http://schemas.microsoft.com/office/drawing/2014/main" id="{FC2E258A-477C-DD3F-76B8-03526731372E}"/>
              </a:ext>
            </a:extLst>
          </p:cNvPr>
          <p:cNvSpPr/>
          <p:nvPr userDrawn="1"/>
        </p:nvSpPr>
        <p:spPr>
          <a:xfrm>
            <a:off x="8901430" y="6285674"/>
            <a:ext cx="2898140" cy="60150"/>
          </a:xfrm>
          <a:prstGeom prst="rect">
            <a:avLst/>
          </a:prstGeom>
          <a:solidFill>
            <a:srgbClr val="33CC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2" name="Picture 11" descr="Fidelity Approved Logo.png">
            <a:extLst>
              <a:ext uri="{FF2B5EF4-FFF2-40B4-BE49-F238E27FC236}">
                <a16:creationId xmlns:a16="http://schemas.microsoft.com/office/drawing/2014/main" id="{9DDD9360-3CEE-E84A-677A-B5BDAC794E4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71183" y="379580"/>
            <a:ext cx="2045389" cy="380708"/>
          </a:xfrm>
          <a:prstGeom prst="rect">
            <a:avLst/>
          </a:prstGeom>
        </p:spPr>
      </p:pic>
      <p:pic>
        <p:nvPicPr>
          <p:cNvPr id="13" name="Picture 12">
            <a:extLst>
              <a:ext uri="{FF2B5EF4-FFF2-40B4-BE49-F238E27FC236}">
                <a16:creationId xmlns:a16="http://schemas.microsoft.com/office/drawing/2014/main" id="{585A4D6D-0E6C-4BF7-670E-E9DDED68BB95}"/>
              </a:ext>
            </a:extLst>
          </p:cNvPr>
          <p:cNvPicPr>
            <a:picLocks noChangeAspect="1"/>
          </p:cNvPicPr>
          <p:nvPr userDrawn="1"/>
        </p:nvPicPr>
        <p:blipFill>
          <a:blip r:embed="rId4" cstate="print">
            <a:alphaModFix amt="85000"/>
            <a:extLst>
              <a:ext uri="{28A0092B-C50C-407E-A947-70E740481C1C}">
                <a14:useLocalDpi xmlns:a14="http://schemas.microsoft.com/office/drawing/2010/main" val="0"/>
              </a:ext>
            </a:extLst>
          </a:blip>
          <a:srcRect l="4735" t="31331" r="3289" b="35296"/>
          <a:stretch>
            <a:fillRect/>
          </a:stretch>
        </p:blipFill>
        <p:spPr>
          <a:xfrm>
            <a:off x="137948" y="6146906"/>
            <a:ext cx="2519266" cy="856221"/>
          </a:xfrm>
          <a:prstGeom prst="rect">
            <a:avLst/>
          </a:prstGeom>
        </p:spPr>
      </p:pic>
    </p:spTree>
    <p:extLst>
      <p:ext uri="{BB962C8B-B14F-4D97-AF65-F5344CB8AC3E}">
        <p14:creationId xmlns:p14="http://schemas.microsoft.com/office/powerpoint/2010/main" val="32416227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74326" y="818869"/>
            <a:ext cx="9787805" cy="1075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74326" y="2056481"/>
            <a:ext cx="4732249" cy="816608"/>
          </a:xfrm>
        </p:spPr>
        <p:txBody>
          <a:bodyPr anchor="b">
            <a:normAutofit/>
          </a:bodyPr>
          <a:lstStyle>
            <a:lvl1pPr marL="0" indent="0">
              <a:lnSpc>
                <a:spcPct val="100000"/>
              </a:lnSpc>
              <a:buNone/>
              <a:defRPr sz="2240" b="0" cap="all" baseline="0">
                <a:solidFill>
                  <a:schemeClr val="accent1"/>
                </a:solidFill>
              </a:defRPr>
            </a:lvl1pPr>
            <a:lvl2pPr marL="465567" indent="0">
              <a:buNone/>
              <a:defRPr sz="2037" b="1"/>
            </a:lvl2pPr>
            <a:lvl3pPr marL="931134" indent="0">
              <a:buNone/>
              <a:defRPr sz="1833" b="1"/>
            </a:lvl3pPr>
            <a:lvl4pPr marL="1396700" indent="0">
              <a:buNone/>
              <a:defRPr sz="1629" b="1"/>
            </a:lvl4pPr>
            <a:lvl5pPr marL="1862267" indent="0">
              <a:buNone/>
              <a:defRPr sz="1629" b="1"/>
            </a:lvl5pPr>
            <a:lvl6pPr marL="2327834" indent="0">
              <a:buNone/>
              <a:defRPr sz="1629" b="1"/>
            </a:lvl6pPr>
            <a:lvl7pPr marL="2793401" indent="0">
              <a:buNone/>
              <a:defRPr sz="1629" b="1"/>
            </a:lvl7pPr>
            <a:lvl8pPr marL="3258967" indent="0">
              <a:buNone/>
              <a:defRPr sz="1629" b="1"/>
            </a:lvl8pPr>
            <a:lvl9pPr marL="3724534" indent="0">
              <a:buNone/>
              <a:defRPr sz="1629" b="1"/>
            </a:lvl9pPr>
          </a:lstStyle>
          <a:p>
            <a:pPr lvl="0"/>
            <a:r>
              <a:rPr lang="en-US"/>
              <a:t>Click to edit Master text styles</a:t>
            </a:r>
          </a:p>
        </p:txBody>
      </p:sp>
      <p:sp>
        <p:nvSpPr>
          <p:cNvPr id="4" name="Content Placeholder 3"/>
          <p:cNvSpPr>
            <a:spLocks noGrp="1"/>
          </p:cNvSpPr>
          <p:nvPr>
            <p:ph sz="half" idx="2"/>
          </p:nvPr>
        </p:nvSpPr>
        <p:spPr>
          <a:xfrm>
            <a:off x="1474326" y="2875917"/>
            <a:ext cx="4732249" cy="26928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32594" y="2059998"/>
            <a:ext cx="4732249" cy="816908"/>
          </a:xfrm>
        </p:spPr>
        <p:txBody>
          <a:bodyPr anchor="b">
            <a:normAutofit/>
          </a:bodyPr>
          <a:lstStyle>
            <a:lvl1pPr marL="0" indent="0">
              <a:lnSpc>
                <a:spcPct val="100000"/>
              </a:lnSpc>
              <a:buNone/>
              <a:defRPr sz="2240" b="0" cap="all" baseline="0">
                <a:solidFill>
                  <a:schemeClr val="accent1"/>
                </a:solidFill>
              </a:defRPr>
            </a:lvl1pPr>
            <a:lvl2pPr marL="465567" indent="0">
              <a:buNone/>
              <a:defRPr sz="2037" b="1"/>
            </a:lvl2pPr>
            <a:lvl3pPr marL="931134" indent="0">
              <a:buNone/>
              <a:defRPr sz="1833" b="1"/>
            </a:lvl3pPr>
            <a:lvl4pPr marL="1396700" indent="0">
              <a:buNone/>
              <a:defRPr sz="1629" b="1"/>
            </a:lvl4pPr>
            <a:lvl5pPr marL="1862267" indent="0">
              <a:buNone/>
              <a:defRPr sz="1629" b="1"/>
            </a:lvl5pPr>
            <a:lvl6pPr marL="2327834" indent="0">
              <a:buNone/>
              <a:defRPr sz="1629" b="1"/>
            </a:lvl6pPr>
            <a:lvl7pPr marL="2793401" indent="0">
              <a:buNone/>
              <a:defRPr sz="1629" b="1"/>
            </a:lvl7pPr>
            <a:lvl8pPr marL="3258967" indent="0">
              <a:buNone/>
              <a:defRPr sz="1629" b="1"/>
            </a:lvl8pPr>
            <a:lvl9pPr marL="3724534" indent="0">
              <a:buNone/>
              <a:defRPr sz="1629" b="1"/>
            </a:lvl9pPr>
          </a:lstStyle>
          <a:p>
            <a:pPr lvl="0"/>
            <a:r>
              <a:rPr lang="en-US"/>
              <a:t>Click to edit Master text styles</a:t>
            </a:r>
          </a:p>
        </p:txBody>
      </p:sp>
      <p:sp>
        <p:nvSpPr>
          <p:cNvPr id="6" name="Content Placeholder 5"/>
          <p:cNvSpPr>
            <a:spLocks noGrp="1"/>
          </p:cNvSpPr>
          <p:nvPr>
            <p:ph sz="quarter" idx="4"/>
          </p:nvPr>
        </p:nvSpPr>
        <p:spPr>
          <a:xfrm>
            <a:off x="6532594" y="2873088"/>
            <a:ext cx="4732249" cy="2685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1/31/2026</a:t>
            </a:fld>
            <a:endParaRPr lang="en-US"/>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6F15528-21DE-4FAA-801E-634DDDAF4B2B}" type="slidenum">
              <a:rPr lang="en-GB" smtClean="0"/>
              <a:t>‹#›</a:t>
            </a:fld>
            <a:endParaRPr lang="en-GB"/>
          </a:p>
        </p:txBody>
      </p:sp>
      <p:cxnSp>
        <p:nvCxnSpPr>
          <p:cNvPr id="29" name="Straight Connector 28"/>
          <p:cNvCxnSpPr/>
          <p:nvPr/>
        </p:nvCxnSpPr>
        <p:spPr>
          <a:xfrm>
            <a:off x="1481157" y="1880866"/>
            <a:ext cx="978766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609880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1/31/2026</a:t>
            </a:fld>
            <a:endParaRPr lang="en-US"/>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6F15528-21DE-4FAA-801E-634DDDAF4B2B}" type="slidenum">
              <a:rPr lang="en-GB" smtClean="0"/>
              <a:t>‹#›</a:t>
            </a:fld>
            <a:endParaRPr lang="en-GB"/>
          </a:p>
        </p:txBody>
      </p:sp>
      <p:cxnSp>
        <p:nvCxnSpPr>
          <p:cNvPr id="25" name="Straight Connector 24"/>
          <p:cNvCxnSpPr/>
          <p:nvPr/>
        </p:nvCxnSpPr>
        <p:spPr>
          <a:xfrm>
            <a:off x="1481157" y="1880866"/>
            <a:ext cx="978766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317730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1/31/2026</a:t>
            </a:fld>
            <a:endParaRPr lang="en-US"/>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24401319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1759" y="813585"/>
            <a:ext cx="3334470" cy="2288210"/>
          </a:xfrm>
        </p:spPr>
        <p:txBody>
          <a:bodyPr anchor="b">
            <a:normAutofit/>
          </a:bodyPr>
          <a:lstStyle>
            <a:lvl1pPr algn="l">
              <a:defRPr sz="2444"/>
            </a:lvl1pPr>
          </a:lstStyle>
          <a:p>
            <a:r>
              <a:rPr lang="en-US"/>
              <a:t>Click to edit Master title style</a:t>
            </a:r>
            <a:endParaRPr lang="en-US" dirty="0"/>
          </a:p>
        </p:txBody>
      </p:sp>
      <p:sp>
        <p:nvSpPr>
          <p:cNvPr id="3" name="Content Placeholder 2"/>
          <p:cNvSpPr>
            <a:spLocks noGrp="1"/>
          </p:cNvSpPr>
          <p:nvPr>
            <p:ph idx="1"/>
          </p:nvPr>
        </p:nvSpPr>
        <p:spPr>
          <a:xfrm>
            <a:off x="5138284" y="813585"/>
            <a:ext cx="6125204" cy="4744022"/>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71759" y="3264111"/>
            <a:ext cx="3336419" cy="2289294"/>
          </a:xfrm>
        </p:spPr>
        <p:txBody>
          <a:bodyPr/>
          <a:lstStyle>
            <a:lvl1pPr marL="0" indent="0" algn="l">
              <a:buNone/>
              <a:defRPr sz="1629"/>
            </a:lvl1pPr>
            <a:lvl2pPr marL="465567" indent="0">
              <a:buNone/>
              <a:defRPr sz="1426"/>
            </a:lvl2pPr>
            <a:lvl3pPr marL="931134" indent="0">
              <a:buNone/>
              <a:defRPr sz="1222"/>
            </a:lvl3pPr>
            <a:lvl4pPr marL="1396700" indent="0">
              <a:buNone/>
              <a:defRPr sz="1018"/>
            </a:lvl4pPr>
            <a:lvl5pPr marL="1862267" indent="0">
              <a:buNone/>
              <a:defRPr sz="1018"/>
            </a:lvl5pPr>
            <a:lvl6pPr marL="2327834" indent="0">
              <a:buNone/>
              <a:defRPr sz="1018"/>
            </a:lvl6pPr>
            <a:lvl7pPr marL="2793401" indent="0">
              <a:buNone/>
              <a:defRPr sz="1018"/>
            </a:lvl7pPr>
            <a:lvl8pPr marL="3258967" indent="0">
              <a:buNone/>
              <a:defRPr sz="1018"/>
            </a:lvl8pPr>
            <a:lvl9pPr marL="3724534" indent="0">
              <a:buNone/>
              <a:defRPr sz="1018"/>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1/31/2026</a:t>
            </a:fld>
            <a:endParaRPr lang="en-US"/>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F15528-21DE-4FAA-801E-634DDDAF4B2B}" type="slidenum">
              <a:rPr lang="en-GB" smtClean="0"/>
              <a:t>‹#›</a:t>
            </a:fld>
            <a:endParaRPr lang="en-GB"/>
          </a:p>
        </p:txBody>
      </p:sp>
      <p:cxnSp>
        <p:nvCxnSpPr>
          <p:cNvPr id="17" name="Straight Connector 16"/>
          <p:cNvCxnSpPr/>
          <p:nvPr/>
        </p:nvCxnSpPr>
        <p:spPr>
          <a:xfrm>
            <a:off x="1475435" y="3264110"/>
            <a:ext cx="333079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198343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617589" y="490988"/>
            <a:ext cx="4150930" cy="5243263"/>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78416" y="1150169"/>
            <a:ext cx="5636059" cy="1864060"/>
          </a:xfrm>
        </p:spPr>
        <p:txBody>
          <a:bodyPr anchor="b">
            <a:normAutofit/>
          </a:bodyPr>
          <a:lstStyle>
            <a:lvl1pPr>
              <a:defRPr sz="3259"/>
            </a:lvl1pPr>
          </a:lstStyle>
          <a:p>
            <a:r>
              <a:rPr lang="en-US"/>
              <a:t>Click to edit Master title style</a:t>
            </a:r>
            <a:endParaRPr lang="en-US" dirty="0"/>
          </a:p>
        </p:txBody>
      </p:sp>
      <p:sp>
        <p:nvSpPr>
          <p:cNvPr id="3" name="Picture Placeholder 2"/>
          <p:cNvSpPr>
            <a:spLocks noGrp="1" noChangeAspect="1"/>
          </p:cNvSpPr>
          <p:nvPr>
            <p:ph type="pic" idx="1"/>
          </p:nvPr>
        </p:nvSpPr>
        <p:spPr>
          <a:xfrm>
            <a:off x="8276722" y="1143071"/>
            <a:ext cx="2843505" cy="3937031"/>
          </a:xfrm>
          <a:solidFill>
            <a:schemeClr val="bg1">
              <a:lumMod val="85000"/>
            </a:schemeClr>
          </a:solidFill>
          <a:ln w="9525" cap="sq">
            <a:noFill/>
            <a:miter lim="800000"/>
          </a:ln>
          <a:effectLst/>
        </p:spPr>
        <p:txBody>
          <a:bodyPr anchor="t"/>
          <a:lstStyle>
            <a:lvl1pPr marL="0" indent="0" algn="ctr">
              <a:buNone/>
              <a:defRPr sz="3259"/>
            </a:lvl1pPr>
            <a:lvl2pPr marL="465567" indent="0">
              <a:buNone/>
              <a:defRPr sz="2851"/>
            </a:lvl2pPr>
            <a:lvl3pPr marL="931134" indent="0">
              <a:buNone/>
              <a:defRPr sz="2444"/>
            </a:lvl3pPr>
            <a:lvl4pPr marL="1396700" indent="0">
              <a:buNone/>
              <a:defRPr sz="2037"/>
            </a:lvl4pPr>
            <a:lvl5pPr marL="1862267" indent="0">
              <a:buNone/>
              <a:defRPr sz="2037"/>
            </a:lvl5pPr>
            <a:lvl6pPr marL="2327834" indent="0">
              <a:buNone/>
              <a:defRPr sz="2037"/>
            </a:lvl6pPr>
            <a:lvl7pPr marL="2793401" indent="0">
              <a:buNone/>
              <a:defRPr sz="2037"/>
            </a:lvl7pPr>
            <a:lvl8pPr marL="3258967" indent="0">
              <a:buNone/>
              <a:defRPr sz="2037"/>
            </a:lvl8pPr>
            <a:lvl9pPr marL="3724534" indent="0">
              <a:buNone/>
              <a:defRPr sz="2037"/>
            </a:lvl9pPr>
          </a:lstStyle>
          <a:p>
            <a:r>
              <a:rPr lang="en-US"/>
              <a:t>Click icon to add picture</a:t>
            </a:r>
            <a:endParaRPr lang="en-US" dirty="0"/>
          </a:p>
        </p:txBody>
      </p:sp>
      <p:sp>
        <p:nvSpPr>
          <p:cNvPr id="4" name="Text Placeholder 3"/>
          <p:cNvSpPr>
            <a:spLocks noGrp="1"/>
          </p:cNvSpPr>
          <p:nvPr>
            <p:ph type="body" sz="half" idx="2"/>
          </p:nvPr>
        </p:nvSpPr>
        <p:spPr>
          <a:xfrm>
            <a:off x="1477522" y="3203523"/>
            <a:ext cx="5627987" cy="2040385"/>
          </a:xfrm>
        </p:spPr>
        <p:txBody>
          <a:bodyPr>
            <a:normAutofit/>
          </a:bodyPr>
          <a:lstStyle>
            <a:lvl1pPr marL="0" indent="0" algn="l">
              <a:buNone/>
              <a:defRPr sz="1833"/>
            </a:lvl1pPr>
            <a:lvl2pPr marL="465567" indent="0">
              <a:buNone/>
              <a:defRPr sz="1426"/>
            </a:lvl2pPr>
            <a:lvl3pPr marL="931134" indent="0">
              <a:buNone/>
              <a:defRPr sz="1222"/>
            </a:lvl3pPr>
            <a:lvl4pPr marL="1396700" indent="0">
              <a:buNone/>
              <a:defRPr sz="1018"/>
            </a:lvl4pPr>
            <a:lvl5pPr marL="1862267" indent="0">
              <a:buNone/>
              <a:defRPr sz="1018"/>
            </a:lvl5pPr>
            <a:lvl6pPr marL="2327834" indent="0">
              <a:buNone/>
              <a:defRPr sz="1018"/>
            </a:lvl6pPr>
            <a:lvl7pPr marL="2793401" indent="0">
              <a:buNone/>
              <a:defRPr sz="1018"/>
            </a:lvl7pPr>
            <a:lvl8pPr marL="3258967" indent="0">
              <a:buNone/>
              <a:defRPr sz="1018"/>
            </a:lvl8pPr>
            <a:lvl9pPr marL="3724534" indent="0">
              <a:buNone/>
              <a:defRPr sz="1018"/>
            </a:lvl9pPr>
          </a:lstStyle>
          <a:p>
            <a:pPr lvl="0"/>
            <a:r>
              <a:rPr lang="en-US"/>
              <a:t>Click to edit Master text styles</a:t>
            </a:r>
          </a:p>
        </p:txBody>
      </p:sp>
      <p:sp>
        <p:nvSpPr>
          <p:cNvPr id="5" name="Date Placeholder 4"/>
          <p:cNvSpPr>
            <a:spLocks noGrp="1"/>
          </p:cNvSpPr>
          <p:nvPr>
            <p:ph type="dt" sz="half" idx="10"/>
          </p:nvPr>
        </p:nvSpPr>
        <p:spPr>
          <a:xfrm>
            <a:off x="1474521" y="5569884"/>
            <a:ext cx="5630989" cy="325977"/>
          </a:xfrm>
        </p:spPr>
        <p:txBody>
          <a:bodyPr/>
          <a:lstStyle>
            <a:lvl1pPr algn="l">
              <a:defRPr/>
            </a:lvl1pPr>
          </a:lstStyle>
          <a:p>
            <a:fld id="{1D8BD707-D9CF-40AE-B4C6-C98DA3205C09}" type="datetimeFigureOut">
              <a:rPr lang="en-US" smtClean="0"/>
              <a:t>1/31/2026</a:t>
            </a:fld>
            <a:endParaRPr lang="en-US"/>
          </a:p>
        </p:txBody>
      </p:sp>
      <p:sp>
        <p:nvSpPr>
          <p:cNvPr id="6" name="Footer Placeholder 5"/>
          <p:cNvSpPr>
            <a:spLocks noGrp="1"/>
          </p:cNvSpPr>
          <p:nvPr>
            <p:ph type="ftr" sz="quarter" idx="11"/>
          </p:nvPr>
        </p:nvSpPr>
        <p:spPr>
          <a:xfrm>
            <a:off x="1474520" y="324467"/>
            <a:ext cx="5644898" cy="326800"/>
          </a:xfrm>
        </p:spPr>
        <p:txBody>
          <a:bodyPr/>
          <a:lstStyle/>
          <a:p>
            <a:endParaRPr lang="en-GB"/>
          </a:p>
        </p:txBody>
      </p:sp>
      <p:sp>
        <p:nvSpPr>
          <p:cNvPr id="7" name="Slide Number Placeholder 6"/>
          <p:cNvSpPr>
            <a:spLocks noGrp="1"/>
          </p:cNvSpPr>
          <p:nvPr>
            <p:ph type="sldNum" sz="quarter" idx="12"/>
          </p:nvPr>
        </p:nvSpPr>
        <p:spPr/>
        <p:txBody>
          <a:bodyPr/>
          <a:lstStyle/>
          <a:p>
            <a:fld id="{B6F15528-21DE-4FAA-801E-634DDDAF4B2B}" type="slidenum">
              <a:rPr lang="en-GB" smtClean="0"/>
              <a:t>‹#›</a:t>
            </a:fld>
            <a:endParaRPr lang="en-GB"/>
          </a:p>
        </p:txBody>
      </p:sp>
      <p:cxnSp>
        <p:nvCxnSpPr>
          <p:cNvPr id="31" name="Straight Connector 30"/>
          <p:cNvCxnSpPr/>
          <p:nvPr/>
        </p:nvCxnSpPr>
        <p:spPr>
          <a:xfrm>
            <a:off x="1474521" y="3201092"/>
            <a:ext cx="5630989"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974129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1/31/2026</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cxnSp>
        <p:nvCxnSpPr>
          <p:cNvPr id="26" name="Straight Connector 25"/>
          <p:cNvCxnSpPr/>
          <p:nvPr/>
        </p:nvCxnSpPr>
        <p:spPr>
          <a:xfrm>
            <a:off x="1481157" y="1880866"/>
            <a:ext cx="978766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953469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16094" y="813584"/>
            <a:ext cx="1646037" cy="4745105"/>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71759" y="813584"/>
            <a:ext cx="7975621" cy="47451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1/31/2026</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cxnSp>
        <p:nvCxnSpPr>
          <p:cNvPr id="15" name="Straight Connector 14"/>
          <p:cNvCxnSpPr/>
          <p:nvPr/>
        </p:nvCxnSpPr>
        <p:spPr>
          <a:xfrm>
            <a:off x="9616094" y="813584"/>
            <a:ext cx="0" cy="4745105"/>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74747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81506" y="1788245"/>
            <a:ext cx="8805213" cy="1922475"/>
          </a:xfrm>
        </p:spPr>
        <p:txBody>
          <a:bodyPr anchor="b">
            <a:normAutofit/>
          </a:bodyPr>
          <a:lstStyle>
            <a:lvl1pPr algn="l">
              <a:defRPr sz="3666"/>
            </a:lvl1pPr>
          </a:lstStyle>
          <a:p>
            <a:r>
              <a:rPr lang="en-US"/>
              <a:t>Click to edit Master title style</a:t>
            </a:r>
            <a:endParaRPr lang="en-US" dirty="0"/>
          </a:p>
        </p:txBody>
      </p:sp>
      <p:sp>
        <p:nvSpPr>
          <p:cNvPr id="3" name="Text Placeholder 2"/>
          <p:cNvSpPr>
            <a:spLocks noGrp="1"/>
          </p:cNvSpPr>
          <p:nvPr>
            <p:ph type="body" idx="1"/>
          </p:nvPr>
        </p:nvSpPr>
        <p:spPr>
          <a:xfrm>
            <a:off x="1481506" y="3875800"/>
            <a:ext cx="8792267" cy="1031453"/>
          </a:xfrm>
        </p:spPr>
        <p:txBody>
          <a:bodyPr tIns="91440">
            <a:normAutofit/>
          </a:bodyPr>
          <a:lstStyle>
            <a:lvl1pPr marL="0" indent="0" algn="l">
              <a:buNone/>
              <a:defRPr sz="1833">
                <a:solidFill>
                  <a:schemeClr val="tx1"/>
                </a:solidFill>
              </a:defRPr>
            </a:lvl1pPr>
            <a:lvl2pPr marL="465567" indent="0">
              <a:buNone/>
              <a:defRPr sz="1833">
                <a:solidFill>
                  <a:schemeClr val="tx1">
                    <a:tint val="75000"/>
                  </a:schemeClr>
                </a:solidFill>
              </a:defRPr>
            </a:lvl2pPr>
            <a:lvl3pPr marL="931134" indent="0">
              <a:buNone/>
              <a:defRPr sz="1833">
                <a:solidFill>
                  <a:schemeClr val="tx1">
                    <a:tint val="75000"/>
                  </a:schemeClr>
                </a:solidFill>
              </a:defRPr>
            </a:lvl3pPr>
            <a:lvl4pPr marL="1396700" indent="0">
              <a:buNone/>
              <a:defRPr sz="1629">
                <a:solidFill>
                  <a:schemeClr val="tx1">
                    <a:tint val="75000"/>
                  </a:schemeClr>
                </a:solidFill>
              </a:defRPr>
            </a:lvl4pPr>
            <a:lvl5pPr marL="1862267" indent="0">
              <a:buNone/>
              <a:defRPr sz="1629">
                <a:solidFill>
                  <a:schemeClr val="tx1">
                    <a:tint val="75000"/>
                  </a:schemeClr>
                </a:solidFill>
              </a:defRPr>
            </a:lvl5pPr>
            <a:lvl6pPr marL="2327834" indent="0">
              <a:buNone/>
              <a:defRPr sz="1629">
                <a:solidFill>
                  <a:schemeClr val="tx1">
                    <a:tint val="75000"/>
                  </a:schemeClr>
                </a:solidFill>
              </a:defRPr>
            </a:lvl6pPr>
            <a:lvl7pPr marL="2793401" indent="0">
              <a:buNone/>
              <a:defRPr sz="1629">
                <a:solidFill>
                  <a:schemeClr val="tx1">
                    <a:tint val="75000"/>
                  </a:schemeClr>
                </a:solidFill>
              </a:defRPr>
            </a:lvl7pPr>
            <a:lvl8pPr marL="3258967" indent="0">
              <a:buNone/>
              <a:defRPr sz="1629">
                <a:solidFill>
                  <a:schemeClr val="tx1">
                    <a:tint val="75000"/>
                  </a:schemeClr>
                </a:solidFill>
              </a:defRPr>
            </a:lvl8pPr>
            <a:lvl9pPr marL="3724534" indent="0">
              <a:buNone/>
              <a:defRPr sz="162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621026-928B-424E-B0C9-1ABE9BE71C41}" type="datetimeFigureOut">
              <a:rPr lang="en-US" smtClean="0"/>
              <a:pPr/>
              <a:t>1/31/2026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a:solidFill>
                  <a:srgbClr val="9BBB59"/>
                </a:solidFill>
                <a:latin typeface="Gotham Book"/>
                <a:cs typeface="Gotham Book"/>
              </a:rPr>
              <a:t>www.fidelitybank.ng</a:t>
            </a:r>
            <a:endParaRPr lang="en-US" dirty="0">
              <a:solidFill>
                <a:srgbClr val="9BBB59"/>
              </a:solidFill>
              <a:latin typeface="Gotham Book"/>
              <a:cs typeface="Gotham Book"/>
            </a:endParaRPr>
          </a:p>
        </p:txBody>
      </p:sp>
      <p:cxnSp>
        <p:nvCxnSpPr>
          <p:cNvPr id="15" name="Straight Connector 14"/>
          <p:cNvCxnSpPr/>
          <p:nvPr/>
        </p:nvCxnSpPr>
        <p:spPr>
          <a:xfrm>
            <a:off x="1481506" y="3874567"/>
            <a:ext cx="8792267"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12905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76390" y="819608"/>
            <a:ext cx="9785741" cy="107867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74468" y="2047652"/>
            <a:ext cx="4732249" cy="35116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34029" y="2054235"/>
            <a:ext cx="4732249" cy="35044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B621026-928B-424E-B0C9-1ABE9BE71C41}" type="datetimeFigureOut">
              <a:rPr lang="en-US" smtClean="0"/>
              <a:t>1/31/2026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C07308-1C2B-4743-BFAB-DC3C2529892B}" type="slidenum">
              <a:rPr lang="en-US" smtClean="0"/>
              <a:t>‹#›</a:t>
            </a:fld>
            <a:endParaRPr lang="en-US"/>
          </a:p>
        </p:txBody>
      </p:sp>
      <p:cxnSp>
        <p:nvCxnSpPr>
          <p:cNvPr id="35" name="Straight Connector 34"/>
          <p:cNvCxnSpPr/>
          <p:nvPr/>
        </p:nvCxnSpPr>
        <p:spPr>
          <a:xfrm>
            <a:off x="1481157" y="1880866"/>
            <a:ext cx="9787663"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8" name="Picture 7" descr="Fidelity Approved Logo.png">
            <a:extLst>
              <a:ext uri="{FF2B5EF4-FFF2-40B4-BE49-F238E27FC236}">
                <a16:creationId xmlns:a16="http://schemas.microsoft.com/office/drawing/2014/main" id="{7A363799-7482-D799-D52C-929178752FA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13739" y="252495"/>
            <a:ext cx="2685837" cy="499915"/>
          </a:xfrm>
          <a:prstGeom prst="rect">
            <a:avLst/>
          </a:prstGeom>
        </p:spPr>
      </p:pic>
      <p:sp>
        <p:nvSpPr>
          <p:cNvPr id="9" name="Rectangle 8">
            <a:extLst>
              <a:ext uri="{FF2B5EF4-FFF2-40B4-BE49-F238E27FC236}">
                <a16:creationId xmlns:a16="http://schemas.microsoft.com/office/drawing/2014/main" id="{D97ACC3D-3488-D4CE-9590-F13D5CE5487F}"/>
              </a:ext>
            </a:extLst>
          </p:cNvPr>
          <p:cNvSpPr/>
          <p:nvPr userDrawn="1"/>
        </p:nvSpPr>
        <p:spPr>
          <a:xfrm>
            <a:off x="1" y="6285674"/>
            <a:ext cx="8737748" cy="60150"/>
          </a:xfrm>
          <a:prstGeom prst="rect">
            <a:avLst/>
          </a:prstGeom>
          <a:solidFill>
            <a:srgbClr val="1824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C673AA8E-8746-644F-1E56-4F29DC898AFB}"/>
              </a:ext>
            </a:extLst>
          </p:cNvPr>
          <p:cNvSpPr/>
          <p:nvPr userDrawn="1"/>
        </p:nvSpPr>
        <p:spPr>
          <a:xfrm>
            <a:off x="8901430" y="6285674"/>
            <a:ext cx="2898140" cy="60150"/>
          </a:xfrm>
          <a:prstGeom prst="rect">
            <a:avLst/>
          </a:prstGeom>
          <a:solidFill>
            <a:srgbClr val="33CC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1" name="Picture 10">
            <a:extLst>
              <a:ext uri="{FF2B5EF4-FFF2-40B4-BE49-F238E27FC236}">
                <a16:creationId xmlns:a16="http://schemas.microsoft.com/office/drawing/2014/main" id="{027AF018-F1E0-8CEB-83E8-232A200F2FAA}"/>
              </a:ext>
            </a:extLst>
          </p:cNvPr>
          <p:cNvPicPr>
            <a:picLocks noChangeAspect="1"/>
          </p:cNvPicPr>
          <p:nvPr userDrawn="1"/>
        </p:nvPicPr>
        <p:blipFill>
          <a:blip r:embed="rId3" cstate="print">
            <a:alphaModFix amt="85000"/>
            <a:extLst>
              <a:ext uri="{28A0092B-C50C-407E-A947-70E740481C1C}">
                <a14:useLocalDpi xmlns:a14="http://schemas.microsoft.com/office/drawing/2010/main" val="0"/>
              </a:ext>
            </a:extLst>
          </a:blip>
          <a:srcRect l="4735" t="31331" r="3289" b="35296"/>
          <a:stretch>
            <a:fillRect/>
          </a:stretch>
        </p:blipFill>
        <p:spPr>
          <a:xfrm>
            <a:off x="137948" y="6146906"/>
            <a:ext cx="2519266" cy="856221"/>
          </a:xfrm>
          <a:prstGeom prst="rect">
            <a:avLst/>
          </a:prstGeom>
        </p:spPr>
      </p:pic>
    </p:spTree>
    <p:extLst>
      <p:ext uri="{BB962C8B-B14F-4D97-AF65-F5344CB8AC3E}">
        <p14:creationId xmlns:p14="http://schemas.microsoft.com/office/powerpoint/2010/main" val="3174039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74326" y="818869"/>
            <a:ext cx="9787805" cy="1075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74326" y="2056481"/>
            <a:ext cx="4732249" cy="816608"/>
          </a:xfrm>
        </p:spPr>
        <p:txBody>
          <a:bodyPr anchor="b">
            <a:normAutofit/>
          </a:bodyPr>
          <a:lstStyle>
            <a:lvl1pPr marL="0" indent="0">
              <a:lnSpc>
                <a:spcPct val="100000"/>
              </a:lnSpc>
              <a:buNone/>
              <a:defRPr sz="2240" b="0" cap="all" baseline="0">
                <a:solidFill>
                  <a:schemeClr val="accent1"/>
                </a:solidFill>
              </a:defRPr>
            </a:lvl1pPr>
            <a:lvl2pPr marL="465567" indent="0">
              <a:buNone/>
              <a:defRPr sz="2037" b="1"/>
            </a:lvl2pPr>
            <a:lvl3pPr marL="931134" indent="0">
              <a:buNone/>
              <a:defRPr sz="1833" b="1"/>
            </a:lvl3pPr>
            <a:lvl4pPr marL="1396700" indent="0">
              <a:buNone/>
              <a:defRPr sz="1629" b="1"/>
            </a:lvl4pPr>
            <a:lvl5pPr marL="1862267" indent="0">
              <a:buNone/>
              <a:defRPr sz="1629" b="1"/>
            </a:lvl5pPr>
            <a:lvl6pPr marL="2327834" indent="0">
              <a:buNone/>
              <a:defRPr sz="1629" b="1"/>
            </a:lvl6pPr>
            <a:lvl7pPr marL="2793401" indent="0">
              <a:buNone/>
              <a:defRPr sz="1629" b="1"/>
            </a:lvl7pPr>
            <a:lvl8pPr marL="3258967" indent="0">
              <a:buNone/>
              <a:defRPr sz="1629" b="1"/>
            </a:lvl8pPr>
            <a:lvl9pPr marL="3724534" indent="0">
              <a:buNone/>
              <a:defRPr sz="1629" b="1"/>
            </a:lvl9pPr>
          </a:lstStyle>
          <a:p>
            <a:pPr lvl="0"/>
            <a:r>
              <a:rPr lang="en-US"/>
              <a:t>Click to edit Master text styles</a:t>
            </a:r>
          </a:p>
        </p:txBody>
      </p:sp>
      <p:sp>
        <p:nvSpPr>
          <p:cNvPr id="4" name="Content Placeholder 3"/>
          <p:cNvSpPr>
            <a:spLocks noGrp="1"/>
          </p:cNvSpPr>
          <p:nvPr>
            <p:ph sz="half" idx="2"/>
          </p:nvPr>
        </p:nvSpPr>
        <p:spPr>
          <a:xfrm>
            <a:off x="1474326" y="2875917"/>
            <a:ext cx="4732249" cy="26928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32594" y="2059998"/>
            <a:ext cx="4732249" cy="816908"/>
          </a:xfrm>
        </p:spPr>
        <p:txBody>
          <a:bodyPr anchor="b">
            <a:normAutofit/>
          </a:bodyPr>
          <a:lstStyle>
            <a:lvl1pPr marL="0" indent="0">
              <a:lnSpc>
                <a:spcPct val="100000"/>
              </a:lnSpc>
              <a:buNone/>
              <a:defRPr sz="2240" b="0" cap="all" baseline="0">
                <a:solidFill>
                  <a:schemeClr val="accent1"/>
                </a:solidFill>
              </a:defRPr>
            </a:lvl1pPr>
            <a:lvl2pPr marL="465567" indent="0">
              <a:buNone/>
              <a:defRPr sz="2037" b="1"/>
            </a:lvl2pPr>
            <a:lvl3pPr marL="931134" indent="0">
              <a:buNone/>
              <a:defRPr sz="1833" b="1"/>
            </a:lvl3pPr>
            <a:lvl4pPr marL="1396700" indent="0">
              <a:buNone/>
              <a:defRPr sz="1629" b="1"/>
            </a:lvl4pPr>
            <a:lvl5pPr marL="1862267" indent="0">
              <a:buNone/>
              <a:defRPr sz="1629" b="1"/>
            </a:lvl5pPr>
            <a:lvl6pPr marL="2327834" indent="0">
              <a:buNone/>
              <a:defRPr sz="1629" b="1"/>
            </a:lvl6pPr>
            <a:lvl7pPr marL="2793401" indent="0">
              <a:buNone/>
              <a:defRPr sz="1629" b="1"/>
            </a:lvl7pPr>
            <a:lvl8pPr marL="3258967" indent="0">
              <a:buNone/>
              <a:defRPr sz="1629" b="1"/>
            </a:lvl8pPr>
            <a:lvl9pPr marL="3724534" indent="0">
              <a:buNone/>
              <a:defRPr sz="1629" b="1"/>
            </a:lvl9pPr>
          </a:lstStyle>
          <a:p>
            <a:pPr lvl="0"/>
            <a:r>
              <a:rPr lang="en-US"/>
              <a:t>Click to edit Master text styles</a:t>
            </a:r>
          </a:p>
        </p:txBody>
      </p:sp>
      <p:sp>
        <p:nvSpPr>
          <p:cNvPr id="6" name="Content Placeholder 5"/>
          <p:cNvSpPr>
            <a:spLocks noGrp="1"/>
          </p:cNvSpPr>
          <p:nvPr>
            <p:ph sz="quarter" idx="4"/>
          </p:nvPr>
        </p:nvSpPr>
        <p:spPr>
          <a:xfrm>
            <a:off x="6532594" y="2873088"/>
            <a:ext cx="4732249" cy="2685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B621026-928B-424E-B0C9-1ABE9BE71C41}" type="datetimeFigureOut">
              <a:rPr lang="en-US" smtClean="0"/>
              <a:t>1/31/2026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C07308-1C2B-4743-BFAB-DC3C2529892B}" type="slidenum">
              <a:rPr lang="en-US" smtClean="0"/>
              <a:t>‹#›</a:t>
            </a:fld>
            <a:endParaRPr lang="en-US"/>
          </a:p>
        </p:txBody>
      </p:sp>
      <p:cxnSp>
        <p:nvCxnSpPr>
          <p:cNvPr id="29" name="Straight Connector 28"/>
          <p:cNvCxnSpPr/>
          <p:nvPr/>
        </p:nvCxnSpPr>
        <p:spPr>
          <a:xfrm>
            <a:off x="1481157" y="1880866"/>
            <a:ext cx="9787663"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10" name="Picture 9" descr="Fidelity Approved Logo.png">
            <a:extLst>
              <a:ext uri="{FF2B5EF4-FFF2-40B4-BE49-F238E27FC236}">
                <a16:creationId xmlns:a16="http://schemas.microsoft.com/office/drawing/2014/main" id="{55499DAA-A1D0-F3DF-818B-F444E41B221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98056" y="379580"/>
            <a:ext cx="2045389" cy="380708"/>
          </a:xfrm>
          <a:prstGeom prst="rect">
            <a:avLst/>
          </a:prstGeom>
        </p:spPr>
      </p:pic>
      <p:pic>
        <p:nvPicPr>
          <p:cNvPr id="11" name="Picture 10">
            <a:extLst>
              <a:ext uri="{FF2B5EF4-FFF2-40B4-BE49-F238E27FC236}">
                <a16:creationId xmlns:a16="http://schemas.microsoft.com/office/drawing/2014/main" id="{3205C9C3-34E7-5C78-DD0D-9AD9A758B9E7}"/>
              </a:ext>
            </a:extLst>
          </p:cNvPr>
          <p:cNvPicPr>
            <a:picLocks noChangeAspect="1"/>
          </p:cNvPicPr>
          <p:nvPr userDrawn="1"/>
        </p:nvPicPr>
        <p:blipFill>
          <a:blip r:embed="rId3" cstate="print">
            <a:alphaModFix amt="85000"/>
            <a:extLst>
              <a:ext uri="{28A0092B-C50C-407E-A947-70E740481C1C}">
                <a14:useLocalDpi xmlns:a14="http://schemas.microsoft.com/office/drawing/2010/main" val="0"/>
              </a:ext>
            </a:extLst>
          </a:blip>
          <a:srcRect l="4735" t="31331" r="3289" b="35296"/>
          <a:stretch>
            <a:fillRect/>
          </a:stretch>
        </p:blipFill>
        <p:spPr>
          <a:xfrm>
            <a:off x="304265" y="116960"/>
            <a:ext cx="2551952" cy="867330"/>
          </a:xfrm>
          <a:prstGeom prst="rect">
            <a:avLst/>
          </a:prstGeom>
        </p:spPr>
      </p:pic>
    </p:spTree>
    <p:extLst>
      <p:ext uri="{BB962C8B-B14F-4D97-AF65-F5344CB8AC3E}">
        <p14:creationId xmlns:p14="http://schemas.microsoft.com/office/powerpoint/2010/main" val="1348103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B621026-928B-424E-B0C9-1ABE9BE71C41}" type="datetimeFigureOut">
              <a:rPr lang="en-US" smtClean="0"/>
              <a:pPr/>
              <a:t>1/31/2026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r>
              <a:rPr lang="en-US">
                <a:solidFill>
                  <a:srgbClr val="9BBB59"/>
                </a:solidFill>
                <a:latin typeface="Gotham Book"/>
                <a:cs typeface="Gotham Book"/>
              </a:rPr>
              <a:t>www.fidelitybank.ng</a:t>
            </a:r>
            <a:endParaRPr lang="en-US" dirty="0">
              <a:solidFill>
                <a:srgbClr val="9BBB59"/>
              </a:solidFill>
              <a:latin typeface="Gotham Book"/>
              <a:cs typeface="Gotham Book"/>
            </a:endParaRPr>
          </a:p>
        </p:txBody>
      </p:sp>
      <p:cxnSp>
        <p:nvCxnSpPr>
          <p:cNvPr id="25" name="Straight Connector 24"/>
          <p:cNvCxnSpPr/>
          <p:nvPr/>
        </p:nvCxnSpPr>
        <p:spPr>
          <a:xfrm>
            <a:off x="1481157" y="1880866"/>
            <a:ext cx="978766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15094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667345-2558-425A-8533-9BFDBCE15005}" type="datetime1">
              <a:rPr lang="en-US" smtClean="0"/>
              <a:t>1/31/2026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306170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1759" y="813585"/>
            <a:ext cx="3334470" cy="2288210"/>
          </a:xfrm>
        </p:spPr>
        <p:txBody>
          <a:bodyPr anchor="b">
            <a:normAutofit/>
          </a:bodyPr>
          <a:lstStyle>
            <a:lvl1pPr algn="l">
              <a:defRPr sz="2444"/>
            </a:lvl1pPr>
          </a:lstStyle>
          <a:p>
            <a:r>
              <a:rPr lang="en-US"/>
              <a:t>Click to edit Master title style</a:t>
            </a:r>
            <a:endParaRPr lang="en-US" dirty="0"/>
          </a:p>
        </p:txBody>
      </p:sp>
      <p:sp>
        <p:nvSpPr>
          <p:cNvPr id="3" name="Content Placeholder 2"/>
          <p:cNvSpPr>
            <a:spLocks noGrp="1"/>
          </p:cNvSpPr>
          <p:nvPr>
            <p:ph idx="1"/>
          </p:nvPr>
        </p:nvSpPr>
        <p:spPr>
          <a:xfrm>
            <a:off x="5138284" y="813585"/>
            <a:ext cx="6125204" cy="4744022"/>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71759" y="3264111"/>
            <a:ext cx="3336419" cy="2289294"/>
          </a:xfrm>
        </p:spPr>
        <p:txBody>
          <a:bodyPr/>
          <a:lstStyle>
            <a:lvl1pPr marL="0" indent="0" algn="l">
              <a:buNone/>
              <a:defRPr sz="1629"/>
            </a:lvl1pPr>
            <a:lvl2pPr marL="465567" indent="0">
              <a:buNone/>
              <a:defRPr sz="1426"/>
            </a:lvl2pPr>
            <a:lvl3pPr marL="931134" indent="0">
              <a:buNone/>
              <a:defRPr sz="1222"/>
            </a:lvl3pPr>
            <a:lvl4pPr marL="1396700" indent="0">
              <a:buNone/>
              <a:defRPr sz="1018"/>
            </a:lvl4pPr>
            <a:lvl5pPr marL="1862267" indent="0">
              <a:buNone/>
              <a:defRPr sz="1018"/>
            </a:lvl5pPr>
            <a:lvl6pPr marL="2327834" indent="0">
              <a:buNone/>
              <a:defRPr sz="1018"/>
            </a:lvl6pPr>
            <a:lvl7pPr marL="2793401" indent="0">
              <a:buNone/>
              <a:defRPr sz="1018"/>
            </a:lvl7pPr>
            <a:lvl8pPr marL="3258967" indent="0">
              <a:buNone/>
              <a:defRPr sz="1018"/>
            </a:lvl8pPr>
            <a:lvl9pPr marL="3724534" indent="0">
              <a:buNone/>
              <a:defRPr sz="1018"/>
            </a:lvl9pPr>
          </a:lstStyle>
          <a:p>
            <a:pPr lvl="0"/>
            <a:r>
              <a:rPr lang="en-US"/>
              <a:t>Click to edit Master text styles</a:t>
            </a:r>
          </a:p>
        </p:txBody>
      </p:sp>
      <p:sp>
        <p:nvSpPr>
          <p:cNvPr id="5" name="Date Placeholder 4"/>
          <p:cNvSpPr>
            <a:spLocks noGrp="1"/>
          </p:cNvSpPr>
          <p:nvPr>
            <p:ph type="dt" sz="half" idx="10"/>
          </p:nvPr>
        </p:nvSpPr>
        <p:spPr/>
        <p:txBody>
          <a:bodyPr/>
          <a:lstStyle/>
          <a:p>
            <a:fld id="{6B621026-928B-424E-B0C9-1ABE9BE71C41}" type="datetimeFigureOut">
              <a:rPr lang="en-US" smtClean="0"/>
              <a:t>1/31/2026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C07308-1C2B-4743-BFAB-DC3C2529892B}" type="slidenum">
              <a:rPr lang="en-US" smtClean="0"/>
              <a:t>‹#›</a:t>
            </a:fld>
            <a:endParaRPr lang="en-US"/>
          </a:p>
        </p:txBody>
      </p:sp>
      <p:cxnSp>
        <p:nvCxnSpPr>
          <p:cNvPr id="17" name="Straight Connector 16"/>
          <p:cNvCxnSpPr/>
          <p:nvPr/>
        </p:nvCxnSpPr>
        <p:spPr>
          <a:xfrm>
            <a:off x="1475435" y="3264110"/>
            <a:ext cx="333079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78340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617589" y="490988"/>
            <a:ext cx="4150930" cy="5243263"/>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78416" y="1150169"/>
            <a:ext cx="5636059" cy="1864060"/>
          </a:xfrm>
        </p:spPr>
        <p:txBody>
          <a:bodyPr anchor="b">
            <a:normAutofit/>
          </a:bodyPr>
          <a:lstStyle>
            <a:lvl1pPr>
              <a:defRPr sz="3259"/>
            </a:lvl1pPr>
          </a:lstStyle>
          <a:p>
            <a:r>
              <a:rPr lang="en-US"/>
              <a:t>Click to edit Master title style</a:t>
            </a:r>
            <a:endParaRPr lang="en-US" dirty="0"/>
          </a:p>
        </p:txBody>
      </p:sp>
      <p:sp>
        <p:nvSpPr>
          <p:cNvPr id="3" name="Picture Placeholder 2"/>
          <p:cNvSpPr>
            <a:spLocks noGrp="1" noChangeAspect="1"/>
          </p:cNvSpPr>
          <p:nvPr>
            <p:ph type="pic" idx="1"/>
          </p:nvPr>
        </p:nvSpPr>
        <p:spPr>
          <a:xfrm>
            <a:off x="8276722" y="1143071"/>
            <a:ext cx="2843505" cy="3937031"/>
          </a:xfrm>
          <a:solidFill>
            <a:schemeClr val="bg1">
              <a:lumMod val="85000"/>
            </a:schemeClr>
          </a:solidFill>
          <a:ln w="9525" cap="sq">
            <a:noFill/>
            <a:miter lim="800000"/>
          </a:ln>
          <a:effectLst/>
        </p:spPr>
        <p:txBody>
          <a:bodyPr anchor="t"/>
          <a:lstStyle>
            <a:lvl1pPr marL="0" indent="0" algn="ctr">
              <a:buNone/>
              <a:defRPr sz="3259"/>
            </a:lvl1pPr>
            <a:lvl2pPr marL="465567" indent="0">
              <a:buNone/>
              <a:defRPr sz="2851"/>
            </a:lvl2pPr>
            <a:lvl3pPr marL="931134" indent="0">
              <a:buNone/>
              <a:defRPr sz="2444"/>
            </a:lvl3pPr>
            <a:lvl4pPr marL="1396700" indent="0">
              <a:buNone/>
              <a:defRPr sz="2037"/>
            </a:lvl4pPr>
            <a:lvl5pPr marL="1862267" indent="0">
              <a:buNone/>
              <a:defRPr sz="2037"/>
            </a:lvl5pPr>
            <a:lvl6pPr marL="2327834" indent="0">
              <a:buNone/>
              <a:defRPr sz="2037"/>
            </a:lvl6pPr>
            <a:lvl7pPr marL="2793401" indent="0">
              <a:buNone/>
              <a:defRPr sz="2037"/>
            </a:lvl7pPr>
            <a:lvl8pPr marL="3258967" indent="0">
              <a:buNone/>
              <a:defRPr sz="2037"/>
            </a:lvl8pPr>
            <a:lvl9pPr marL="3724534" indent="0">
              <a:buNone/>
              <a:defRPr sz="2037"/>
            </a:lvl9pPr>
          </a:lstStyle>
          <a:p>
            <a:r>
              <a:rPr lang="en-US"/>
              <a:t>Click icon to add picture</a:t>
            </a:r>
            <a:endParaRPr lang="en-US" dirty="0"/>
          </a:p>
        </p:txBody>
      </p:sp>
      <p:sp>
        <p:nvSpPr>
          <p:cNvPr id="4" name="Text Placeholder 3"/>
          <p:cNvSpPr>
            <a:spLocks noGrp="1"/>
          </p:cNvSpPr>
          <p:nvPr>
            <p:ph type="body" sz="half" idx="2"/>
          </p:nvPr>
        </p:nvSpPr>
        <p:spPr>
          <a:xfrm>
            <a:off x="1477522" y="3203523"/>
            <a:ext cx="5627987" cy="2040385"/>
          </a:xfrm>
        </p:spPr>
        <p:txBody>
          <a:bodyPr>
            <a:normAutofit/>
          </a:bodyPr>
          <a:lstStyle>
            <a:lvl1pPr marL="0" indent="0" algn="l">
              <a:buNone/>
              <a:defRPr sz="1833"/>
            </a:lvl1pPr>
            <a:lvl2pPr marL="465567" indent="0">
              <a:buNone/>
              <a:defRPr sz="1426"/>
            </a:lvl2pPr>
            <a:lvl3pPr marL="931134" indent="0">
              <a:buNone/>
              <a:defRPr sz="1222"/>
            </a:lvl3pPr>
            <a:lvl4pPr marL="1396700" indent="0">
              <a:buNone/>
              <a:defRPr sz="1018"/>
            </a:lvl4pPr>
            <a:lvl5pPr marL="1862267" indent="0">
              <a:buNone/>
              <a:defRPr sz="1018"/>
            </a:lvl5pPr>
            <a:lvl6pPr marL="2327834" indent="0">
              <a:buNone/>
              <a:defRPr sz="1018"/>
            </a:lvl6pPr>
            <a:lvl7pPr marL="2793401" indent="0">
              <a:buNone/>
              <a:defRPr sz="1018"/>
            </a:lvl7pPr>
            <a:lvl8pPr marL="3258967" indent="0">
              <a:buNone/>
              <a:defRPr sz="1018"/>
            </a:lvl8pPr>
            <a:lvl9pPr marL="3724534" indent="0">
              <a:buNone/>
              <a:defRPr sz="1018"/>
            </a:lvl9pPr>
          </a:lstStyle>
          <a:p>
            <a:pPr lvl="0"/>
            <a:r>
              <a:rPr lang="en-US"/>
              <a:t>Click to edit Master text styles</a:t>
            </a:r>
          </a:p>
        </p:txBody>
      </p:sp>
      <p:sp>
        <p:nvSpPr>
          <p:cNvPr id="5" name="Date Placeholder 4"/>
          <p:cNvSpPr>
            <a:spLocks noGrp="1"/>
          </p:cNvSpPr>
          <p:nvPr>
            <p:ph type="dt" sz="half" idx="10"/>
          </p:nvPr>
        </p:nvSpPr>
        <p:spPr>
          <a:xfrm>
            <a:off x="1474521" y="5569884"/>
            <a:ext cx="5630989" cy="325977"/>
          </a:xfrm>
        </p:spPr>
        <p:txBody>
          <a:bodyPr/>
          <a:lstStyle>
            <a:lvl1pPr algn="l">
              <a:defRPr/>
            </a:lvl1pPr>
          </a:lstStyle>
          <a:p>
            <a:fld id="{6B621026-928B-424E-B0C9-1ABE9BE71C41}" type="datetimeFigureOut">
              <a:rPr lang="en-US" smtClean="0"/>
              <a:t>1/31/2026</a:t>
            </a:fld>
            <a:endParaRPr lang="en-US"/>
          </a:p>
        </p:txBody>
      </p:sp>
      <p:sp>
        <p:nvSpPr>
          <p:cNvPr id="6" name="Footer Placeholder 5"/>
          <p:cNvSpPr>
            <a:spLocks noGrp="1"/>
          </p:cNvSpPr>
          <p:nvPr>
            <p:ph type="ftr" sz="quarter" idx="11"/>
          </p:nvPr>
        </p:nvSpPr>
        <p:spPr>
          <a:xfrm>
            <a:off x="1474520" y="324467"/>
            <a:ext cx="5644898" cy="326800"/>
          </a:xfrm>
        </p:spPr>
        <p:txBody>
          <a:bodyPr/>
          <a:lstStyle/>
          <a:p>
            <a:endParaRPr lang="en-US"/>
          </a:p>
        </p:txBody>
      </p:sp>
      <p:sp>
        <p:nvSpPr>
          <p:cNvPr id="7" name="Slide Number Placeholder 6"/>
          <p:cNvSpPr>
            <a:spLocks noGrp="1"/>
          </p:cNvSpPr>
          <p:nvPr>
            <p:ph type="sldNum" sz="quarter" idx="12"/>
          </p:nvPr>
        </p:nvSpPr>
        <p:spPr/>
        <p:txBody>
          <a:bodyPr/>
          <a:lstStyle/>
          <a:p>
            <a:fld id="{EBC07308-1C2B-4743-BFAB-DC3C2529892B}" type="slidenum">
              <a:rPr lang="en-US" smtClean="0"/>
              <a:t>‹#›</a:t>
            </a:fld>
            <a:endParaRPr lang="en-US"/>
          </a:p>
        </p:txBody>
      </p:sp>
      <p:cxnSp>
        <p:nvCxnSpPr>
          <p:cNvPr id="31" name="Straight Connector 30"/>
          <p:cNvCxnSpPr/>
          <p:nvPr/>
        </p:nvCxnSpPr>
        <p:spPr>
          <a:xfrm>
            <a:off x="1474521" y="3201092"/>
            <a:ext cx="5630989"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96091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1.jp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56407"/>
            <a:ext cx="12420600" cy="4181027"/>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7">
            <a:extLst>
              <a:ext uri="{28A0092B-C50C-407E-A947-70E740481C1C}">
                <a14:useLocalDpi xmlns:a14="http://schemas.microsoft.com/office/drawing/2010/main" val="0"/>
              </a:ext>
            </a:extLst>
          </a:blip>
          <a:srcRect t="1538" b="-1538"/>
          <a:stretch/>
        </p:blipFill>
        <p:spPr bwMode="black">
          <a:xfrm>
            <a:off x="0" y="6238516"/>
            <a:ext cx="12420600" cy="756536"/>
          </a:xfrm>
          <a:prstGeom prst="rect">
            <a:avLst/>
          </a:prstGeom>
        </p:spPr>
      </p:pic>
      <p:sp>
        <p:nvSpPr>
          <p:cNvPr id="2" name="Title Placeholder 1"/>
          <p:cNvSpPr>
            <a:spLocks noGrp="1"/>
          </p:cNvSpPr>
          <p:nvPr>
            <p:ph type="title"/>
          </p:nvPr>
        </p:nvSpPr>
        <p:spPr>
          <a:xfrm>
            <a:off x="1478797" y="819232"/>
            <a:ext cx="9783336" cy="106842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78797" y="2052594"/>
            <a:ext cx="9783336" cy="35137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95779" y="336412"/>
            <a:ext cx="3566353" cy="314855"/>
          </a:xfrm>
          <a:prstGeom prst="rect">
            <a:avLst/>
          </a:prstGeom>
        </p:spPr>
        <p:txBody>
          <a:bodyPr vert="horz" lIns="91440" tIns="45720" rIns="91440" bIns="45720" rtlCol="0" anchor="ctr"/>
          <a:lstStyle>
            <a:lvl1pPr algn="r">
              <a:defRPr sz="1018">
                <a:solidFill>
                  <a:schemeClr val="tx1">
                    <a:tint val="75000"/>
                  </a:schemeClr>
                </a:solidFill>
              </a:defRPr>
            </a:lvl1pPr>
          </a:lstStyle>
          <a:p>
            <a:fld id="{6B621026-928B-424E-B0C9-1ABE9BE71C41}" type="datetimeFigureOut">
              <a:rPr lang="en-US" smtClean="0"/>
              <a:pPr/>
              <a:t>1/31/2026</a:t>
            </a:fld>
            <a:endParaRPr lang="en-US" dirty="0"/>
          </a:p>
        </p:txBody>
      </p:sp>
      <p:sp>
        <p:nvSpPr>
          <p:cNvPr id="5" name="Footer Placeholder 4"/>
          <p:cNvSpPr>
            <a:spLocks noGrp="1"/>
          </p:cNvSpPr>
          <p:nvPr>
            <p:ph type="ftr" sz="quarter" idx="3"/>
          </p:nvPr>
        </p:nvSpPr>
        <p:spPr>
          <a:xfrm>
            <a:off x="1478796" y="335330"/>
            <a:ext cx="6050189" cy="314855"/>
          </a:xfrm>
          <a:prstGeom prst="rect">
            <a:avLst/>
          </a:prstGeom>
        </p:spPr>
        <p:txBody>
          <a:bodyPr vert="horz" lIns="91440" tIns="45720" rIns="91440" bIns="45720" rtlCol="0" anchor="ctr"/>
          <a:lstStyle>
            <a:lvl1pPr algn="l">
              <a:defRPr sz="1018">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9061" y="813584"/>
            <a:ext cx="826226" cy="512787"/>
          </a:xfrm>
          <a:prstGeom prst="rect">
            <a:avLst/>
          </a:prstGeom>
        </p:spPr>
        <p:txBody>
          <a:bodyPr vert="horz" lIns="91440" tIns="45720" rIns="91440" bIns="45720" rtlCol="0" anchor="t"/>
          <a:lstStyle>
            <a:lvl1pPr algn="r">
              <a:defRPr sz="2851">
                <a:solidFill>
                  <a:schemeClr val="accent1"/>
                </a:solidFill>
              </a:defRPr>
            </a:lvl1pPr>
          </a:lstStyle>
          <a:p>
            <a:r>
              <a:rPr lang="en-US">
                <a:solidFill>
                  <a:srgbClr val="9BBB59"/>
                </a:solidFill>
                <a:latin typeface="Gotham Book"/>
                <a:cs typeface="Gotham Book"/>
              </a:rPr>
              <a:t>www.fidelitybank.ng</a:t>
            </a:r>
            <a:endParaRPr lang="en-US" dirty="0">
              <a:solidFill>
                <a:srgbClr val="9BBB59"/>
              </a:solidFill>
              <a:latin typeface="Gotham Book"/>
              <a:cs typeface="Gotham Book"/>
            </a:endParaRPr>
          </a:p>
        </p:txBody>
      </p:sp>
      <p:cxnSp>
        <p:nvCxnSpPr>
          <p:cNvPr id="10" name="Straight Connector 9"/>
          <p:cNvCxnSpPr/>
          <p:nvPr/>
        </p:nvCxnSpPr>
        <p:spPr>
          <a:xfrm>
            <a:off x="0" y="6240484"/>
            <a:ext cx="124206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7022116"/>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50" r:id="rId13"/>
    <p:sldLayoutId id="2147483660" r:id="rId14"/>
    <p:sldLayoutId id="2147483654" r:id="rId15"/>
  </p:sldLayoutIdLst>
  <p:txStyles>
    <p:titleStyle>
      <a:lvl1pPr algn="l" defTabSz="931134" rtl="0" eaLnBrk="1" latinLnBrk="0" hangingPunct="1">
        <a:lnSpc>
          <a:spcPct val="90000"/>
        </a:lnSpc>
        <a:spcBef>
          <a:spcPct val="0"/>
        </a:spcBef>
        <a:buNone/>
        <a:defRPr sz="3259" b="0" i="0" kern="1200" cap="all">
          <a:solidFill>
            <a:schemeClr val="tx1"/>
          </a:solidFill>
          <a:effectLst/>
          <a:latin typeface="+mj-lt"/>
          <a:ea typeface="+mj-ea"/>
          <a:cs typeface="+mj-cs"/>
        </a:defRPr>
      </a:lvl1pPr>
    </p:titleStyle>
    <p:bodyStyle>
      <a:lvl1pPr marL="232783" indent="-232783" algn="l" defTabSz="931134" rtl="0" eaLnBrk="1" latinLnBrk="0" hangingPunct="1">
        <a:lnSpc>
          <a:spcPct val="120000"/>
        </a:lnSpc>
        <a:spcBef>
          <a:spcPts val="1018"/>
        </a:spcBef>
        <a:buClr>
          <a:schemeClr val="accent1"/>
        </a:buClr>
        <a:buSzPct val="100000"/>
        <a:buFont typeface="Arial" panose="020B0604020202020204" pitchFamily="34" charset="0"/>
        <a:buChar char="•"/>
        <a:defRPr sz="2037" kern="1200">
          <a:solidFill>
            <a:schemeClr val="tx1"/>
          </a:solidFill>
          <a:effectLst/>
          <a:latin typeface="+mn-lt"/>
          <a:ea typeface="+mn-ea"/>
          <a:cs typeface="+mn-cs"/>
        </a:defRPr>
      </a:lvl1pPr>
      <a:lvl2pPr marL="698350" indent="-232783" algn="l" defTabSz="931134" rtl="0" eaLnBrk="1" latinLnBrk="0" hangingPunct="1">
        <a:lnSpc>
          <a:spcPct val="120000"/>
        </a:lnSpc>
        <a:spcBef>
          <a:spcPts val="509"/>
        </a:spcBef>
        <a:buClr>
          <a:schemeClr val="accent1"/>
        </a:buClr>
        <a:buSzPct val="100000"/>
        <a:buFont typeface="Arial" panose="020B0604020202020204" pitchFamily="34" charset="0"/>
        <a:buChar char="•"/>
        <a:defRPr sz="1833" kern="1200" cap="none" baseline="0">
          <a:solidFill>
            <a:schemeClr val="tx1"/>
          </a:solidFill>
          <a:effectLst/>
          <a:latin typeface="+mn-lt"/>
          <a:ea typeface="+mn-ea"/>
          <a:cs typeface="+mn-cs"/>
        </a:defRPr>
      </a:lvl2pPr>
      <a:lvl3pPr marL="1163917" indent="-232783" algn="l" defTabSz="931134" rtl="0" eaLnBrk="1" latinLnBrk="0" hangingPunct="1">
        <a:lnSpc>
          <a:spcPct val="120000"/>
        </a:lnSpc>
        <a:spcBef>
          <a:spcPts val="509"/>
        </a:spcBef>
        <a:buClr>
          <a:schemeClr val="accent1"/>
        </a:buClr>
        <a:buSzPct val="100000"/>
        <a:buFont typeface="Arial" panose="020B0604020202020204" pitchFamily="34" charset="0"/>
        <a:buChar char="•"/>
        <a:defRPr sz="1629" kern="1200">
          <a:solidFill>
            <a:schemeClr val="tx1"/>
          </a:solidFill>
          <a:effectLst/>
          <a:latin typeface="+mn-lt"/>
          <a:ea typeface="+mn-ea"/>
          <a:cs typeface="+mn-cs"/>
        </a:defRPr>
      </a:lvl3pPr>
      <a:lvl4pPr marL="1629484" indent="-232783" algn="l" defTabSz="931134" rtl="0" eaLnBrk="1" latinLnBrk="0" hangingPunct="1">
        <a:lnSpc>
          <a:spcPct val="120000"/>
        </a:lnSpc>
        <a:spcBef>
          <a:spcPts val="509"/>
        </a:spcBef>
        <a:buClr>
          <a:schemeClr val="accent1"/>
        </a:buClr>
        <a:buSzPct val="100000"/>
        <a:buFont typeface="Arial" panose="020B0604020202020204" pitchFamily="34" charset="0"/>
        <a:buChar char="•"/>
        <a:defRPr sz="1426" kern="1200" cap="none" baseline="0">
          <a:solidFill>
            <a:schemeClr val="tx1"/>
          </a:solidFill>
          <a:effectLst/>
          <a:latin typeface="+mn-lt"/>
          <a:ea typeface="+mn-ea"/>
          <a:cs typeface="+mn-cs"/>
        </a:defRPr>
      </a:lvl4pPr>
      <a:lvl5pPr marL="2095050" indent="-232783" algn="l" defTabSz="931134" rtl="0" eaLnBrk="1" latinLnBrk="0" hangingPunct="1">
        <a:lnSpc>
          <a:spcPct val="120000"/>
        </a:lnSpc>
        <a:spcBef>
          <a:spcPts val="509"/>
        </a:spcBef>
        <a:buClr>
          <a:schemeClr val="accent1"/>
        </a:buClr>
        <a:buSzPct val="100000"/>
        <a:buFont typeface="Arial" panose="020B0604020202020204" pitchFamily="34" charset="0"/>
        <a:buChar char="•"/>
        <a:defRPr sz="1222" kern="1200">
          <a:solidFill>
            <a:schemeClr val="tx1"/>
          </a:solidFill>
          <a:effectLst/>
          <a:latin typeface="+mn-lt"/>
          <a:ea typeface="+mn-ea"/>
          <a:cs typeface="+mn-cs"/>
        </a:defRPr>
      </a:lvl5pPr>
      <a:lvl6pPr marL="2560617" indent="-232783" algn="l" defTabSz="931134" rtl="0" eaLnBrk="1" latinLnBrk="0" hangingPunct="1">
        <a:lnSpc>
          <a:spcPct val="120000"/>
        </a:lnSpc>
        <a:spcBef>
          <a:spcPts val="509"/>
        </a:spcBef>
        <a:buClr>
          <a:schemeClr val="accent1"/>
        </a:buClr>
        <a:buSzPct val="100000"/>
        <a:buFont typeface="Arial" panose="020B0604020202020204" pitchFamily="34" charset="0"/>
        <a:buChar char="•"/>
        <a:defRPr sz="1222" kern="1200">
          <a:solidFill>
            <a:schemeClr val="tx1"/>
          </a:solidFill>
          <a:effectLst/>
          <a:latin typeface="+mn-lt"/>
          <a:ea typeface="+mn-ea"/>
          <a:cs typeface="+mn-cs"/>
        </a:defRPr>
      </a:lvl6pPr>
      <a:lvl7pPr marL="3026184" indent="-232783" algn="l" defTabSz="931134" rtl="0" eaLnBrk="1" latinLnBrk="0" hangingPunct="1">
        <a:lnSpc>
          <a:spcPct val="120000"/>
        </a:lnSpc>
        <a:spcBef>
          <a:spcPts val="509"/>
        </a:spcBef>
        <a:buClr>
          <a:schemeClr val="accent1"/>
        </a:buClr>
        <a:buSzPct val="100000"/>
        <a:buFont typeface="Arial" panose="020B0604020202020204" pitchFamily="34" charset="0"/>
        <a:buChar char="•"/>
        <a:defRPr sz="1222" kern="1200">
          <a:solidFill>
            <a:schemeClr val="tx1"/>
          </a:solidFill>
          <a:effectLst/>
          <a:latin typeface="+mn-lt"/>
          <a:ea typeface="+mn-ea"/>
          <a:cs typeface="+mn-cs"/>
        </a:defRPr>
      </a:lvl7pPr>
      <a:lvl8pPr marL="3491751" indent="-232783" algn="l" defTabSz="931134" rtl="0" eaLnBrk="1" latinLnBrk="0" hangingPunct="1">
        <a:lnSpc>
          <a:spcPct val="120000"/>
        </a:lnSpc>
        <a:spcBef>
          <a:spcPts val="509"/>
        </a:spcBef>
        <a:buClr>
          <a:schemeClr val="accent1"/>
        </a:buClr>
        <a:buSzPct val="100000"/>
        <a:buFont typeface="Arial" panose="020B0604020202020204" pitchFamily="34" charset="0"/>
        <a:buChar char="•"/>
        <a:defRPr sz="1222" kern="1200" baseline="0">
          <a:solidFill>
            <a:schemeClr val="tx1"/>
          </a:solidFill>
          <a:effectLst/>
          <a:latin typeface="+mn-lt"/>
          <a:ea typeface="+mn-ea"/>
          <a:cs typeface="+mn-cs"/>
        </a:defRPr>
      </a:lvl8pPr>
      <a:lvl9pPr marL="3957317" indent="-232783" algn="l" defTabSz="931134" rtl="0" eaLnBrk="1" latinLnBrk="0" hangingPunct="1">
        <a:lnSpc>
          <a:spcPct val="120000"/>
        </a:lnSpc>
        <a:spcBef>
          <a:spcPts val="509"/>
        </a:spcBef>
        <a:buClr>
          <a:schemeClr val="accent1"/>
        </a:buClr>
        <a:buSzPct val="100000"/>
        <a:buFont typeface="Arial" panose="020B0604020202020204" pitchFamily="34" charset="0"/>
        <a:buChar char="•"/>
        <a:defRPr sz="1222" kern="1200" baseline="0">
          <a:solidFill>
            <a:schemeClr val="tx1"/>
          </a:solidFill>
          <a:effectLst/>
          <a:latin typeface="+mn-lt"/>
          <a:ea typeface="+mn-ea"/>
          <a:cs typeface="+mn-cs"/>
        </a:defRPr>
      </a:lvl9pPr>
    </p:bodyStyle>
    <p:otherStyle>
      <a:defPPr>
        <a:defRPr lang="en-US"/>
      </a:defPPr>
      <a:lvl1pPr marL="0" algn="l" defTabSz="931134" rtl="0" eaLnBrk="1" latinLnBrk="0" hangingPunct="1">
        <a:defRPr sz="1833" kern="1200">
          <a:solidFill>
            <a:schemeClr val="tx1"/>
          </a:solidFill>
          <a:latin typeface="+mn-lt"/>
          <a:ea typeface="+mn-ea"/>
          <a:cs typeface="+mn-cs"/>
        </a:defRPr>
      </a:lvl1pPr>
      <a:lvl2pPr marL="465567" algn="l" defTabSz="931134" rtl="0" eaLnBrk="1" latinLnBrk="0" hangingPunct="1">
        <a:defRPr sz="1833" kern="1200">
          <a:solidFill>
            <a:schemeClr val="tx1"/>
          </a:solidFill>
          <a:latin typeface="+mn-lt"/>
          <a:ea typeface="+mn-ea"/>
          <a:cs typeface="+mn-cs"/>
        </a:defRPr>
      </a:lvl2pPr>
      <a:lvl3pPr marL="931134" algn="l" defTabSz="931134" rtl="0" eaLnBrk="1" latinLnBrk="0" hangingPunct="1">
        <a:defRPr sz="1833" kern="1200">
          <a:solidFill>
            <a:schemeClr val="tx1"/>
          </a:solidFill>
          <a:latin typeface="+mn-lt"/>
          <a:ea typeface="+mn-ea"/>
          <a:cs typeface="+mn-cs"/>
        </a:defRPr>
      </a:lvl3pPr>
      <a:lvl4pPr marL="1396700" algn="l" defTabSz="931134" rtl="0" eaLnBrk="1" latinLnBrk="0" hangingPunct="1">
        <a:defRPr sz="1833" kern="1200">
          <a:solidFill>
            <a:schemeClr val="tx1"/>
          </a:solidFill>
          <a:latin typeface="+mn-lt"/>
          <a:ea typeface="+mn-ea"/>
          <a:cs typeface="+mn-cs"/>
        </a:defRPr>
      </a:lvl4pPr>
      <a:lvl5pPr marL="1862267" algn="l" defTabSz="931134" rtl="0" eaLnBrk="1" latinLnBrk="0" hangingPunct="1">
        <a:defRPr sz="1833" kern="1200">
          <a:solidFill>
            <a:schemeClr val="tx1"/>
          </a:solidFill>
          <a:latin typeface="+mn-lt"/>
          <a:ea typeface="+mn-ea"/>
          <a:cs typeface="+mn-cs"/>
        </a:defRPr>
      </a:lvl5pPr>
      <a:lvl6pPr marL="2327834" algn="l" defTabSz="931134" rtl="0" eaLnBrk="1" latinLnBrk="0" hangingPunct="1">
        <a:defRPr sz="1833" kern="1200">
          <a:solidFill>
            <a:schemeClr val="tx1"/>
          </a:solidFill>
          <a:latin typeface="+mn-lt"/>
          <a:ea typeface="+mn-ea"/>
          <a:cs typeface="+mn-cs"/>
        </a:defRPr>
      </a:lvl6pPr>
      <a:lvl7pPr marL="2793401" algn="l" defTabSz="931134" rtl="0" eaLnBrk="1" latinLnBrk="0" hangingPunct="1">
        <a:defRPr sz="1833" kern="1200">
          <a:solidFill>
            <a:schemeClr val="tx1"/>
          </a:solidFill>
          <a:latin typeface="+mn-lt"/>
          <a:ea typeface="+mn-ea"/>
          <a:cs typeface="+mn-cs"/>
        </a:defRPr>
      </a:lvl7pPr>
      <a:lvl8pPr marL="3258967" algn="l" defTabSz="931134" rtl="0" eaLnBrk="1" latinLnBrk="0" hangingPunct="1">
        <a:defRPr sz="1833" kern="1200">
          <a:solidFill>
            <a:schemeClr val="tx1"/>
          </a:solidFill>
          <a:latin typeface="+mn-lt"/>
          <a:ea typeface="+mn-ea"/>
          <a:cs typeface="+mn-cs"/>
        </a:defRPr>
      </a:lvl8pPr>
      <a:lvl9pPr marL="3724534" algn="l" defTabSz="931134" rtl="0" eaLnBrk="1" latinLnBrk="0" hangingPunct="1">
        <a:defRPr sz="183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56407"/>
            <a:ext cx="12420600" cy="4181027"/>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238516"/>
            <a:ext cx="12420600" cy="756536"/>
          </a:xfrm>
          <a:prstGeom prst="rect">
            <a:avLst/>
          </a:prstGeom>
        </p:spPr>
      </p:pic>
      <p:sp>
        <p:nvSpPr>
          <p:cNvPr id="2" name="Title Placeholder 1"/>
          <p:cNvSpPr>
            <a:spLocks noGrp="1"/>
          </p:cNvSpPr>
          <p:nvPr>
            <p:ph type="title"/>
          </p:nvPr>
        </p:nvSpPr>
        <p:spPr>
          <a:xfrm>
            <a:off x="1478797" y="819232"/>
            <a:ext cx="9783336" cy="106842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78797" y="2052594"/>
            <a:ext cx="9783336" cy="35137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95779" y="336412"/>
            <a:ext cx="3566353" cy="314855"/>
          </a:xfrm>
          <a:prstGeom prst="rect">
            <a:avLst/>
          </a:prstGeom>
        </p:spPr>
        <p:txBody>
          <a:bodyPr vert="horz" lIns="91440" tIns="45720" rIns="91440" bIns="45720" rtlCol="0" anchor="ctr"/>
          <a:lstStyle>
            <a:lvl1pPr algn="r">
              <a:defRPr sz="1018">
                <a:solidFill>
                  <a:schemeClr val="tx1">
                    <a:tint val="75000"/>
                  </a:schemeClr>
                </a:solidFill>
              </a:defRPr>
            </a:lvl1pPr>
          </a:lstStyle>
          <a:p>
            <a:fld id="{1D8BD707-D9CF-40AE-B4C6-C98DA3205C09}" type="datetimeFigureOut">
              <a:rPr lang="en-US" smtClean="0"/>
              <a:t>1/31/2026</a:t>
            </a:fld>
            <a:endParaRPr lang="en-US"/>
          </a:p>
        </p:txBody>
      </p:sp>
      <p:sp>
        <p:nvSpPr>
          <p:cNvPr id="5" name="Footer Placeholder 4"/>
          <p:cNvSpPr>
            <a:spLocks noGrp="1"/>
          </p:cNvSpPr>
          <p:nvPr>
            <p:ph type="ftr" sz="quarter" idx="3"/>
          </p:nvPr>
        </p:nvSpPr>
        <p:spPr>
          <a:xfrm>
            <a:off x="1478796" y="335330"/>
            <a:ext cx="6050189" cy="314855"/>
          </a:xfrm>
          <a:prstGeom prst="rect">
            <a:avLst/>
          </a:prstGeom>
        </p:spPr>
        <p:txBody>
          <a:bodyPr vert="horz" lIns="91440" tIns="45720" rIns="91440" bIns="45720" rtlCol="0" anchor="ctr"/>
          <a:lstStyle>
            <a:lvl1pPr algn="l">
              <a:defRPr sz="1018">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9061" y="813584"/>
            <a:ext cx="826226" cy="512787"/>
          </a:xfrm>
          <a:prstGeom prst="rect">
            <a:avLst/>
          </a:prstGeom>
        </p:spPr>
        <p:txBody>
          <a:bodyPr vert="horz" lIns="91440" tIns="45720" rIns="91440" bIns="45720" rtlCol="0" anchor="t"/>
          <a:lstStyle>
            <a:lvl1pPr algn="r">
              <a:defRPr sz="2851">
                <a:solidFill>
                  <a:schemeClr val="accent1"/>
                </a:solidFill>
              </a:defRPr>
            </a:lvl1pPr>
          </a:lstStyle>
          <a:p>
            <a:fld id="{B6F15528-21DE-4FAA-801E-634DDDAF4B2B}" type="slidenum">
              <a:rPr lang="en-GB" smtClean="0"/>
              <a:t>‹#›</a:t>
            </a:fld>
            <a:endParaRPr lang="en-GB"/>
          </a:p>
        </p:txBody>
      </p:sp>
      <p:cxnSp>
        <p:nvCxnSpPr>
          <p:cNvPr id="10" name="Straight Connector 9"/>
          <p:cNvCxnSpPr/>
          <p:nvPr/>
        </p:nvCxnSpPr>
        <p:spPr>
          <a:xfrm>
            <a:off x="0" y="6240484"/>
            <a:ext cx="124206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2600016"/>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defTabSz="931134" rtl="0" eaLnBrk="1" latinLnBrk="0" hangingPunct="1">
        <a:lnSpc>
          <a:spcPct val="90000"/>
        </a:lnSpc>
        <a:spcBef>
          <a:spcPct val="0"/>
        </a:spcBef>
        <a:buNone/>
        <a:defRPr sz="3259" b="0" i="0" kern="1200" cap="all">
          <a:solidFill>
            <a:schemeClr val="tx1"/>
          </a:solidFill>
          <a:effectLst/>
          <a:latin typeface="+mj-lt"/>
          <a:ea typeface="+mj-ea"/>
          <a:cs typeface="+mj-cs"/>
        </a:defRPr>
      </a:lvl1pPr>
    </p:titleStyle>
    <p:bodyStyle>
      <a:lvl1pPr marL="232783" indent="-232783" algn="l" defTabSz="931134" rtl="0" eaLnBrk="1" latinLnBrk="0" hangingPunct="1">
        <a:lnSpc>
          <a:spcPct val="120000"/>
        </a:lnSpc>
        <a:spcBef>
          <a:spcPts val="1018"/>
        </a:spcBef>
        <a:buClr>
          <a:schemeClr val="accent1"/>
        </a:buClr>
        <a:buSzPct val="100000"/>
        <a:buFont typeface="Arial" panose="020B0604020202020204" pitchFamily="34" charset="0"/>
        <a:buChar char="•"/>
        <a:defRPr sz="2037" kern="1200">
          <a:solidFill>
            <a:schemeClr val="tx1"/>
          </a:solidFill>
          <a:effectLst/>
          <a:latin typeface="+mn-lt"/>
          <a:ea typeface="+mn-ea"/>
          <a:cs typeface="+mn-cs"/>
        </a:defRPr>
      </a:lvl1pPr>
      <a:lvl2pPr marL="698350" indent="-232783" algn="l" defTabSz="931134" rtl="0" eaLnBrk="1" latinLnBrk="0" hangingPunct="1">
        <a:lnSpc>
          <a:spcPct val="120000"/>
        </a:lnSpc>
        <a:spcBef>
          <a:spcPts val="509"/>
        </a:spcBef>
        <a:buClr>
          <a:schemeClr val="accent1"/>
        </a:buClr>
        <a:buSzPct val="100000"/>
        <a:buFont typeface="Arial" panose="020B0604020202020204" pitchFamily="34" charset="0"/>
        <a:buChar char="•"/>
        <a:defRPr sz="1833" kern="1200" cap="none" baseline="0">
          <a:solidFill>
            <a:schemeClr val="tx1"/>
          </a:solidFill>
          <a:effectLst/>
          <a:latin typeface="+mn-lt"/>
          <a:ea typeface="+mn-ea"/>
          <a:cs typeface="+mn-cs"/>
        </a:defRPr>
      </a:lvl2pPr>
      <a:lvl3pPr marL="1163917" indent="-232783" algn="l" defTabSz="931134" rtl="0" eaLnBrk="1" latinLnBrk="0" hangingPunct="1">
        <a:lnSpc>
          <a:spcPct val="120000"/>
        </a:lnSpc>
        <a:spcBef>
          <a:spcPts val="509"/>
        </a:spcBef>
        <a:buClr>
          <a:schemeClr val="accent1"/>
        </a:buClr>
        <a:buSzPct val="100000"/>
        <a:buFont typeface="Arial" panose="020B0604020202020204" pitchFamily="34" charset="0"/>
        <a:buChar char="•"/>
        <a:defRPr sz="1629" kern="1200">
          <a:solidFill>
            <a:schemeClr val="tx1"/>
          </a:solidFill>
          <a:effectLst/>
          <a:latin typeface="+mn-lt"/>
          <a:ea typeface="+mn-ea"/>
          <a:cs typeface="+mn-cs"/>
        </a:defRPr>
      </a:lvl3pPr>
      <a:lvl4pPr marL="1629484" indent="-232783" algn="l" defTabSz="931134" rtl="0" eaLnBrk="1" latinLnBrk="0" hangingPunct="1">
        <a:lnSpc>
          <a:spcPct val="120000"/>
        </a:lnSpc>
        <a:spcBef>
          <a:spcPts val="509"/>
        </a:spcBef>
        <a:buClr>
          <a:schemeClr val="accent1"/>
        </a:buClr>
        <a:buSzPct val="100000"/>
        <a:buFont typeface="Arial" panose="020B0604020202020204" pitchFamily="34" charset="0"/>
        <a:buChar char="•"/>
        <a:defRPr sz="1426" kern="1200" cap="none" baseline="0">
          <a:solidFill>
            <a:schemeClr val="tx1"/>
          </a:solidFill>
          <a:effectLst/>
          <a:latin typeface="+mn-lt"/>
          <a:ea typeface="+mn-ea"/>
          <a:cs typeface="+mn-cs"/>
        </a:defRPr>
      </a:lvl4pPr>
      <a:lvl5pPr marL="2095050" indent="-232783" algn="l" defTabSz="931134" rtl="0" eaLnBrk="1" latinLnBrk="0" hangingPunct="1">
        <a:lnSpc>
          <a:spcPct val="120000"/>
        </a:lnSpc>
        <a:spcBef>
          <a:spcPts val="509"/>
        </a:spcBef>
        <a:buClr>
          <a:schemeClr val="accent1"/>
        </a:buClr>
        <a:buSzPct val="100000"/>
        <a:buFont typeface="Arial" panose="020B0604020202020204" pitchFamily="34" charset="0"/>
        <a:buChar char="•"/>
        <a:defRPr sz="1222" kern="1200">
          <a:solidFill>
            <a:schemeClr val="tx1"/>
          </a:solidFill>
          <a:effectLst/>
          <a:latin typeface="+mn-lt"/>
          <a:ea typeface="+mn-ea"/>
          <a:cs typeface="+mn-cs"/>
        </a:defRPr>
      </a:lvl5pPr>
      <a:lvl6pPr marL="2560617" indent="-232783" algn="l" defTabSz="931134" rtl="0" eaLnBrk="1" latinLnBrk="0" hangingPunct="1">
        <a:lnSpc>
          <a:spcPct val="120000"/>
        </a:lnSpc>
        <a:spcBef>
          <a:spcPts val="509"/>
        </a:spcBef>
        <a:buClr>
          <a:schemeClr val="accent1"/>
        </a:buClr>
        <a:buSzPct val="100000"/>
        <a:buFont typeface="Arial" panose="020B0604020202020204" pitchFamily="34" charset="0"/>
        <a:buChar char="•"/>
        <a:defRPr sz="1222" kern="1200">
          <a:solidFill>
            <a:schemeClr val="tx1"/>
          </a:solidFill>
          <a:effectLst/>
          <a:latin typeface="+mn-lt"/>
          <a:ea typeface="+mn-ea"/>
          <a:cs typeface="+mn-cs"/>
        </a:defRPr>
      </a:lvl6pPr>
      <a:lvl7pPr marL="3026184" indent="-232783" algn="l" defTabSz="931134" rtl="0" eaLnBrk="1" latinLnBrk="0" hangingPunct="1">
        <a:lnSpc>
          <a:spcPct val="120000"/>
        </a:lnSpc>
        <a:spcBef>
          <a:spcPts val="509"/>
        </a:spcBef>
        <a:buClr>
          <a:schemeClr val="accent1"/>
        </a:buClr>
        <a:buSzPct val="100000"/>
        <a:buFont typeface="Arial" panose="020B0604020202020204" pitchFamily="34" charset="0"/>
        <a:buChar char="•"/>
        <a:defRPr sz="1222" kern="1200">
          <a:solidFill>
            <a:schemeClr val="tx1"/>
          </a:solidFill>
          <a:effectLst/>
          <a:latin typeface="+mn-lt"/>
          <a:ea typeface="+mn-ea"/>
          <a:cs typeface="+mn-cs"/>
        </a:defRPr>
      </a:lvl7pPr>
      <a:lvl8pPr marL="3491751" indent="-232783" algn="l" defTabSz="931134" rtl="0" eaLnBrk="1" latinLnBrk="0" hangingPunct="1">
        <a:lnSpc>
          <a:spcPct val="120000"/>
        </a:lnSpc>
        <a:spcBef>
          <a:spcPts val="509"/>
        </a:spcBef>
        <a:buClr>
          <a:schemeClr val="accent1"/>
        </a:buClr>
        <a:buSzPct val="100000"/>
        <a:buFont typeface="Arial" panose="020B0604020202020204" pitchFamily="34" charset="0"/>
        <a:buChar char="•"/>
        <a:defRPr sz="1222" kern="1200" baseline="0">
          <a:solidFill>
            <a:schemeClr val="tx1"/>
          </a:solidFill>
          <a:effectLst/>
          <a:latin typeface="+mn-lt"/>
          <a:ea typeface="+mn-ea"/>
          <a:cs typeface="+mn-cs"/>
        </a:defRPr>
      </a:lvl8pPr>
      <a:lvl9pPr marL="3957317" indent="-232783" algn="l" defTabSz="931134" rtl="0" eaLnBrk="1" latinLnBrk="0" hangingPunct="1">
        <a:lnSpc>
          <a:spcPct val="120000"/>
        </a:lnSpc>
        <a:spcBef>
          <a:spcPts val="509"/>
        </a:spcBef>
        <a:buClr>
          <a:schemeClr val="accent1"/>
        </a:buClr>
        <a:buSzPct val="100000"/>
        <a:buFont typeface="Arial" panose="020B0604020202020204" pitchFamily="34" charset="0"/>
        <a:buChar char="•"/>
        <a:defRPr sz="1222" kern="1200" baseline="0">
          <a:solidFill>
            <a:schemeClr val="tx1"/>
          </a:solidFill>
          <a:effectLst/>
          <a:latin typeface="+mn-lt"/>
          <a:ea typeface="+mn-ea"/>
          <a:cs typeface="+mn-cs"/>
        </a:defRPr>
      </a:lvl9pPr>
    </p:bodyStyle>
    <p:otherStyle>
      <a:defPPr>
        <a:defRPr lang="en-US"/>
      </a:defPPr>
      <a:lvl1pPr marL="0" algn="l" defTabSz="931134" rtl="0" eaLnBrk="1" latinLnBrk="0" hangingPunct="1">
        <a:defRPr sz="1833" kern="1200">
          <a:solidFill>
            <a:schemeClr val="tx1"/>
          </a:solidFill>
          <a:latin typeface="+mn-lt"/>
          <a:ea typeface="+mn-ea"/>
          <a:cs typeface="+mn-cs"/>
        </a:defRPr>
      </a:lvl1pPr>
      <a:lvl2pPr marL="465567" algn="l" defTabSz="931134" rtl="0" eaLnBrk="1" latinLnBrk="0" hangingPunct="1">
        <a:defRPr sz="1833" kern="1200">
          <a:solidFill>
            <a:schemeClr val="tx1"/>
          </a:solidFill>
          <a:latin typeface="+mn-lt"/>
          <a:ea typeface="+mn-ea"/>
          <a:cs typeface="+mn-cs"/>
        </a:defRPr>
      </a:lvl2pPr>
      <a:lvl3pPr marL="931134" algn="l" defTabSz="931134" rtl="0" eaLnBrk="1" latinLnBrk="0" hangingPunct="1">
        <a:defRPr sz="1833" kern="1200">
          <a:solidFill>
            <a:schemeClr val="tx1"/>
          </a:solidFill>
          <a:latin typeface="+mn-lt"/>
          <a:ea typeface="+mn-ea"/>
          <a:cs typeface="+mn-cs"/>
        </a:defRPr>
      </a:lvl3pPr>
      <a:lvl4pPr marL="1396700" algn="l" defTabSz="931134" rtl="0" eaLnBrk="1" latinLnBrk="0" hangingPunct="1">
        <a:defRPr sz="1833" kern="1200">
          <a:solidFill>
            <a:schemeClr val="tx1"/>
          </a:solidFill>
          <a:latin typeface="+mn-lt"/>
          <a:ea typeface="+mn-ea"/>
          <a:cs typeface="+mn-cs"/>
        </a:defRPr>
      </a:lvl4pPr>
      <a:lvl5pPr marL="1862267" algn="l" defTabSz="931134" rtl="0" eaLnBrk="1" latinLnBrk="0" hangingPunct="1">
        <a:defRPr sz="1833" kern="1200">
          <a:solidFill>
            <a:schemeClr val="tx1"/>
          </a:solidFill>
          <a:latin typeface="+mn-lt"/>
          <a:ea typeface="+mn-ea"/>
          <a:cs typeface="+mn-cs"/>
        </a:defRPr>
      </a:lvl5pPr>
      <a:lvl6pPr marL="2327834" algn="l" defTabSz="931134" rtl="0" eaLnBrk="1" latinLnBrk="0" hangingPunct="1">
        <a:defRPr sz="1833" kern="1200">
          <a:solidFill>
            <a:schemeClr val="tx1"/>
          </a:solidFill>
          <a:latin typeface="+mn-lt"/>
          <a:ea typeface="+mn-ea"/>
          <a:cs typeface="+mn-cs"/>
        </a:defRPr>
      </a:lvl6pPr>
      <a:lvl7pPr marL="2793401" algn="l" defTabSz="931134" rtl="0" eaLnBrk="1" latinLnBrk="0" hangingPunct="1">
        <a:defRPr sz="1833" kern="1200">
          <a:solidFill>
            <a:schemeClr val="tx1"/>
          </a:solidFill>
          <a:latin typeface="+mn-lt"/>
          <a:ea typeface="+mn-ea"/>
          <a:cs typeface="+mn-cs"/>
        </a:defRPr>
      </a:lvl7pPr>
      <a:lvl8pPr marL="3258967" algn="l" defTabSz="931134" rtl="0" eaLnBrk="1" latinLnBrk="0" hangingPunct="1">
        <a:defRPr sz="1833" kern="1200">
          <a:solidFill>
            <a:schemeClr val="tx1"/>
          </a:solidFill>
          <a:latin typeface="+mn-lt"/>
          <a:ea typeface="+mn-ea"/>
          <a:cs typeface="+mn-cs"/>
        </a:defRPr>
      </a:lvl8pPr>
      <a:lvl9pPr marL="3724534" algn="l" defTabSz="931134" rtl="0" eaLnBrk="1" latinLnBrk="0" hangingPunct="1">
        <a:defRPr sz="183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17.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18" Type="http://schemas.openxmlformats.org/officeDocument/2006/relationships/image" Target="../media/image34.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17" Type="http://schemas.openxmlformats.org/officeDocument/2006/relationships/image" Target="../media/image33.png"/><Relationship Id="rId2" Type="http://schemas.openxmlformats.org/officeDocument/2006/relationships/image" Target="../media/image18.png"/><Relationship Id="rId16" Type="http://schemas.openxmlformats.org/officeDocument/2006/relationships/image" Target="../media/image32.png"/><Relationship Id="rId1" Type="http://schemas.openxmlformats.org/officeDocument/2006/relationships/slideLayout" Target="../slideLayouts/slideLayout22.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5D365A4-4F58-E7F5-008F-1A5ADCBF69C2}"/>
              </a:ext>
            </a:extLst>
          </p:cNvPr>
          <p:cNvSpPr/>
          <p:nvPr/>
        </p:nvSpPr>
        <p:spPr>
          <a:xfrm>
            <a:off x="-44068" y="5258668"/>
            <a:ext cx="5876624" cy="1585913"/>
          </a:xfrm>
          <a:prstGeom prst="rect">
            <a:avLst/>
          </a:prstGeom>
          <a:solidFill>
            <a:srgbClr val="0D0D0D">
              <a:alpha val="7098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dirty="0"/>
              <a:t>LEGAL IDEAS FORUM INTERNATIONAL </a:t>
            </a:r>
          </a:p>
          <a:p>
            <a:pPr algn="ctr"/>
            <a:r>
              <a:rPr lang="en-GB" sz="2800" dirty="0"/>
              <a:t>5th Annual Tax Law Convention 5.0</a:t>
            </a:r>
          </a:p>
          <a:p>
            <a:pPr algn="ctr"/>
            <a:r>
              <a:rPr lang="en-GB" sz="2800" dirty="0"/>
              <a:t>January 31, 2026</a:t>
            </a:r>
            <a:endParaRPr lang="en-NG" sz="2800" dirty="0"/>
          </a:p>
        </p:txBody>
      </p:sp>
      <p:sp>
        <p:nvSpPr>
          <p:cNvPr id="4" name="Title 1">
            <a:extLst>
              <a:ext uri="{FF2B5EF4-FFF2-40B4-BE49-F238E27FC236}">
                <a16:creationId xmlns:a16="http://schemas.microsoft.com/office/drawing/2014/main" id="{5CE353CE-CAC4-BCA5-D9DA-251C73539E08}"/>
              </a:ext>
            </a:extLst>
          </p:cNvPr>
          <p:cNvSpPr txBox="1">
            <a:spLocks/>
          </p:cNvSpPr>
          <p:nvPr/>
        </p:nvSpPr>
        <p:spPr>
          <a:xfrm>
            <a:off x="5832556" y="5258668"/>
            <a:ext cx="6394833" cy="1724745"/>
          </a:xfrm>
          <a:prstGeom prst="rect">
            <a:avLst/>
          </a:prstGeom>
          <a:solidFill>
            <a:schemeClr val="tx1">
              <a:lumMod val="95000"/>
              <a:lumOff val="5000"/>
              <a:alpha val="20000"/>
            </a:schemeClr>
          </a:solidFill>
        </p:spPr>
        <p:txBody>
          <a:bodyPr>
            <a:normAutofit/>
          </a:bodyPr>
          <a:lstStyle>
            <a:lvl1pPr algn="ctr" defTabSz="457213" rtl="0" eaLnBrk="1" latinLnBrk="0" hangingPunct="1">
              <a:spcBef>
                <a:spcPct val="0"/>
              </a:spcBef>
              <a:buNone/>
              <a:defRPr sz="4400" kern="1200">
                <a:solidFill>
                  <a:schemeClr val="tx1"/>
                </a:solidFill>
                <a:latin typeface="+mj-lt"/>
                <a:ea typeface="+mj-ea"/>
                <a:cs typeface="+mj-cs"/>
              </a:defRPr>
            </a:lvl1pPr>
          </a:lstStyle>
          <a:p>
            <a:r>
              <a:rPr lang="en-US" sz="3200" b="1" spc="100" dirty="0">
                <a:solidFill>
                  <a:schemeClr val="bg1"/>
                </a:solidFill>
                <a:latin typeface="Gotham Bold"/>
              </a:rPr>
              <a:t>Dr Mary-Fidelis Chidoziem Abiahu,  Director, CIBN Centre for Financial Studies</a:t>
            </a:r>
          </a:p>
        </p:txBody>
      </p:sp>
      <p:sp>
        <p:nvSpPr>
          <p:cNvPr id="3" name="TextBox 2">
            <a:extLst>
              <a:ext uri="{FF2B5EF4-FFF2-40B4-BE49-F238E27FC236}">
                <a16:creationId xmlns:a16="http://schemas.microsoft.com/office/drawing/2014/main" id="{2CDF9212-3160-1FA1-F5CB-DEE9C64AB485}"/>
              </a:ext>
            </a:extLst>
          </p:cNvPr>
          <p:cNvSpPr txBox="1"/>
          <p:nvPr/>
        </p:nvSpPr>
        <p:spPr>
          <a:xfrm>
            <a:off x="4479053" y="170567"/>
            <a:ext cx="7748336" cy="1815882"/>
          </a:xfrm>
          <a:prstGeom prst="rect">
            <a:avLst/>
          </a:prstGeom>
          <a:noFill/>
        </p:spPr>
        <p:txBody>
          <a:bodyPr wrap="square">
            <a:spAutoFit/>
          </a:bodyPr>
          <a:lstStyle/>
          <a:p>
            <a:r>
              <a:rPr lang="en-GB" sz="4000" dirty="0">
                <a:solidFill>
                  <a:schemeClr val="accent2">
                    <a:lumMod val="50000"/>
                  </a:schemeClr>
                </a:solidFill>
              </a:rPr>
              <a:t>Unpacking</a:t>
            </a:r>
            <a:r>
              <a:rPr lang="en-GB" sz="3600" dirty="0">
                <a:solidFill>
                  <a:schemeClr val="accent2">
                    <a:lumMod val="50000"/>
                  </a:schemeClr>
                </a:solidFill>
              </a:rPr>
              <a:t> the Nigeria Tax Act, 2025: Key Provisions and Implementation Challenges </a:t>
            </a:r>
          </a:p>
        </p:txBody>
      </p:sp>
    </p:spTree>
    <p:extLst>
      <p:ext uri="{BB962C8B-B14F-4D97-AF65-F5344CB8AC3E}">
        <p14:creationId xmlns:p14="http://schemas.microsoft.com/office/powerpoint/2010/main" val="19011987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A985D7-EE34-2599-66F2-AFBB57B50286}"/>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469B00C7-F8EC-8698-06EE-1939D93E12EF}"/>
              </a:ext>
            </a:extLst>
          </p:cNvPr>
          <p:cNvSpPr/>
          <p:nvPr/>
        </p:nvSpPr>
        <p:spPr>
          <a:xfrm>
            <a:off x="2822" y="653143"/>
            <a:ext cx="228290" cy="633027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1134">
              <a:defRPr/>
            </a:pPr>
            <a:endParaRPr lang="en-ID" sz="1833">
              <a:solidFill>
                <a:prstClr val="white"/>
              </a:solidFill>
              <a:latin typeface="Swis721 Lt BT" panose="020B0403020202020204" pitchFamily="34" charset="0"/>
            </a:endParaRPr>
          </a:p>
        </p:txBody>
      </p:sp>
      <p:sp>
        <p:nvSpPr>
          <p:cNvPr id="65" name="Title 1">
            <a:extLst>
              <a:ext uri="{FF2B5EF4-FFF2-40B4-BE49-F238E27FC236}">
                <a16:creationId xmlns:a16="http://schemas.microsoft.com/office/drawing/2014/main" id="{AEDDFA87-CBEE-7FBE-9055-05F6303AE05C}"/>
              </a:ext>
            </a:extLst>
          </p:cNvPr>
          <p:cNvSpPr txBox="1">
            <a:spLocks/>
          </p:cNvSpPr>
          <p:nvPr/>
        </p:nvSpPr>
        <p:spPr bwMode="auto">
          <a:xfrm>
            <a:off x="36244" y="26570"/>
            <a:ext cx="12071160" cy="77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12" tIns="46556" rIns="93112" bIns="46556"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US" sz="4000" b="1" dirty="0">
                <a:solidFill>
                  <a:srgbClr val="1D6E43"/>
                </a:solidFill>
                <a:latin typeface="Segoe UI" panose="020B0502040204020203" pitchFamily="34" charset="0"/>
                <a:cs typeface="Segoe UI" panose="020B0502040204020203" pitchFamily="34" charset="0"/>
              </a:rPr>
              <a:t>Top 20 Changes (Cont’d)</a:t>
            </a:r>
            <a:endParaRPr lang="en-US" sz="4000" b="1" dirty="0">
              <a:solidFill>
                <a:srgbClr val="1F3263"/>
              </a:solidFill>
              <a:latin typeface="Segoe UI" panose="020B0502040204020203" pitchFamily="34" charset="0"/>
              <a:cs typeface="Segoe UI" panose="020B0502040204020203" pitchFamily="34" charset="0"/>
            </a:endParaRPr>
          </a:p>
        </p:txBody>
      </p:sp>
      <p:grpSp>
        <p:nvGrpSpPr>
          <p:cNvPr id="3" name="Group 2">
            <a:extLst>
              <a:ext uri="{FF2B5EF4-FFF2-40B4-BE49-F238E27FC236}">
                <a16:creationId xmlns:a16="http://schemas.microsoft.com/office/drawing/2014/main" id="{15D72A3F-7471-584C-FDBA-67E2A1E1D913}"/>
              </a:ext>
            </a:extLst>
          </p:cNvPr>
          <p:cNvGrpSpPr/>
          <p:nvPr/>
        </p:nvGrpSpPr>
        <p:grpSpPr>
          <a:xfrm>
            <a:off x="896225" y="1126050"/>
            <a:ext cx="10460726" cy="4808481"/>
            <a:chOff x="1150860" y="3676940"/>
            <a:chExt cx="11630625" cy="4499034"/>
          </a:xfrm>
        </p:grpSpPr>
        <p:grpSp>
          <p:nvGrpSpPr>
            <p:cNvPr id="5" name="Group 2">
              <a:extLst>
                <a:ext uri="{FF2B5EF4-FFF2-40B4-BE49-F238E27FC236}">
                  <a16:creationId xmlns:a16="http://schemas.microsoft.com/office/drawing/2014/main" id="{BEA92A18-D442-F229-3539-28EE37C73955}"/>
                </a:ext>
              </a:extLst>
            </p:cNvPr>
            <p:cNvGrpSpPr/>
            <p:nvPr/>
          </p:nvGrpSpPr>
          <p:grpSpPr>
            <a:xfrm>
              <a:off x="2571758" y="3676940"/>
              <a:ext cx="10209727" cy="4499034"/>
              <a:chOff x="0" y="-66552"/>
              <a:chExt cx="2688982" cy="1184931"/>
            </a:xfrm>
          </p:grpSpPr>
          <p:sp>
            <p:nvSpPr>
              <p:cNvPr id="11" name="Freeform 3">
                <a:extLst>
                  <a:ext uri="{FF2B5EF4-FFF2-40B4-BE49-F238E27FC236}">
                    <a16:creationId xmlns:a16="http://schemas.microsoft.com/office/drawing/2014/main" id="{7F168E31-282F-BA6E-B366-FA11E562AAA8}"/>
                  </a:ext>
                </a:extLst>
              </p:cNvPr>
              <p:cNvSpPr/>
              <p:nvPr/>
            </p:nvSpPr>
            <p:spPr>
              <a:xfrm>
                <a:off x="0" y="-66552"/>
                <a:ext cx="2688982" cy="1184931"/>
              </a:xfrm>
              <a:custGeom>
                <a:avLst/>
                <a:gdLst/>
                <a:ahLst/>
                <a:cxnLst/>
                <a:rect l="l" t="t" r="r" b="b"/>
                <a:pathLst>
                  <a:path w="1510507" h="406400">
                    <a:moveTo>
                      <a:pt x="0" y="0"/>
                    </a:moveTo>
                    <a:lnTo>
                      <a:pt x="1510507" y="0"/>
                    </a:lnTo>
                    <a:lnTo>
                      <a:pt x="1510507" y="406400"/>
                    </a:lnTo>
                    <a:lnTo>
                      <a:pt x="0" y="406400"/>
                    </a:lnTo>
                    <a:close/>
                  </a:path>
                </a:pathLst>
              </a:custGeom>
              <a:solidFill>
                <a:srgbClr val="ECF0F3"/>
              </a:solidFill>
            </p:spPr>
            <p:txBody>
              <a:bodyPr/>
              <a:lstStyle/>
              <a:p>
                <a:endParaRPr lang="en-GB"/>
              </a:p>
            </p:txBody>
          </p:sp>
          <p:sp>
            <p:nvSpPr>
              <p:cNvPr id="12" name="TextBox 4">
                <a:extLst>
                  <a:ext uri="{FF2B5EF4-FFF2-40B4-BE49-F238E27FC236}">
                    <a16:creationId xmlns:a16="http://schemas.microsoft.com/office/drawing/2014/main" id="{D6EEAA54-3EA0-CC5E-6CC1-1A1ECFAB27EB}"/>
                  </a:ext>
                </a:extLst>
              </p:cNvPr>
              <p:cNvSpPr txBox="1"/>
              <p:nvPr/>
            </p:nvSpPr>
            <p:spPr>
              <a:xfrm>
                <a:off x="0" y="-9525"/>
                <a:ext cx="1510507" cy="415925"/>
              </a:xfrm>
              <a:prstGeom prst="rect">
                <a:avLst/>
              </a:prstGeom>
            </p:spPr>
            <p:txBody>
              <a:bodyPr lIns="34486" tIns="34486" rIns="34486" bIns="34486" rtlCol="0" anchor="ctr"/>
              <a:lstStyle/>
              <a:p>
                <a:pPr algn="ctr" defTabSz="465567">
                  <a:lnSpc>
                    <a:spcPts val="1629"/>
                  </a:lnSpc>
                  <a:defRPr/>
                </a:pPr>
                <a:endParaRPr sz="815">
                  <a:solidFill>
                    <a:prstClr val="black"/>
                  </a:solidFill>
                  <a:latin typeface="Calibri" panose="020F0502020204030204"/>
                </a:endParaRPr>
              </a:p>
            </p:txBody>
          </p:sp>
        </p:grpSp>
        <p:sp>
          <p:nvSpPr>
            <p:cNvPr id="7" name="Freeform 14">
              <a:extLst>
                <a:ext uri="{FF2B5EF4-FFF2-40B4-BE49-F238E27FC236}">
                  <a16:creationId xmlns:a16="http://schemas.microsoft.com/office/drawing/2014/main" id="{1088BDF6-B8E6-35F8-AD40-EBB857F3C2E5}"/>
                </a:ext>
              </a:extLst>
            </p:cNvPr>
            <p:cNvSpPr/>
            <p:nvPr/>
          </p:nvSpPr>
          <p:spPr>
            <a:xfrm rot="5400000" flipV="1">
              <a:off x="1443705" y="4649560"/>
              <a:ext cx="1493598" cy="2079288"/>
            </a:xfrm>
            <a:custGeom>
              <a:avLst/>
              <a:gdLst/>
              <a:ahLst/>
              <a:cxnLst/>
              <a:rect l="l" t="t" r="r" b="b"/>
              <a:pathLst>
                <a:path w="1302258" h="1561929">
                  <a:moveTo>
                    <a:pt x="0" y="1561928"/>
                  </a:moveTo>
                  <a:lnTo>
                    <a:pt x="1302258" y="1561928"/>
                  </a:lnTo>
                  <a:lnTo>
                    <a:pt x="1302258" y="0"/>
                  </a:lnTo>
                  <a:lnTo>
                    <a:pt x="0" y="0"/>
                  </a:lnTo>
                  <a:lnTo>
                    <a:pt x="0" y="1561928"/>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8" name="TextBox 33">
              <a:extLst>
                <a:ext uri="{FF2B5EF4-FFF2-40B4-BE49-F238E27FC236}">
                  <a16:creationId xmlns:a16="http://schemas.microsoft.com/office/drawing/2014/main" id="{49A298E7-CCFE-6A79-6C5B-DC0330CBB065}"/>
                </a:ext>
              </a:extLst>
            </p:cNvPr>
            <p:cNvSpPr txBox="1"/>
            <p:nvPr/>
          </p:nvSpPr>
          <p:spPr>
            <a:xfrm>
              <a:off x="3272733" y="4078017"/>
              <a:ext cx="7979689" cy="298674"/>
            </a:xfrm>
            <a:prstGeom prst="rect">
              <a:avLst/>
            </a:prstGeom>
          </p:spPr>
          <p:txBody>
            <a:bodyPr wrap="square" lIns="0" tIns="0" rIns="0" bIns="0" rtlCol="0" anchor="t">
              <a:spAutoFit/>
            </a:bodyPr>
            <a:lstStyle/>
            <a:p>
              <a:pPr defTabSz="931134"/>
              <a:r>
                <a:rPr lang="en-US" sz="2037" b="1" dirty="0">
                  <a:solidFill>
                    <a:prstClr val="black"/>
                  </a:solidFill>
                  <a:latin typeface="Georgia" panose="02040502050405020303" pitchFamily="18" charset="0"/>
                </a:rPr>
                <a:t>CGT on Indirect transfer of shares</a:t>
              </a:r>
            </a:p>
          </p:txBody>
        </p:sp>
        <p:sp>
          <p:nvSpPr>
            <p:cNvPr id="9" name="TextBox 37">
              <a:extLst>
                <a:ext uri="{FF2B5EF4-FFF2-40B4-BE49-F238E27FC236}">
                  <a16:creationId xmlns:a16="http://schemas.microsoft.com/office/drawing/2014/main" id="{8CB38E20-042C-4F64-8F62-CEC4EE4AEB6B}"/>
                </a:ext>
              </a:extLst>
            </p:cNvPr>
            <p:cNvSpPr txBox="1"/>
            <p:nvPr/>
          </p:nvSpPr>
          <p:spPr>
            <a:xfrm>
              <a:off x="3272732" y="4380158"/>
              <a:ext cx="8705914" cy="3519951"/>
            </a:xfrm>
            <a:prstGeom prst="rect">
              <a:avLst/>
            </a:prstGeom>
          </p:spPr>
          <p:txBody>
            <a:bodyPr wrap="square" lIns="0" tIns="0" rIns="0" bIns="0" rtlCol="0" anchor="t">
              <a:spAutoFit/>
            </a:bodyPr>
            <a:lstStyle/>
            <a:p>
              <a:pPr algn="just" defTabSz="465567" eaLnBrk="0" fontAlgn="base" hangingPunct="0">
                <a:lnSpc>
                  <a:spcPct val="150000"/>
                </a:lnSpc>
                <a:spcBef>
                  <a:spcPct val="0"/>
                </a:spcBef>
                <a:spcAft>
                  <a:spcPct val="0"/>
                </a:spcAft>
              </a:pPr>
              <a:r>
                <a:rPr lang="en-US" sz="2037" dirty="0">
                  <a:solidFill>
                    <a:prstClr val="black"/>
                  </a:solidFill>
                  <a:latin typeface="Georgia" panose="02040502050405020303" pitchFamily="18" charset="0"/>
                </a:rPr>
                <a:t>The new Tax Act introduces Capital Gains Tax (CGT) on indirect transfers of shares in Nigerian companies. This means that where shares in an offshore intermediary holding company are disposed of, Nigerian CGT will be triggered, except where relief is available under an applicable tax treaty. Additionally, the tax exemption threshold for the disposal of shares in Nigerian companies has been raised to ₦150 million (from ₦100 million) within any 12-month period, provided that the resulting gains do not exceed ₦10 million.</a:t>
              </a:r>
              <a:endParaRPr lang="en-US" altLang="en-US" sz="2037" dirty="0">
                <a:solidFill>
                  <a:prstClr val="black"/>
                </a:solidFill>
                <a:latin typeface="Georgia" panose="02040502050405020303" pitchFamily="18" charset="0"/>
              </a:endParaRPr>
            </a:p>
          </p:txBody>
        </p:sp>
        <p:sp>
          <p:nvSpPr>
            <p:cNvPr id="10" name="TextBox 45">
              <a:extLst>
                <a:ext uri="{FF2B5EF4-FFF2-40B4-BE49-F238E27FC236}">
                  <a16:creationId xmlns:a16="http://schemas.microsoft.com/office/drawing/2014/main" id="{3B23417F-A13F-0F08-F7F7-4152D0A679B7}"/>
                </a:ext>
              </a:extLst>
            </p:cNvPr>
            <p:cNvSpPr txBox="1"/>
            <p:nvPr/>
          </p:nvSpPr>
          <p:spPr>
            <a:xfrm>
              <a:off x="1524462" y="5383748"/>
              <a:ext cx="782775" cy="623126"/>
            </a:xfrm>
            <a:prstGeom prst="rect">
              <a:avLst/>
            </a:prstGeom>
          </p:spPr>
          <p:txBody>
            <a:bodyPr wrap="square" lIns="0" tIns="0" rIns="0" bIns="0" rtlCol="0" anchor="t">
              <a:spAutoFit/>
            </a:bodyPr>
            <a:lstStyle/>
            <a:p>
              <a:pPr algn="r" defTabSz="465567">
                <a:lnSpc>
                  <a:spcPts val="5132"/>
                </a:lnSpc>
                <a:spcBef>
                  <a:spcPct val="0"/>
                </a:spcBef>
                <a:defRPr/>
              </a:pPr>
              <a:r>
                <a:rPr lang="en-US" sz="3666" b="1" dirty="0">
                  <a:solidFill>
                    <a:prstClr val="white"/>
                  </a:solidFill>
                  <a:latin typeface="Eastman Grotesque Bold"/>
                  <a:ea typeface="Eastman Grotesque Bold"/>
                  <a:cs typeface="Eastman Grotesque Bold"/>
                  <a:sym typeface="Eastman Grotesque Bold"/>
                </a:rPr>
                <a:t>03</a:t>
              </a:r>
            </a:p>
          </p:txBody>
        </p:sp>
      </p:grpSp>
    </p:spTree>
    <p:extLst>
      <p:ext uri="{BB962C8B-B14F-4D97-AF65-F5344CB8AC3E}">
        <p14:creationId xmlns:p14="http://schemas.microsoft.com/office/powerpoint/2010/main" val="2138544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F9912-4538-445E-6939-0560B65DDC0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26E07AFE-68A4-BC94-A591-3C7C55B10951}"/>
              </a:ext>
            </a:extLst>
          </p:cNvPr>
          <p:cNvSpPr/>
          <p:nvPr/>
        </p:nvSpPr>
        <p:spPr>
          <a:xfrm>
            <a:off x="2822" y="653143"/>
            <a:ext cx="228290" cy="633027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1134">
              <a:defRPr/>
            </a:pPr>
            <a:endParaRPr lang="en-ID" sz="1833">
              <a:solidFill>
                <a:prstClr val="white"/>
              </a:solidFill>
              <a:latin typeface="Swis721 Lt BT" panose="020B0403020202020204" pitchFamily="34" charset="0"/>
            </a:endParaRPr>
          </a:p>
        </p:txBody>
      </p:sp>
      <p:sp>
        <p:nvSpPr>
          <p:cNvPr id="65" name="Title 1">
            <a:extLst>
              <a:ext uri="{FF2B5EF4-FFF2-40B4-BE49-F238E27FC236}">
                <a16:creationId xmlns:a16="http://schemas.microsoft.com/office/drawing/2014/main" id="{C892838A-EA77-FDC2-5F6E-6F4CCE8855B7}"/>
              </a:ext>
            </a:extLst>
          </p:cNvPr>
          <p:cNvSpPr txBox="1">
            <a:spLocks/>
          </p:cNvSpPr>
          <p:nvPr/>
        </p:nvSpPr>
        <p:spPr bwMode="auto">
          <a:xfrm>
            <a:off x="36244" y="26570"/>
            <a:ext cx="12071160" cy="77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12" tIns="46556" rIns="93112" bIns="46556"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US" sz="4000" b="1" dirty="0">
                <a:solidFill>
                  <a:srgbClr val="1D6E43"/>
                </a:solidFill>
                <a:latin typeface="Segoe UI" panose="020B0502040204020203" pitchFamily="34" charset="0"/>
                <a:cs typeface="Segoe UI" panose="020B0502040204020203" pitchFamily="34" charset="0"/>
              </a:rPr>
              <a:t>Top 20 Changes (Cont’d)</a:t>
            </a:r>
            <a:endParaRPr lang="en-US" sz="4000" b="1" dirty="0">
              <a:solidFill>
                <a:srgbClr val="1F3263"/>
              </a:solidFill>
              <a:latin typeface="Segoe UI" panose="020B0502040204020203" pitchFamily="34" charset="0"/>
              <a:cs typeface="Segoe UI" panose="020B0502040204020203" pitchFamily="34" charset="0"/>
            </a:endParaRPr>
          </a:p>
        </p:txBody>
      </p:sp>
      <p:grpSp>
        <p:nvGrpSpPr>
          <p:cNvPr id="2" name="Group 1">
            <a:extLst>
              <a:ext uri="{FF2B5EF4-FFF2-40B4-BE49-F238E27FC236}">
                <a16:creationId xmlns:a16="http://schemas.microsoft.com/office/drawing/2014/main" id="{F6FDE8E5-E127-593C-7088-EA391E4F3BDE}"/>
              </a:ext>
            </a:extLst>
          </p:cNvPr>
          <p:cNvGrpSpPr/>
          <p:nvPr/>
        </p:nvGrpSpPr>
        <p:grpSpPr>
          <a:xfrm>
            <a:off x="746323" y="1201109"/>
            <a:ext cx="10460726" cy="4808482"/>
            <a:chOff x="1150860" y="3676940"/>
            <a:chExt cx="11630625" cy="4499034"/>
          </a:xfrm>
        </p:grpSpPr>
        <p:grpSp>
          <p:nvGrpSpPr>
            <p:cNvPr id="6" name="Group 2">
              <a:extLst>
                <a:ext uri="{FF2B5EF4-FFF2-40B4-BE49-F238E27FC236}">
                  <a16:creationId xmlns:a16="http://schemas.microsoft.com/office/drawing/2014/main" id="{2B5EE517-00FA-FE12-4C90-0D58EA161855}"/>
                </a:ext>
              </a:extLst>
            </p:cNvPr>
            <p:cNvGrpSpPr/>
            <p:nvPr/>
          </p:nvGrpSpPr>
          <p:grpSpPr>
            <a:xfrm>
              <a:off x="2571758" y="3676940"/>
              <a:ext cx="10209727" cy="4499034"/>
              <a:chOff x="0" y="-66552"/>
              <a:chExt cx="2688982" cy="1184931"/>
            </a:xfrm>
          </p:grpSpPr>
          <p:sp>
            <p:nvSpPr>
              <p:cNvPr id="17" name="Freeform 3">
                <a:extLst>
                  <a:ext uri="{FF2B5EF4-FFF2-40B4-BE49-F238E27FC236}">
                    <a16:creationId xmlns:a16="http://schemas.microsoft.com/office/drawing/2014/main" id="{44DFFBB9-BA6A-52DA-A71A-4C1DC8ECC64C}"/>
                  </a:ext>
                </a:extLst>
              </p:cNvPr>
              <p:cNvSpPr/>
              <p:nvPr/>
            </p:nvSpPr>
            <p:spPr>
              <a:xfrm>
                <a:off x="0" y="-66552"/>
                <a:ext cx="2688982" cy="1184931"/>
              </a:xfrm>
              <a:custGeom>
                <a:avLst/>
                <a:gdLst/>
                <a:ahLst/>
                <a:cxnLst/>
                <a:rect l="l" t="t" r="r" b="b"/>
                <a:pathLst>
                  <a:path w="1510507" h="406400">
                    <a:moveTo>
                      <a:pt x="0" y="0"/>
                    </a:moveTo>
                    <a:lnTo>
                      <a:pt x="1510507" y="0"/>
                    </a:lnTo>
                    <a:lnTo>
                      <a:pt x="1510507" y="406400"/>
                    </a:lnTo>
                    <a:lnTo>
                      <a:pt x="0" y="406400"/>
                    </a:lnTo>
                    <a:close/>
                  </a:path>
                </a:pathLst>
              </a:custGeom>
              <a:solidFill>
                <a:srgbClr val="ECF0F3"/>
              </a:solidFill>
            </p:spPr>
            <p:txBody>
              <a:bodyPr/>
              <a:lstStyle/>
              <a:p>
                <a:endParaRPr lang="en-GB"/>
              </a:p>
            </p:txBody>
          </p:sp>
          <p:sp>
            <p:nvSpPr>
              <p:cNvPr id="18" name="TextBox 4">
                <a:extLst>
                  <a:ext uri="{FF2B5EF4-FFF2-40B4-BE49-F238E27FC236}">
                    <a16:creationId xmlns:a16="http://schemas.microsoft.com/office/drawing/2014/main" id="{5042ECEF-03D2-AD4E-B117-C91B28F75435}"/>
                  </a:ext>
                </a:extLst>
              </p:cNvPr>
              <p:cNvSpPr txBox="1"/>
              <p:nvPr/>
            </p:nvSpPr>
            <p:spPr>
              <a:xfrm>
                <a:off x="0" y="-9525"/>
                <a:ext cx="1510507" cy="415925"/>
              </a:xfrm>
              <a:prstGeom prst="rect">
                <a:avLst/>
              </a:prstGeom>
            </p:spPr>
            <p:txBody>
              <a:bodyPr lIns="34486" tIns="34486" rIns="34486" bIns="34486" rtlCol="0" anchor="ctr"/>
              <a:lstStyle/>
              <a:p>
                <a:pPr algn="ctr" defTabSz="465567">
                  <a:lnSpc>
                    <a:spcPts val="1629"/>
                  </a:lnSpc>
                  <a:defRPr/>
                </a:pPr>
                <a:endParaRPr sz="815">
                  <a:solidFill>
                    <a:prstClr val="black"/>
                  </a:solidFill>
                  <a:latin typeface="Calibri" panose="020F0502020204030204"/>
                </a:endParaRPr>
              </a:p>
            </p:txBody>
          </p:sp>
        </p:grpSp>
        <p:sp>
          <p:nvSpPr>
            <p:cNvPr id="13" name="Freeform 14">
              <a:extLst>
                <a:ext uri="{FF2B5EF4-FFF2-40B4-BE49-F238E27FC236}">
                  <a16:creationId xmlns:a16="http://schemas.microsoft.com/office/drawing/2014/main" id="{68E41BB6-725A-DA94-03D6-B1588920D878}"/>
                </a:ext>
              </a:extLst>
            </p:cNvPr>
            <p:cNvSpPr/>
            <p:nvPr/>
          </p:nvSpPr>
          <p:spPr>
            <a:xfrm rot="5400000" flipV="1">
              <a:off x="1443705" y="4649560"/>
              <a:ext cx="1493598" cy="2079288"/>
            </a:xfrm>
            <a:custGeom>
              <a:avLst/>
              <a:gdLst/>
              <a:ahLst/>
              <a:cxnLst/>
              <a:rect l="l" t="t" r="r" b="b"/>
              <a:pathLst>
                <a:path w="1302258" h="1561929">
                  <a:moveTo>
                    <a:pt x="0" y="1561928"/>
                  </a:moveTo>
                  <a:lnTo>
                    <a:pt x="1302258" y="1561928"/>
                  </a:lnTo>
                  <a:lnTo>
                    <a:pt x="1302258" y="0"/>
                  </a:lnTo>
                  <a:lnTo>
                    <a:pt x="0" y="0"/>
                  </a:lnTo>
                  <a:lnTo>
                    <a:pt x="0" y="1561928"/>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14" name="TextBox 33">
              <a:extLst>
                <a:ext uri="{FF2B5EF4-FFF2-40B4-BE49-F238E27FC236}">
                  <a16:creationId xmlns:a16="http://schemas.microsoft.com/office/drawing/2014/main" id="{5AC31B2C-BE55-F959-DA0D-FAB03FC9EED3}"/>
                </a:ext>
              </a:extLst>
            </p:cNvPr>
            <p:cNvSpPr txBox="1"/>
            <p:nvPr/>
          </p:nvSpPr>
          <p:spPr>
            <a:xfrm>
              <a:off x="3272733" y="4078017"/>
              <a:ext cx="7979689" cy="298674"/>
            </a:xfrm>
            <a:prstGeom prst="rect">
              <a:avLst/>
            </a:prstGeom>
          </p:spPr>
          <p:txBody>
            <a:bodyPr wrap="square" lIns="0" tIns="0" rIns="0" bIns="0" rtlCol="0" anchor="t">
              <a:spAutoFit/>
            </a:bodyPr>
            <a:lstStyle/>
            <a:p>
              <a:pPr defTabSz="931134"/>
              <a:r>
                <a:rPr lang="en-US" sz="2037" b="1" dirty="0">
                  <a:solidFill>
                    <a:prstClr val="black"/>
                  </a:solidFill>
                  <a:latin typeface="Georgia" panose="02040502050405020303" pitchFamily="18" charset="0"/>
                </a:rPr>
                <a:t>Introduction of Development Levy</a:t>
              </a:r>
            </a:p>
          </p:txBody>
        </p:sp>
        <p:sp>
          <p:nvSpPr>
            <p:cNvPr id="15" name="TextBox 37">
              <a:extLst>
                <a:ext uri="{FF2B5EF4-FFF2-40B4-BE49-F238E27FC236}">
                  <a16:creationId xmlns:a16="http://schemas.microsoft.com/office/drawing/2014/main" id="{185F841B-55BF-35DA-20B0-29AD8EE08F84}"/>
                </a:ext>
              </a:extLst>
            </p:cNvPr>
            <p:cNvSpPr txBox="1"/>
            <p:nvPr/>
          </p:nvSpPr>
          <p:spPr>
            <a:xfrm>
              <a:off x="3272733" y="4380158"/>
              <a:ext cx="8705914" cy="3136280"/>
            </a:xfrm>
            <a:prstGeom prst="rect">
              <a:avLst/>
            </a:prstGeom>
          </p:spPr>
          <p:txBody>
            <a:bodyPr wrap="square" lIns="0" tIns="0" rIns="0" bIns="0" rtlCol="0" anchor="t">
              <a:spAutoFit/>
            </a:bodyPr>
            <a:lstStyle/>
            <a:p>
              <a:pPr algn="just" defTabSz="465567" eaLnBrk="0" fontAlgn="base" hangingPunct="0">
                <a:lnSpc>
                  <a:spcPct val="150000"/>
                </a:lnSpc>
                <a:spcBef>
                  <a:spcPct val="0"/>
                </a:spcBef>
                <a:spcAft>
                  <a:spcPct val="0"/>
                </a:spcAft>
              </a:pPr>
              <a:r>
                <a:rPr lang="en-US" sz="2037" dirty="0">
                  <a:solidFill>
                    <a:prstClr val="black"/>
                  </a:solidFill>
                  <a:latin typeface="Georgia" panose="02040502050405020303" pitchFamily="18" charset="0"/>
                </a:rPr>
                <a:t>All Nigerian companies, excluding small companies, are now required to pay a Development Levy set at 4% of assessable profits (i.e., taxable profits before deducting capital allowances and losses). This new levy consolidates several existing levies, namely the Tertiary Education Tax (TET), Information Technology (IT) Levy, National Agency for Science and Engineering Infrastructure (NASENI) Levy, and the Police Trust Fund (PTF) Levy.</a:t>
              </a:r>
              <a:endParaRPr lang="en-US" altLang="en-US" sz="2037" dirty="0">
                <a:solidFill>
                  <a:prstClr val="black"/>
                </a:solidFill>
                <a:latin typeface="Georgia" panose="02040502050405020303" pitchFamily="18" charset="0"/>
              </a:endParaRPr>
            </a:p>
          </p:txBody>
        </p:sp>
        <p:sp>
          <p:nvSpPr>
            <p:cNvPr id="16" name="TextBox 45">
              <a:extLst>
                <a:ext uri="{FF2B5EF4-FFF2-40B4-BE49-F238E27FC236}">
                  <a16:creationId xmlns:a16="http://schemas.microsoft.com/office/drawing/2014/main" id="{86D77107-525B-E1F2-90CE-1C6973DBB862}"/>
                </a:ext>
              </a:extLst>
            </p:cNvPr>
            <p:cNvSpPr txBox="1"/>
            <p:nvPr/>
          </p:nvSpPr>
          <p:spPr>
            <a:xfrm>
              <a:off x="1493559" y="5383748"/>
              <a:ext cx="782775" cy="623126"/>
            </a:xfrm>
            <a:prstGeom prst="rect">
              <a:avLst/>
            </a:prstGeom>
          </p:spPr>
          <p:txBody>
            <a:bodyPr wrap="square" lIns="0" tIns="0" rIns="0" bIns="0" rtlCol="0" anchor="t">
              <a:spAutoFit/>
            </a:bodyPr>
            <a:lstStyle/>
            <a:p>
              <a:pPr algn="r" defTabSz="465567">
                <a:lnSpc>
                  <a:spcPts val="5132"/>
                </a:lnSpc>
                <a:spcBef>
                  <a:spcPct val="0"/>
                </a:spcBef>
                <a:defRPr/>
              </a:pPr>
              <a:r>
                <a:rPr lang="en-US" sz="3666" b="1" dirty="0">
                  <a:solidFill>
                    <a:prstClr val="white"/>
                  </a:solidFill>
                  <a:latin typeface="Eastman Grotesque Bold"/>
                  <a:ea typeface="Eastman Grotesque Bold"/>
                  <a:cs typeface="Eastman Grotesque Bold"/>
                  <a:sym typeface="Eastman Grotesque Bold"/>
                </a:rPr>
                <a:t>04</a:t>
              </a:r>
            </a:p>
          </p:txBody>
        </p:sp>
      </p:grpSp>
    </p:spTree>
    <p:extLst>
      <p:ext uri="{BB962C8B-B14F-4D97-AF65-F5344CB8AC3E}">
        <p14:creationId xmlns:p14="http://schemas.microsoft.com/office/powerpoint/2010/main" val="27639134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6A701A-31FD-6D38-744A-831BA2C2E3A3}"/>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C6563455-B6BB-9759-9A06-097471919898}"/>
              </a:ext>
            </a:extLst>
          </p:cNvPr>
          <p:cNvSpPr/>
          <p:nvPr/>
        </p:nvSpPr>
        <p:spPr>
          <a:xfrm>
            <a:off x="2822" y="653143"/>
            <a:ext cx="228290" cy="633027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1134">
              <a:defRPr/>
            </a:pPr>
            <a:endParaRPr lang="en-ID" sz="1833">
              <a:solidFill>
                <a:prstClr val="white"/>
              </a:solidFill>
              <a:latin typeface="Swis721 Lt BT" panose="020B0403020202020204" pitchFamily="34" charset="0"/>
            </a:endParaRPr>
          </a:p>
        </p:txBody>
      </p:sp>
      <p:sp>
        <p:nvSpPr>
          <p:cNvPr id="65" name="Title 1">
            <a:extLst>
              <a:ext uri="{FF2B5EF4-FFF2-40B4-BE49-F238E27FC236}">
                <a16:creationId xmlns:a16="http://schemas.microsoft.com/office/drawing/2014/main" id="{AE54F9AC-D7AD-15BA-EDD8-06DC494CA663}"/>
              </a:ext>
            </a:extLst>
          </p:cNvPr>
          <p:cNvSpPr txBox="1">
            <a:spLocks/>
          </p:cNvSpPr>
          <p:nvPr/>
        </p:nvSpPr>
        <p:spPr bwMode="auto">
          <a:xfrm>
            <a:off x="36244" y="26570"/>
            <a:ext cx="12071160" cy="77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12" tIns="46556" rIns="93112" bIns="46556"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US" sz="4000" b="1" dirty="0">
                <a:solidFill>
                  <a:srgbClr val="1D6E43"/>
                </a:solidFill>
                <a:latin typeface="Segoe UI" panose="020B0502040204020203" pitchFamily="34" charset="0"/>
                <a:cs typeface="Segoe UI" panose="020B0502040204020203" pitchFamily="34" charset="0"/>
              </a:rPr>
              <a:t>Top 20 Changes (Cont’d)</a:t>
            </a:r>
            <a:endParaRPr lang="en-US" sz="4000" b="1" dirty="0">
              <a:solidFill>
                <a:srgbClr val="1F3263"/>
              </a:solidFill>
              <a:latin typeface="Segoe UI" panose="020B0502040204020203" pitchFamily="34" charset="0"/>
              <a:cs typeface="Segoe UI" panose="020B0502040204020203" pitchFamily="34" charset="0"/>
            </a:endParaRPr>
          </a:p>
        </p:txBody>
      </p:sp>
      <p:grpSp>
        <p:nvGrpSpPr>
          <p:cNvPr id="3" name="Group 2">
            <a:extLst>
              <a:ext uri="{FF2B5EF4-FFF2-40B4-BE49-F238E27FC236}">
                <a16:creationId xmlns:a16="http://schemas.microsoft.com/office/drawing/2014/main" id="{56AF25C0-EECE-9F7F-92FF-63E73A9107B1}"/>
              </a:ext>
            </a:extLst>
          </p:cNvPr>
          <p:cNvGrpSpPr/>
          <p:nvPr/>
        </p:nvGrpSpPr>
        <p:grpSpPr>
          <a:xfrm>
            <a:off x="1016311" y="889033"/>
            <a:ext cx="10422422" cy="6055013"/>
            <a:chOff x="1193447" y="3676940"/>
            <a:chExt cx="11588038" cy="5665345"/>
          </a:xfrm>
        </p:grpSpPr>
        <p:grpSp>
          <p:nvGrpSpPr>
            <p:cNvPr id="5" name="Group 2">
              <a:extLst>
                <a:ext uri="{FF2B5EF4-FFF2-40B4-BE49-F238E27FC236}">
                  <a16:creationId xmlns:a16="http://schemas.microsoft.com/office/drawing/2014/main" id="{974960C0-5865-1AFD-FD82-B14AC8E86CF1}"/>
                </a:ext>
              </a:extLst>
            </p:cNvPr>
            <p:cNvGrpSpPr/>
            <p:nvPr/>
          </p:nvGrpSpPr>
          <p:grpSpPr>
            <a:xfrm>
              <a:off x="2571758" y="3676940"/>
              <a:ext cx="10209727" cy="5292213"/>
              <a:chOff x="0" y="-66552"/>
              <a:chExt cx="2688982" cy="1393834"/>
            </a:xfrm>
          </p:grpSpPr>
          <p:sp>
            <p:nvSpPr>
              <p:cNvPr id="11" name="Freeform 3">
                <a:extLst>
                  <a:ext uri="{FF2B5EF4-FFF2-40B4-BE49-F238E27FC236}">
                    <a16:creationId xmlns:a16="http://schemas.microsoft.com/office/drawing/2014/main" id="{74ED57F1-581A-BAD2-15FD-F0656242F3A8}"/>
                  </a:ext>
                </a:extLst>
              </p:cNvPr>
              <p:cNvSpPr/>
              <p:nvPr/>
            </p:nvSpPr>
            <p:spPr>
              <a:xfrm>
                <a:off x="0" y="-66552"/>
                <a:ext cx="2688982" cy="1393834"/>
              </a:xfrm>
              <a:custGeom>
                <a:avLst/>
                <a:gdLst/>
                <a:ahLst/>
                <a:cxnLst/>
                <a:rect l="l" t="t" r="r" b="b"/>
                <a:pathLst>
                  <a:path w="1510507" h="406400">
                    <a:moveTo>
                      <a:pt x="0" y="0"/>
                    </a:moveTo>
                    <a:lnTo>
                      <a:pt x="1510507" y="0"/>
                    </a:lnTo>
                    <a:lnTo>
                      <a:pt x="1510507" y="406400"/>
                    </a:lnTo>
                    <a:lnTo>
                      <a:pt x="0" y="406400"/>
                    </a:lnTo>
                    <a:close/>
                  </a:path>
                </a:pathLst>
              </a:custGeom>
              <a:solidFill>
                <a:srgbClr val="ECF0F3"/>
              </a:solidFill>
            </p:spPr>
            <p:txBody>
              <a:bodyPr/>
              <a:lstStyle/>
              <a:p>
                <a:endParaRPr lang="en-GB"/>
              </a:p>
            </p:txBody>
          </p:sp>
          <p:sp>
            <p:nvSpPr>
              <p:cNvPr id="12" name="TextBox 4">
                <a:extLst>
                  <a:ext uri="{FF2B5EF4-FFF2-40B4-BE49-F238E27FC236}">
                    <a16:creationId xmlns:a16="http://schemas.microsoft.com/office/drawing/2014/main" id="{49A1C80F-7E7B-CD4A-4DFB-5272FE093A4D}"/>
                  </a:ext>
                </a:extLst>
              </p:cNvPr>
              <p:cNvSpPr txBox="1"/>
              <p:nvPr/>
            </p:nvSpPr>
            <p:spPr>
              <a:xfrm>
                <a:off x="0" y="-9525"/>
                <a:ext cx="1510507" cy="415925"/>
              </a:xfrm>
              <a:prstGeom prst="rect">
                <a:avLst/>
              </a:prstGeom>
            </p:spPr>
            <p:txBody>
              <a:bodyPr lIns="34486" tIns="34486" rIns="34486" bIns="34486" rtlCol="0" anchor="ctr"/>
              <a:lstStyle/>
              <a:p>
                <a:pPr algn="ctr" defTabSz="465567">
                  <a:lnSpc>
                    <a:spcPts val="1629"/>
                  </a:lnSpc>
                  <a:defRPr/>
                </a:pPr>
                <a:endParaRPr sz="815">
                  <a:solidFill>
                    <a:prstClr val="black"/>
                  </a:solidFill>
                  <a:latin typeface="Calibri" panose="020F0502020204030204"/>
                </a:endParaRPr>
              </a:p>
            </p:txBody>
          </p:sp>
        </p:grpSp>
        <p:sp>
          <p:nvSpPr>
            <p:cNvPr id="7" name="Freeform 14">
              <a:extLst>
                <a:ext uri="{FF2B5EF4-FFF2-40B4-BE49-F238E27FC236}">
                  <a16:creationId xmlns:a16="http://schemas.microsoft.com/office/drawing/2014/main" id="{1C9263AD-2015-A3AB-BC5C-B00AB8C85C18}"/>
                </a:ext>
              </a:extLst>
            </p:cNvPr>
            <p:cNvSpPr/>
            <p:nvPr/>
          </p:nvSpPr>
          <p:spPr>
            <a:xfrm rot="5400000" flipV="1">
              <a:off x="1486292" y="5179835"/>
              <a:ext cx="1493598" cy="2079288"/>
            </a:xfrm>
            <a:custGeom>
              <a:avLst/>
              <a:gdLst/>
              <a:ahLst/>
              <a:cxnLst/>
              <a:rect l="l" t="t" r="r" b="b"/>
              <a:pathLst>
                <a:path w="1302258" h="1561929">
                  <a:moveTo>
                    <a:pt x="0" y="1561928"/>
                  </a:moveTo>
                  <a:lnTo>
                    <a:pt x="1302258" y="1561928"/>
                  </a:lnTo>
                  <a:lnTo>
                    <a:pt x="1302258" y="0"/>
                  </a:lnTo>
                  <a:lnTo>
                    <a:pt x="0" y="0"/>
                  </a:lnTo>
                  <a:lnTo>
                    <a:pt x="0" y="1561928"/>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8" name="TextBox 33">
              <a:extLst>
                <a:ext uri="{FF2B5EF4-FFF2-40B4-BE49-F238E27FC236}">
                  <a16:creationId xmlns:a16="http://schemas.microsoft.com/office/drawing/2014/main" id="{58731DE3-DE03-2432-D08A-5E7B892F33BE}"/>
                </a:ext>
              </a:extLst>
            </p:cNvPr>
            <p:cNvSpPr txBox="1"/>
            <p:nvPr/>
          </p:nvSpPr>
          <p:spPr>
            <a:xfrm>
              <a:off x="3272734" y="3893464"/>
              <a:ext cx="7979689" cy="298674"/>
            </a:xfrm>
            <a:prstGeom prst="rect">
              <a:avLst/>
            </a:prstGeom>
          </p:spPr>
          <p:txBody>
            <a:bodyPr wrap="square" lIns="0" tIns="0" rIns="0" bIns="0" rtlCol="0" anchor="t">
              <a:spAutoFit/>
            </a:bodyPr>
            <a:lstStyle/>
            <a:p>
              <a:pPr defTabSz="931134"/>
              <a:r>
                <a:rPr lang="en-US" sz="2037" b="1" dirty="0">
                  <a:solidFill>
                    <a:prstClr val="black"/>
                  </a:solidFill>
                  <a:latin typeface="Georgia" panose="02040502050405020303" pitchFamily="18" charset="0"/>
                </a:rPr>
                <a:t>Minimum Effective Tax Rate (ETR</a:t>
              </a:r>
            </a:p>
          </p:txBody>
        </p:sp>
        <p:sp>
          <p:nvSpPr>
            <p:cNvPr id="9" name="TextBox 37">
              <a:extLst>
                <a:ext uri="{FF2B5EF4-FFF2-40B4-BE49-F238E27FC236}">
                  <a16:creationId xmlns:a16="http://schemas.microsoft.com/office/drawing/2014/main" id="{E27BF087-F0F6-A3E1-5EB1-1EC9302022BC}"/>
                </a:ext>
              </a:extLst>
            </p:cNvPr>
            <p:cNvSpPr txBox="1"/>
            <p:nvPr/>
          </p:nvSpPr>
          <p:spPr>
            <a:xfrm>
              <a:off x="3272734" y="4195606"/>
              <a:ext cx="9180203" cy="5146679"/>
            </a:xfrm>
            <a:prstGeom prst="rect">
              <a:avLst/>
            </a:prstGeom>
          </p:spPr>
          <p:txBody>
            <a:bodyPr wrap="square" lIns="0" tIns="0" rIns="0" bIns="0" rtlCol="0" anchor="t">
              <a:spAutoFit/>
            </a:bodyPr>
            <a:lstStyle/>
            <a:p>
              <a:pPr algn="just" defTabSz="931134">
                <a:lnSpc>
                  <a:spcPct val="150000"/>
                </a:lnSpc>
              </a:pPr>
              <a:r>
                <a:rPr lang="en-US" sz="1800" dirty="0">
                  <a:solidFill>
                    <a:prstClr val="black"/>
                  </a:solidFill>
                  <a:latin typeface="Georgia" panose="02040502050405020303" pitchFamily="18" charset="0"/>
                </a:rPr>
                <a:t>Nigerian companies that are members of a multinational group with an aggregate group turnover of €750 million or more, or those with an annual turnover of ₦50 billion and above, are now subject to a minimum effective tax rate (ETR) of 15% on their Net Income.</a:t>
              </a:r>
            </a:p>
            <a:p>
              <a:pPr algn="just" defTabSz="931134">
                <a:lnSpc>
                  <a:spcPct val="150000"/>
                </a:lnSpc>
              </a:pPr>
              <a:r>
                <a:rPr lang="en-US" sz="1800" dirty="0">
                  <a:solidFill>
                    <a:prstClr val="black"/>
                  </a:solidFill>
                  <a:latin typeface="Georgia" panose="02040502050405020303" pitchFamily="18" charset="0"/>
                </a:rPr>
                <a:t>Net Income is defined as profit before tax, excluding franked investment income and unrealized gains or losses except for life insurance companies, where it also excludes gross and investment income attributable to policyholders.</a:t>
              </a:r>
            </a:p>
            <a:p>
              <a:pPr algn="just" defTabSz="931134">
                <a:lnSpc>
                  <a:spcPct val="150000"/>
                </a:lnSpc>
              </a:pPr>
              <a:r>
                <a:rPr lang="en-US" sz="1800" dirty="0">
                  <a:solidFill>
                    <a:prstClr val="black"/>
                  </a:solidFill>
                  <a:latin typeface="Georgia" panose="02040502050405020303" pitchFamily="18" charset="0"/>
                </a:rPr>
                <a:t>The minimum effective tax rule does not apply to companies operating in Free Zones on their export activities, provided such companies are not members of multinational groups. The Nigerian parent company of a multinational group will have to pay a top up tax where its subsidiaries have paid taxes below the minimum 15% ETR.</a:t>
              </a:r>
            </a:p>
            <a:p>
              <a:pPr algn="just" defTabSz="931134">
                <a:lnSpc>
                  <a:spcPct val="150000"/>
                </a:lnSpc>
              </a:pPr>
              <a:endParaRPr lang="en-US" sz="1800" dirty="0">
                <a:solidFill>
                  <a:prstClr val="black"/>
                </a:solidFill>
                <a:latin typeface="Georgia" panose="02040502050405020303" pitchFamily="18" charset="0"/>
              </a:endParaRPr>
            </a:p>
          </p:txBody>
        </p:sp>
        <p:sp>
          <p:nvSpPr>
            <p:cNvPr id="10" name="TextBox 45">
              <a:extLst>
                <a:ext uri="{FF2B5EF4-FFF2-40B4-BE49-F238E27FC236}">
                  <a16:creationId xmlns:a16="http://schemas.microsoft.com/office/drawing/2014/main" id="{7B24BDCD-68D9-4FD7-5DF2-122B77E7872F}"/>
                </a:ext>
              </a:extLst>
            </p:cNvPr>
            <p:cNvSpPr txBox="1"/>
            <p:nvPr/>
          </p:nvSpPr>
          <p:spPr>
            <a:xfrm>
              <a:off x="1536146" y="5914023"/>
              <a:ext cx="782775" cy="623126"/>
            </a:xfrm>
            <a:prstGeom prst="rect">
              <a:avLst/>
            </a:prstGeom>
          </p:spPr>
          <p:txBody>
            <a:bodyPr wrap="square" lIns="0" tIns="0" rIns="0" bIns="0" rtlCol="0" anchor="t">
              <a:spAutoFit/>
            </a:bodyPr>
            <a:lstStyle/>
            <a:p>
              <a:pPr algn="r" defTabSz="465567">
                <a:lnSpc>
                  <a:spcPts val="5132"/>
                </a:lnSpc>
                <a:spcBef>
                  <a:spcPct val="0"/>
                </a:spcBef>
                <a:defRPr/>
              </a:pPr>
              <a:r>
                <a:rPr lang="en-US" sz="3666" b="1" dirty="0">
                  <a:solidFill>
                    <a:prstClr val="white"/>
                  </a:solidFill>
                  <a:latin typeface="Eastman Grotesque Bold"/>
                  <a:ea typeface="Eastman Grotesque Bold"/>
                  <a:cs typeface="Eastman Grotesque Bold"/>
                  <a:sym typeface="Eastman Grotesque Bold"/>
                </a:rPr>
                <a:t>05</a:t>
              </a:r>
            </a:p>
          </p:txBody>
        </p:sp>
      </p:grpSp>
    </p:spTree>
    <p:extLst>
      <p:ext uri="{BB962C8B-B14F-4D97-AF65-F5344CB8AC3E}">
        <p14:creationId xmlns:p14="http://schemas.microsoft.com/office/powerpoint/2010/main" val="510910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F160F1-63AE-186C-0C7F-24BBFEEE1829}"/>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3C9B1B8-A00C-0395-CA85-F3EFF32C66E4}"/>
              </a:ext>
            </a:extLst>
          </p:cNvPr>
          <p:cNvSpPr/>
          <p:nvPr/>
        </p:nvSpPr>
        <p:spPr>
          <a:xfrm>
            <a:off x="2822" y="653143"/>
            <a:ext cx="228290" cy="633027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1134">
              <a:defRPr/>
            </a:pPr>
            <a:endParaRPr lang="en-ID" sz="1833">
              <a:solidFill>
                <a:prstClr val="white"/>
              </a:solidFill>
              <a:latin typeface="Swis721 Lt BT" panose="020B0403020202020204" pitchFamily="34" charset="0"/>
            </a:endParaRPr>
          </a:p>
        </p:txBody>
      </p:sp>
      <p:sp>
        <p:nvSpPr>
          <p:cNvPr id="65" name="Title 1">
            <a:extLst>
              <a:ext uri="{FF2B5EF4-FFF2-40B4-BE49-F238E27FC236}">
                <a16:creationId xmlns:a16="http://schemas.microsoft.com/office/drawing/2014/main" id="{48E3D7E7-EA2A-2DBA-F0B8-62E8DF52A7D9}"/>
              </a:ext>
            </a:extLst>
          </p:cNvPr>
          <p:cNvSpPr txBox="1">
            <a:spLocks/>
          </p:cNvSpPr>
          <p:nvPr/>
        </p:nvSpPr>
        <p:spPr bwMode="auto">
          <a:xfrm>
            <a:off x="36244" y="26570"/>
            <a:ext cx="12071160" cy="77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12" tIns="46556" rIns="93112" bIns="46556"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US" sz="4000" b="1" dirty="0">
                <a:solidFill>
                  <a:srgbClr val="1D6E43"/>
                </a:solidFill>
                <a:latin typeface="Segoe UI" panose="020B0502040204020203" pitchFamily="34" charset="0"/>
                <a:cs typeface="Segoe UI" panose="020B0502040204020203" pitchFamily="34" charset="0"/>
              </a:rPr>
              <a:t>Top 20 Changes (Cont’d)</a:t>
            </a:r>
            <a:endParaRPr lang="en-US" sz="4000" b="1" dirty="0">
              <a:solidFill>
                <a:srgbClr val="1F3263"/>
              </a:solidFill>
              <a:latin typeface="Segoe UI" panose="020B0502040204020203" pitchFamily="34" charset="0"/>
              <a:cs typeface="Segoe UI" panose="020B0502040204020203" pitchFamily="34" charset="0"/>
            </a:endParaRPr>
          </a:p>
        </p:txBody>
      </p:sp>
      <p:grpSp>
        <p:nvGrpSpPr>
          <p:cNvPr id="2" name="Group 1">
            <a:extLst>
              <a:ext uri="{FF2B5EF4-FFF2-40B4-BE49-F238E27FC236}">
                <a16:creationId xmlns:a16="http://schemas.microsoft.com/office/drawing/2014/main" id="{632A25C4-50F7-4D6F-3445-4A9332F96D47}"/>
              </a:ext>
            </a:extLst>
          </p:cNvPr>
          <p:cNvGrpSpPr/>
          <p:nvPr/>
        </p:nvGrpSpPr>
        <p:grpSpPr>
          <a:xfrm>
            <a:off x="896224" y="1581688"/>
            <a:ext cx="10503246" cy="3676949"/>
            <a:chOff x="1150860" y="3893464"/>
            <a:chExt cx="11677900" cy="3440321"/>
          </a:xfrm>
        </p:grpSpPr>
        <p:grpSp>
          <p:nvGrpSpPr>
            <p:cNvPr id="6" name="Group 2">
              <a:extLst>
                <a:ext uri="{FF2B5EF4-FFF2-40B4-BE49-F238E27FC236}">
                  <a16:creationId xmlns:a16="http://schemas.microsoft.com/office/drawing/2014/main" id="{2558BB9C-EE49-C807-51BB-8083F95648FA}"/>
                </a:ext>
              </a:extLst>
            </p:cNvPr>
            <p:cNvGrpSpPr/>
            <p:nvPr/>
          </p:nvGrpSpPr>
          <p:grpSpPr>
            <a:xfrm>
              <a:off x="2571758" y="3893464"/>
              <a:ext cx="10257002" cy="3440321"/>
              <a:chOff x="0" y="-9525"/>
              <a:chExt cx="2701433" cy="906093"/>
            </a:xfrm>
          </p:grpSpPr>
          <p:sp>
            <p:nvSpPr>
              <p:cNvPr id="17" name="Freeform 3">
                <a:extLst>
                  <a:ext uri="{FF2B5EF4-FFF2-40B4-BE49-F238E27FC236}">
                    <a16:creationId xmlns:a16="http://schemas.microsoft.com/office/drawing/2014/main" id="{2F2B2492-2419-824A-07D7-92DB161BF590}"/>
                  </a:ext>
                </a:extLst>
              </p:cNvPr>
              <p:cNvSpPr/>
              <p:nvPr/>
            </p:nvSpPr>
            <p:spPr>
              <a:xfrm>
                <a:off x="12451" y="16432"/>
                <a:ext cx="2688982" cy="880136"/>
              </a:xfrm>
              <a:custGeom>
                <a:avLst/>
                <a:gdLst/>
                <a:ahLst/>
                <a:cxnLst/>
                <a:rect l="l" t="t" r="r" b="b"/>
                <a:pathLst>
                  <a:path w="1510507" h="406400">
                    <a:moveTo>
                      <a:pt x="0" y="0"/>
                    </a:moveTo>
                    <a:lnTo>
                      <a:pt x="1510507" y="0"/>
                    </a:lnTo>
                    <a:lnTo>
                      <a:pt x="1510507" y="406400"/>
                    </a:lnTo>
                    <a:lnTo>
                      <a:pt x="0" y="406400"/>
                    </a:lnTo>
                    <a:close/>
                  </a:path>
                </a:pathLst>
              </a:custGeom>
              <a:solidFill>
                <a:srgbClr val="ECF0F3"/>
              </a:solidFill>
            </p:spPr>
            <p:txBody>
              <a:bodyPr/>
              <a:lstStyle/>
              <a:p>
                <a:endParaRPr lang="en-GB"/>
              </a:p>
            </p:txBody>
          </p:sp>
          <p:sp>
            <p:nvSpPr>
              <p:cNvPr id="18" name="TextBox 4">
                <a:extLst>
                  <a:ext uri="{FF2B5EF4-FFF2-40B4-BE49-F238E27FC236}">
                    <a16:creationId xmlns:a16="http://schemas.microsoft.com/office/drawing/2014/main" id="{0056B764-59E2-3B58-DE24-7C230D3D56FE}"/>
                  </a:ext>
                </a:extLst>
              </p:cNvPr>
              <p:cNvSpPr txBox="1"/>
              <p:nvPr/>
            </p:nvSpPr>
            <p:spPr>
              <a:xfrm>
                <a:off x="0" y="-9525"/>
                <a:ext cx="1510507" cy="415925"/>
              </a:xfrm>
              <a:prstGeom prst="rect">
                <a:avLst/>
              </a:prstGeom>
            </p:spPr>
            <p:txBody>
              <a:bodyPr lIns="34486" tIns="34486" rIns="34486" bIns="34486" rtlCol="0" anchor="ctr"/>
              <a:lstStyle/>
              <a:p>
                <a:pPr algn="ctr" defTabSz="465567">
                  <a:lnSpc>
                    <a:spcPts val="1629"/>
                  </a:lnSpc>
                  <a:defRPr/>
                </a:pPr>
                <a:endParaRPr sz="815">
                  <a:solidFill>
                    <a:prstClr val="black"/>
                  </a:solidFill>
                  <a:latin typeface="Calibri" panose="020F0502020204030204"/>
                </a:endParaRPr>
              </a:p>
            </p:txBody>
          </p:sp>
        </p:grpSp>
        <p:sp>
          <p:nvSpPr>
            <p:cNvPr id="13" name="Freeform 14">
              <a:extLst>
                <a:ext uri="{FF2B5EF4-FFF2-40B4-BE49-F238E27FC236}">
                  <a16:creationId xmlns:a16="http://schemas.microsoft.com/office/drawing/2014/main" id="{493C9A67-5853-8457-A1ED-079EB0984C66}"/>
                </a:ext>
              </a:extLst>
            </p:cNvPr>
            <p:cNvSpPr/>
            <p:nvPr/>
          </p:nvSpPr>
          <p:spPr>
            <a:xfrm rot="5400000" flipV="1">
              <a:off x="1443705" y="4649560"/>
              <a:ext cx="1493598" cy="2079288"/>
            </a:xfrm>
            <a:custGeom>
              <a:avLst/>
              <a:gdLst/>
              <a:ahLst/>
              <a:cxnLst/>
              <a:rect l="l" t="t" r="r" b="b"/>
              <a:pathLst>
                <a:path w="1302258" h="1561929">
                  <a:moveTo>
                    <a:pt x="0" y="1561928"/>
                  </a:moveTo>
                  <a:lnTo>
                    <a:pt x="1302258" y="1561928"/>
                  </a:lnTo>
                  <a:lnTo>
                    <a:pt x="1302258" y="0"/>
                  </a:lnTo>
                  <a:lnTo>
                    <a:pt x="0" y="0"/>
                  </a:lnTo>
                  <a:lnTo>
                    <a:pt x="0" y="1561928"/>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14" name="TextBox 33">
              <a:extLst>
                <a:ext uri="{FF2B5EF4-FFF2-40B4-BE49-F238E27FC236}">
                  <a16:creationId xmlns:a16="http://schemas.microsoft.com/office/drawing/2014/main" id="{D11C94CE-6753-EBF7-55BA-1E38AB01ECD0}"/>
                </a:ext>
              </a:extLst>
            </p:cNvPr>
            <p:cNvSpPr txBox="1"/>
            <p:nvPr/>
          </p:nvSpPr>
          <p:spPr>
            <a:xfrm>
              <a:off x="3277423" y="4437097"/>
              <a:ext cx="7979689" cy="298674"/>
            </a:xfrm>
            <a:prstGeom prst="rect">
              <a:avLst/>
            </a:prstGeom>
          </p:spPr>
          <p:txBody>
            <a:bodyPr wrap="square" lIns="0" tIns="0" rIns="0" bIns="0" rtlCol="0" anchor="t">
              <a:spAutoFit/>
            </a:bodyPr>
            <a:lstStyle/>
            <a:p>
              <a:pPr defTabSz="931134"/>
              <a:r>
                <a:rPr lang="en-US" sz="2037" b="1" dirty="0">
                  <a:solidFill>
                    <a:prstClr val="black"/>
                  </a:solidFill>
                  <a:latin typeface="Georgia" panose="02040502050405020303" pitchFamily="18" charset="0"/>
                </a:rPr>
                <a:t>Controlled Foreign Company rules</a:t>
              </a:r>
            </a:p>
          </p:txBody>
        </p:sp>
        <p:sp>
          <p:nvSpPr>
            <p:cNvPr id="15" name="TextBox 37">
              <a:extLst>
                <a:ext uri="{FF2B5EF4-FFF2-40B4-BE49-F238E27FC236}">
                  <a16:creationId xmlns:a16="http://schemas.microsoft.com/office/drawing/2014/main" id="{66FD5520-0BEE-BBDB-C263-77356254E93E}"/>
                </a:ext>
              </a:extLst>
            </p:cNvPr>
            <p:cNvSpPr txBox="1"/>
            <p:nvPr/>
          </p:nvSpPr>
          <p:spPr>
            <a:xfrm>
              <a:off x="3277423" y="4739239"/>
              <a:ext cx="8705914" cy="2240200"/>
            </a:xfrm>
            <a:prstGeom prst="rect">
              <a:avLst/>
            </a:prstGeom>
          </p:spPr>
          <p:txBody>
            <a:bodyPr wrap="square" lIns="0" tIns="0" rIns="0" bIns="0" rtlCol="0" anchor="t">
              <a:spAutoFit/>
            </a:bodyPr>
            <a:lstStyle/>
            <a:p>
              <a:pPr algn="just" defTabSz="465567" eaLnBrk="0" fontAlgn="base" hangingPunct="0">
                <a:lnSpc>
                  <a:spcPct val="150000"/>
                </a:lnSpc>
                <a:spcBef>
                  <a:spcPct val="0"/>
                </a:spcBef>
                <a:spcAft>
                  <a:spcPct val="0"/>
                </a:spcAft>
              </a:pPr>
              <a:r>
                <a:rPr lang="en-US" sz="2037" dirty="0">
                  <a:solidFill>
                    <a:prstClr val="black"/>
                  </a:solidFill>
                  <a:latin typeface="Georgia" panose="02040502050405020303" pitchFamily="18" charset="0"/>
                </a:rPr>
                <a:t>The new Tax Act introduces a tax on undistributed profits of foreign subsidiaries controlled by Nigerian companies. This applies in cases where it is determined that the foreign company could have distributed dividends to its Nigerian parent without adversely affecting its business operations.</a:t>
              </a:r>
              <a:endParaRPr lang="en-US" altLang="en-US" sz="2037" dirty="0">
                <a:solidFill>
                  <a:prstClr val="black"/>
                </a:solidFill>
                <a:latin typeface="Georgia" panose="02040502050405020303" pitchFamily="18" charset="0"/>
              </a:endParaRPr>
            </a:p>
          </p:txBody>
        </p:sp>
        <p:sp>
          <p:nvSpPr>
            <p:cNvPr id="16" name="TextBox 45">
              <a:extLst>
                <a:ext uri="{FF2B5EF4-FFF2-40B4-BE49-F238E27FC236}">
                  <a16:creationId xmlns:a16="http://schemas.microsoft.com/office/drawing/2014/main" id="{44C1B23F-23E7-FF1A-8ABC-F00BE72456CC}"/>
                </a:ext>
              </a:extLst>
            </p:cNvPr>
            <p:cNvSpPr txBox="1"/>
            <p:nvPr/>
          </p:nvSpPr>
          <p:spPr>
            <a:xfrm>
              <a:off x="1493559" y="5383748"/>
              <a:ext cx="782775" cy="623126"/>
            </a:xfrm>
            <a:prstGeom prst="rect">
              <a:avLst/>
            </a:prstGeom>
          </p:spPr>
          <p:txBody>
            <a:bodyPr wrap="square" lIns="0" tIns="0" rIns="0" bIns="0" rtlCol="0" anchor="t">
              <a:spAutoFit/>
            </a:bodyPr>
            <a:lstStyle/>
            <a:p>
              <a:pPr algn="r" defTabSz="465567">
                <a:lnSpc>
                  <a:spcPts val="5132"/>
                </a:lnSpc>
                <a:spcBef>
                  <a:spcPct val="0"/>
                </a:spcBef>
                <a:defRPr/>
              </a:pPr>
              <a:r>
                <a:rPr lang="en-US" sz="3666" b="1" dirty="0">
                  <a:solidFill>
                    <a:prstClr val="white"/>
                  </a:solidFill>
                  <a:latin typeface="Eastman Grotesque Bold"/>
                  <a:ea typeface="Eastman Grotesque Bold"/>
                  <a:cs typeface="Eastman Grotesque Bold"/>
                  <a:sym typeface="Eastman Grotesque Bold"/>
                </a:rPr>
                <a:t>06</a:t>
              </a:r>
            </a:p>
          </p:txBody>
        </p:sp>
      </p:grpSp>
    </p:spTree>
    <p:extLst>
      <p:ext uri="{BB962C8B-B14F-4D97-AF65-F5344CB8AC3E}">
        <p14:creationId xmlns:p14="http://schemas.microsoft.com/office/powerpoint/2010/main" val="1141759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19EF1B-6302-81B1-371E-4B392BF18ACD}"/>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FD513D12-3F0D-8A0F-9497-1D643290C606}"/>
              </a:ext>
            </a:extLst>
          </p:cNvPr>
          <p:cNvSpPr/>
          <p:nvPr/>
        </p:nvSpPr>
        <p:spPr>
          <a:xfrm>
            <a:off x="2822" y="653143"/>
            <a:ext cx="228290" cy="633027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1134">
              <a:defRPr/>
            </a:pPr>
            <a:endParaRPr lang="en-ID" sz="1833">
              <a:solidFill>
                <a:prstClr val="white"/>
              </a:solidFill>
              <a:latin typeface="Swis721 Lt BT" panose="020B0403020202020204" pitchFamily="34" charset="0"/>
            </a:endParaRPr>
          </a:p>
        </p:txBody>
      </p:sp>
      <p:sp>
        <p:nvSpPr>
          <p:cNvPr id="65" name="Title 1">
            <a:extLst>
              <a:ext uri="{FF2B5EF4-FFF2-40B4-BE49-F238E27FC236}">
                <a16:creationId xmlns:a16="http://schemas.microsoft.com/office/drawing/2014/main" id="{EA792692-0C31-17D4-7C82-5CD68512FC7F}"/>
              </a:ext>
            </a:extLst>
          </p:cNvPr>
          <p:cNvSpPr txBox="1">
            <a:spLocks/>
          </p:cNvSpPr>
          <p:nvPr/>
        </p:nvSpPr>
        <p:spPr bwMode="auto">
          <a:xfrm>
            <a:off x="36244" y="26570"/>
            <a:ext cx="12071160" cy="77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12" tIns="46556" rIns="93112" bIns="46556"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US" sz="4000" b="1" dirty="0">
                <a:solidFill>
                  <a:srgbClr val="1D6E43"/>
                </a:solidFill>
                <a:latin typeface="Segoe UI" panose="020B0502040204020203" pitchFamily="34" charset="0"/>
                <a:cs typeface="Segoe UI" panose="020B0502040204020203" pitchFamily="34" charset="0"/>
              </a:rPr>
              <a:t>Top 20 Changes (Cont’d)</a:t>
            </a:r>
            <a:endParaRPr lang="en-US" sz="4000" b="1" dirty="0">
              <a:solidFill>
                <a:srgbClr val="1F3263"/>
              </a:solidFill>
              <a:latin typeface="Segoe UI" panose="020B0502040204020203" pitchFamily="34" charset="0"/>
              <a:cs typeface="Segoe UI" panose="020B0502040204020203" pitchFamily="34" charset="0"/>
            </a:endParaRPr>
          </a:p>
        </p:txBody>
      </p:sp>
      <p:grpSp>
        <p:nvGrpSpPr>
          <p:cNvPr id="3" name="Group 2">
            <a:extLst>
              <a:ext uri="{FF2B5EF4-FFF2-40B4-BE49-F238E27FC236}">
                <a16:creationId xmlns:a16="http://schemas.microsoft.com/office/drawing/2014/main" id="{78881F3B-F536-F1B2-48F7-CE17E2EB206A}"/>
              </a:ext>
            </a:extLst>
          </p:cNvPr>
          <p:cNvGrpSpPr/>
          <p:nvPr/>
        </p:nvGrpSpPr>
        <p:grpSpPr>
          <a:xfrm>
            <a:off x="941361" y="938394"/>
            <a:ext cx="10422422" cy="5724473"/>
            <a:chOff x="1193447" y="3767968"/>
            <a:chExt cx="11588038" cy="5356077"/>
          </a:xfrm>
        </p:grpSpPr>
        <p:grpSp>
          <p:nvGrpSpPr>
            <p:cNvPr id="5" name="Group 2">
              <a:extLst>
                <a:ext uri="{FF2B5EF4-FFF2-40B4-BE49-F238E27FC236}">
                  <a16:creationId xmlns:a16="http://schemas.microsoft.com/office/drawing/2014/main" id="{0A735BE0-E48D-A2F5-7D6C-063470B3B556}"/>
                </a:ext>
              </a:extLst>
            </p:cNvPr>
            <p:cNvGrpSpPr/>
            <p:nvPr/>
          </p:nvGrpSpPr>
          <p:grpSpPr>
            <a:xfrm>
              <a:off x="2571758" y="3767968"/>
              <a:ext cx="10209727" cy="5292213"/>
              <a:chOff x="0" y="-42577"/>
              <a:chExt cx="2688982" cy="1393834"/>
            </a:xfrm>
          </p:grpSpPr>
          <p:sp>
            <p:nvSpPr>
              <p:cNvPr id="11" name="Freeform 3">
                <a:extLst>
                  <a:ext uri="{FF2B5EF4-FFF2-40B4-BE49-F238E27FC236}">
                    <a16:creationId xmlns:a16="http://schemas.microsoft.com/office/drawing/2014/main" id="{8D2811C2-FF81-14D9-37E2-2F509936E4FB}"/>
                  </a:ext>
                </a:extLst>
              </p:cNvPr>
              <p:cNvSpPr/>
              <p:nvPr/>
            </p:nvSpPr>
            <p:spPr>
              <a:xfrm>
                <a:off x="0" y="-42577"/>
                <a:ext cx="2688982" cy="1393834"/>
              </a:xfrm>
              <a:custGeom>
                <a:avLst/>
                <a:gdLst/>
                <a:ahLst/>
                <a:cxnLst/>
                <a:rect l="l" t="t" r="r" b="b"/>
                <a:pathLst>
                  <a:path w="1510507" h="406400">
                    <a:moveTo>
                      <a:pt x="0" y="0"/>
                    </a:moveTo>
                    <a:lnTo>
                      <a:pt x="1510507" y="0"/>
                    </a:lnTo>
                    <a:lnTo>
                      <a:pt x="1510507" y="406400"/>
                    </a:lnTo>
                    <a:lnTo>
                      <a:pt x="0" y="406400"/>
                    </a:lnTo>
                    <a:close/>
                  </a:path>
                </a:pathLst>
              </a:custGeom>
              <a:solidFill>
                <a:srgbClr val="ECF0F3"/>
              </a:solidFill>
            </p:spPr>
            <p:txBody>
              <a:bodyPr/>
              <a:lstStyle/>
              <a:p>
                <a:endParaRPr lang="en-GB"/>
              </a:p>
            </p:txBody>
          </p:sp>
          <p:sp>
            <p:nvSpPr>
              <p:cNvPr id="12" name="TextBox 4">
                <a:extLst>
                  <a:ext uri="{FF2B5EF4-FFF2-40B4-BE49-F238E27FC236}">
                    <a16:creationId xmlns:a16="http://schemas.microsoft.com/office/drawing/2014/main" id="{09F58F71-4E88-8498-79FF-8C9294A61B83}"/>
                  </a:ext>
                </a:extLst>
              </p:cNvPr>
              <p:cNvSpPr txBox="1"/>
              <p:nvPr/>
            </p:nvSpPr>
            <p:spPr>
              <a:xfrm>
                <a:off x="0" y="-9525"/>
                <a:ext cx="1510507" cy="415925"/>
              </a:xfrm>
              <a:prstGeom prst="rect">
                <a:avLst/>
              </a:prstGeom>
            </p:spPr>
            <p:txBody>
              <a:bodyPr lIns="34486" tIns="34486" rIns="34486" bIns="34486" rtlCol="0" anchor="ctr"/>
              <a:lstStyle/>
              <a:p>
                <a:pPr algn="ctr" defTabSz="465567">
                  <a:lnSpc>
                    <a:spcPts val="1629"/>
                  </a:lnSpc>
                  <a:defRPr/>
                </a:pPr>
                <a:endParaRPr sz="815">
                  <a:solidFill>
                    <a:prstClr val="black"/>
                  </a:solidFill>
                  <a:latin typeface="Calibri" panose="020F0502020204030204"/>
                </a:endParaRPr>
              </a:p>
            </p:txBody>
          </p:sp>
        </p:grpSp>
        <p:sp>
          <p:nvSpPr>
            <p:cNvPr id="7" name="Freeform 14">
              <a:extLst>
                <a:ext uri="{FF2B5EF4-FFF2-40B4-BE49-F238E27FC236}">
                  <a16:creationId xmlns:a16="http://schemas.microsoft.com/office/drawing/2014/main" id="{30D88FBE-845A-1DE4-CD9B-C83DDDF9B5BE}"/>
                </a:ext>
              </a:extLst>
            </p:cNvPr>
            <p:cNvSpPr/>
            <p:nvPr/>
          </p:nvSpPr>
          <p:spPr>
            <a:xfrm rot="5400000" flipV="1">
              <a:off x="1486292" y="5179835"/>
              <a:ext cx="1493598" cy="2079288"/>
            </a:xfrm>
            <a:custGeom>
              <a:avLst/>
              <a:gdLst/>
              <a:ahLst/>
              <a:cxnLst/>
              <a:rect l="l" t="t" r="r" b="b"/>
              <a:pathLst>
                <a:path w="1302258" h="1561929">
                  <a:moveTo>
                    <a:pt x="0" y="1561928"/>
                  </a:moveTo>
                  <a:lnTo>
                    <a:pt x="1302258" y="1561928"/>
                  </a:lnTo>
                  <a:lnTo>
                    <a:pt x="1302258" y="0"/>
                  </a:lnTo>
                  <a:lnTo>
                    <a:pt x="0" y="0"/>
                  </a:lnTo>
                  <a:lnTo>
                    <a:pt x="0" y="1561928"/>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8" name="TextBox 33">
              <a:extLst>
                <a:ext uri="{FF2B5EF4-FFF2-40B4-BE49-F238E27FC236}">
                  <a16:creationId xmlns:a16="http://schemas.microsoft.com/office/drawing/2014/main" id="{7F1C3120-7C1E-3753-4128-DC1E6FEBE777}"/>
                </a:ext>
              </a:extLst>
            </p:cNvPr>
            <p:cNvSpPr txBox="1"/>
            <p:nvPr/>
          </p:nvSpPr>
          <p:spPr>
            <a:xfrm>
              <a:off x="3272734" y="3893464"/>
              <a:ext cx="7979689" cy="298674"/>
            </a:xfrm>
            <a:prstGeom prst="rect">
              <a:avLst/>
            </a:prstGeom>
          </p:spPr>
          <p:txBody>
            <a:bodyPr wrap="square" lIns="0" tIns="0" rIns="0" bIns="0" rtlCol="0" anchor="t">
              <a:spAutoFit/>
            </a:bodyPr>
            <a:lstStyle/>
            <a:p>
              <a:pPr defTabSz="931134"/>
              <a:r>
                <a:rPr lang="en-US" sz="2037" b="1" dirty="0">
                  <a:solidFill>
                    <a:prstClr val="black"/>
                  </a:solidFill>
                  <a:latin typeface="Georgia" panose="02040502050405020303" pitchFamily="18" charset="0"/>
                </a:rPr>
                <a:t>Taxable profits of non-residents</a:t>
              </a:r>
            </a:p>
          </p:txBody>
        </p:sp>
        <p:sp>
          <p:nvSpPr>
            <p:cNvPr id="9" name="TextBox 37">
              <a:extLst>
                <a:ext uri="{FF2B5EF4-FFF2-40B4-BE49-F238E27FC236}">
                  <a16:creationId xmlns:a16="http://schemas.microsoft.com/office/drawing/2014/main" id="{08C34864-BCD1-40CD-F9AB-DB3DEBC77F91}"/>
                </a:ext>
              </a:extLst>
            </p:cNvPr>
            <p:cNvSpPr txBox="1"/>
            <p:nvPr/>
          </p:nvSpPr>
          <p:spPr>
            <a:xfrm>
              <a:off x="3272734" y="4195606"/>
              <a:ext cx="9180203" cy="4928439"/>
            </a:xfrm>
            <a:prstGeom prst="rect">
              <a:avLst/>
            </a:prstGeom>
          </p:spPr>
          <p:txBody>
            <a:bodyPr wrap="square" lIns="0" tIns="0" rIns="0" bIns="0" rtlCol="0" anchor="t">
              <a:spAutoFit/>
            </a:bodyPr>
            <a:lstStyle/>
            <a:p>
              <a:pPr algn="just" defTabSz="931134">
                <a:lnSpc>
                  <a:spcPct val="150000"/>
                </a:lnSpc>
              </a:pPr>
              <a:r>
                <a:rPr lang="en-US" sz="2037" dirty="0">
                  <a:solidFill>
                    <a:prstClr val="black"/>
                  </a:solidFill>
                  <a:latin typeface="Georgia" panose="02040502050405020303" pitchFamily="18" charset="0"/>
                </a:rPr>
                <a:t>The new Tax Act broadens the scope of activities by non-resident companies (NRCs) that are subject to taxation in Nigeria. A key feature is the introduction of “force of attraction” rules, which allow certain activities conducted by a non-resident company or its related parties to be taxed as part of the company’s Permanent Establishment (PE) in Nigeria, even where such activities are not physically carried out through the PE.</a:t>
              </a:r>
            </a:p>
            <a:p>
              <a:pPr algn="just" defTabSz="931134">
                <a:lnSpc>
                  <a:spcPct val="150000"/>
                </a:lnSpc>
              </a:pPr>
              <a:r>
                <a:rPr lang="en-US" sz="2037" dirty="0">
                  <a:solidFill>
                    <a:prstClr val="black"/>
                  </a:solidFill>
                  <a:latin typeface="Georgia" panose="02040502050405020303" pitchFamily="18" charset="0"/>
                </a:rPr>
                <a:t>Furthermore, profits from Engineering, Procurement, and Construction (EPC) contracts may now be taxable in Nigeria, even if components of the contract are executed under separate agreements or performed outside the country.</a:t>
              </a:r>
            </a:p>
          </p:txBody>
        </p:sp>
        <p:sp>
          <p:nvSpPr>
            <p:cNvPr id="10" name="TextBox 45">
              <a:extLst>
                <a:ext uri="{FF2B5EF4-FFF2-40B4-BE49-F238E27FC236}">
                  <a16:creationId xmlns:a16="http://schemas.microsoft.com/office/drawing/2014/main" id="{B378098B-E8C7-4A91-60FB-888BFAA37967}"/>
                </a:ext>
              </a:extLst>
            </p:cNvPr>
            <p:cNvSpPr txBox="1"/>
            <p:nvPr/>
          </p:nvSpPr>
          <p:spPr>
            <a:xfrm>
              <a:off x="1536146" y="5914023"/>
              <a:ext cx="782775" cy="623126"/>
            </a:xfrm>
            <a:prstGeom prst="rect">
              <a:avLst/>
            </a:prstGeom>
          </p:spPr>
          <p:txBody>
            <a:bodyPr wrap="square" lIns="0" tIns="0" rIns="0" bIns="0" rtlCol="0" anchor="t">
              <a:spAutoFit/>
            </a:bodyPr>
            <a:lstStyle/>
            <a:p>
              <a:pPr algn="r" defTabSz="465567">
                <a:lnSpc>
                  <a:spcPts val="5132"/>
                </a:lnSpc>
                <a:spcBef>
                  <a:spcPct val="0"/>
                </a:spcBef>
                <a:defRPr/>
              </a:pPr>
              <a:r>
                <a:rPr lang="en-US" sz="3666" b="1" dirty="0">
                  <a:solidFill>
                    <a:prstClr val="white"/>
                  </a:solidFill>
                  <a:latin typeface="Eastman Grotesque Bold"/>
                  <a:ea typeface="Eastman Grotesque Bold"/>
                  <a:cs typeface="Eastman Grotesque Bold"/>
                  <a:sym typeface="Eastman Grotesque Bold"/>
                </a:rPr>
                <a:t>07</a:t>
              </a:r>
            </a:p>
          </p:txBody>
        </p:sp>
      </p:grpSp>
    </p:spTree>
    <p:extLst>
      <p:ext uri="{BB962C8B-B14F-4D97-AF65-F5344CB8AC3E}">
        <p14:creationId xmlns:p14="http://schemas.microsoft.com/office/powerpoint/2010/main" val="39818570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EE37CC-B48F-B19F-2A14-508863D8F8C1}"/>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DCBC4CC-2DC0-3C23-980F-E62B2AC36A53}"/>
              </a:ext>
            </a:extLst>
          </p:cNvPr>
          <p:cNvSpPr/>
          <p:nvPr/>
        </p:nvSpPr>
        <p:spPr>
          <a:xfrm>
            <a:off x="2822" y="653143"/>
            <a:ext cx="228290" cy="633027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1134">
              <a:defRPr/>
            </a:pPr>
            <a:endParaRPr lang="en-ID" sz="1833">
              <a:solidFill>
                <a:prstClr val="white"/>
              </a:solidFill>
              <a:latin typeface="Swis721 Lt BT" panose="020B0403020202020204" pitchFamily="34" charset="0"/>
            </a:endParaRPr>
          </a:p>
        </p:txBody>
      </p:sp>
      <p:sp>
        <p:nvSpPr>
          <p:cNvPr id="65" name="Title 1">
            <a:extLst>
              <a:ext uri="{FF2B5EF4-FFF2-40B4-BE49-F238E27FC236}">
                <a16:creationId xmlns:a16="http://schemas.microsoft.com/office/drawing/2014/main" id="{BC6FADEF-35C8-D990-007E-6141920E3827}"/>
              </a:ext>
            </a:extLst>
          </p:cNvPr>
          <p:cNvSpPr txBox="1">
            <a:spLocks/>
          </p:cNvSpPr>
          <p:nvPr/>
        </p:nvSpPr>
        <p:spPr bwMode="auto">
          <a:xfrm>
            <a:off x="36244" y="26570"/>
            <a:ext cx="12071160" cy="77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12" tIns="46556" rIns="93112" bIns="46556"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US" sz="4000" b="1" dirty="0">
                <a:solidFill>
                  <a:srgbClr val="1D6E43"/>
                </a:solidFill>
                <a:latin typeface="Segoe UI" panose="020B0502040204020203" pitchFamily="34" charset="0"/>
                <a:cs typeface="Segoe UI" panose="020B0502040204020203" pitchFamily="34" charset="0"/>
              </a:rPr>
              <a:t>Top 20 Changes (Cont’d)</a:t>
            </a:r>
            <a:endParaRPr lang="en-US" sz="4000" b="1" dirty="0">
              <a:solidFill>
                <a:srgbClr val="1F3263"/>
              </a:solidFill>
              <a:latin typeface="Segoe UI" panose="020B0502040204020203" pitchFamily="34" charset="0"/>
              <a:cs typeface="Segoe UI" panose="020B0502040204020203" pitchFamily="34" charset="0"/>
            </a:endParaRPr>
          </a:p>
        </p:txBody>
      </p:sp>
      <p:grpSp>
        <p:nvGrpSpPr>
          <p:cNvPr id="2" name="Group 1">
            <a:extLst>
              <a:ext uri="{FF2B5EF4-FFF2-40B4-BE49-F238E27FC236}">
                <a16:creationId xmlns:a16="http://schemas.microsoft.com/office/drawing/2014/main" id="{2BA5503C-6B60-457E-DAD9-74CE5FF2F433}"/>
              </a:ext>
            </a:extLst>
          </p:cNvPr>
          <p:cNvGrpSpPr/>
          <p:nvPr/>
        </p:nvGrpSpPr>
        <p:grpSpPr>
          <a:xfrm>
            <a:off x="896225" y="1160337"/>
            <a:ext cx="10460726" cy="4461045"/>
            <a:chOff x="1150860" y="3676940"/>
            <a:chExt cx="11630625" cy="4173957"/>
          </a:xfrm>
        </p:grpSpPr>
        <p:grpSp>
          <p:nvGrpSpPr>
            <p:cNvPr id="6" name="Group 2">
              <a:extLst>
                <a:ext uri="{FF2B5EF4-FFF2-40B4-BE49-F238E27FC236}">
                  <a16:creationId xmlns:a16="http://schemas.microsoft.com/office/drawing/2014/main" id="{DEDC24B9-9D09-7D19-D09D-04BBFC18DA08}"/>
                </a:ext>
              </a:extLst>
            </p:cNvPr>
            <p:cNvGrpSpPr/>
            <p:nvPr/>
          </p:nvGrpSpPr>
          <p:grpSpPr>
            <a:xfrm>
              <a:off x="2571758" y="3676940"/>
              <a:ext cx="10209727" cy="4173957"/>
              <a:chOff x="0" y="-66552"/>
              <a:chExt cx="2688982" cy="1099314"/>
            </a:xfrm>
          </p:grpSpPr>
          <p:sp>
            <p:nvSpPr>
              <p:cNvPr id="17" name="Freeform 3">
                <a:extLst>
                  <a:ext uri="{FF2B5EF4-FFF2-40B4-BE49-F238E27FC236}">
                    <a16:creationId xmlns:a16="http://schemas.microsoft.com/office/drawing/2014/main" id="{6251D548-29F2-64EC-2635-80FA35C6F741}"/>
                  </a:ext>
                </a:extLst>
              </p:cNvPr>
              <p:cNvSpPr/>
              <p:nvPr/>
            </p:nvSpPr>
            <p:spPr>
              <a:xfrm>
                <a:off x="0" y="-66552"/>
                <a:ext cx="2688982" cy="1099314"/>
              </a:xfrm>
              <a:custGeom>
                <a:avLst/>
                <a:gdLst/>
                <a:ahLst/>
                <a:cxnLst/>
                <a:rect l="l" t="t" r="r" b="b"/>
                <a:pathLst>
                  <a:path w="1510507" h="406400">
                    <a:moveTo>
                      <a:pt x="0" y="0"/>
                    </a:moveTo>
                    <a:lnTo>
                      <a:pt x="1510507" y="0"/>
                    </a:lnTo>
                    <a:lnTo>
                      <a:pt x="1510507" y="406400"/>
                    </a:lnTo>
                    <a:lnTo>
                      <a:pt x="0" y="406400"/>
                    </a:lnTo>
                    <a:close/>
                  </a:path>
                </a:pathLst>
              </a:custGeom>
              <a:solidFill>
                <a:srgbClr val="ECF0F3"/>
              </a:solidFill>
            </p:spPr>
            <p:txBody>
              <a:bodyPr/>
              <a:lstStyle/>
              <a:p>
                <a:endParaRPr lang="en-GB"/>
              </a:p>
            </p:txBody>
          </p:sp>
          <p:sp>
            <p:nvSpPr>
              <p:cNvPr id="18" name="TextBox 4">
                <a:extLst>
                  <a:ext uri="{FF2B5EF4-FFF2-40B4-BE49-F238E27FC236}">
                    <a16:creationId xmlns:a16="http://schemas.microsoft.com/office/drawing/2014/main" id="{22A5AB4E-0148-7400-97A0-C55E6E200104}"/>
                  </a:ext>
                </a:extLst>
              </p:cNvPr>
              <p:cNvSpPr txBox="1"/>
              <p:nvPr/>
            </p:nvSpPr>
            <p:spPr>
              <a:xfrm>
                <a:off x="0" y="-9525"/>
                <a:ext cx="1510507" cy="415925"/>
              </a:xfrm>
              <a:prstGeom prst="rect">
                <a:avLst/>
              </a:prstGeom>
            </p:spPr>
            <p:txBody>
              <a:bodyPr lIns="34486" tIns="34486" rIns="34486" bIns="34486" rtlCol="0" anchor="ctr"/>
              <a:lstStyle/>
              <a:p>
                <a:pPr algn="ctr" defTabSz="465567">
                  <a:lnSpc>
                    <a:spcPts val="1629"/>
                  </a:lnSpc>
                  <a:defRPr/>
                </a:pPr>
                <a:endParaRPr sz="815">
                  <a:solidFill>
                    <a:prstClr val="black"/>
                  </a:solidFill>
                  <a:latin typeface="Calibri" panose="020F0502020204030204"/>
                </a:endParaRPr>
              </a:p>
            </p:txBody>
          </p:sp>
        </p:grpSp>
        <p:sp>
          <p:nvSpPr>
            <p:cNvPr id="13" name="Freeform 14">
              <a:extLst>
                <a:ext uri="{FF2B5EF4-FFF2-40B4-BE49-F238E27FC236}">
                  <a16:creationId xmlns:a16="http://schemas.microsoft.com/office/drawing/2014/main" id="{E7A310CB-6480-FBEC-417E-DE62F4944920}"/>
                </a:ext>
              </a:extLst>
            </p:cNvPr>
            <p:cNvSpPr/>
            <p:nvPr/>
          </p:nvSpPr>
          <p:spPr>
            <a:xfrm rot="5400000" flipV="1">
              <a:off x="1443705" y="4649560"/>
              <a:ext cx="1493598" cy="2079288"/>
            </a:xfrm>
            <a:custGeom>
              <a:avLst/>
              <a:gdLst/>
              <a:ahLst/>
              <a:cxnLst/>
              <a:rect l="l" t="t" r="r" b="b"/>
              <a:pathLst>
                <a:path w="1302258" h="1561929">
                  <a:moveTo>
                    <a:pt x="0" y="1561928"/>
                  </a:moveTo>
                  <a:lnTo>
                    <a:pt x="1302258" y="1561928"/>
                  </a:lnTo>
                  <a:lnTo>
                    <a:pt x="1302258" y="0"/>
                  </a:lnTo>
                  <a:lnTo>
                    <a:pt x="0" y="0"/>
                  </a:lnTo>
                  <a:lnTo>
                    <a:pt x="0" y="1561928"/>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14" name="TextBox 33">
              <a:extLst>
                <a:ext uri="{FF2B5EF4-FFF2-40B4-BE49-F238E27FC236}">
                  <a16:creationId xmlns:a16="http://schemas.microsoft.com/office/drawing/2014/main" id="{05D809BE-1F0A-A9A4-17A9-99ACCF792794}"/>
                </a:ext>
              </a:extLst>
            </p:cNvPr>
            <p:cNvSpPr txBox="1"/>
            <p:nvPr/>
          </p:nvSpPr>
          <p:spPr>
            <a:xfrm>
              <a:off x="3272733" y="4078017"/>
              <a:ext cx="7979689" cy="298674"/>
            </a:xfrm>
            <a:prstGeom prst="rect">
              <a:avLst/>
            </a:prstGeom>
          </p:spPr>
          <p:txBody>
            <a:bodyPr wrap="square" lIns="0" tIns="0" rIns="0" bIns="0" rtlCol="0" anchor="t">
              <a:spAutoFit/>
            </a:bodyPr>
            <a:lstStyle/>
            <a:p>
              <a:pPr defTabSz="931134"/>
              <a:r>
                <a:rPr lang="en-US" sz="2037" b="1" dirty="0">
                  <a:solidFill>
                    <a:prstClr val="black"/>
                  </a:solidFill>
                  <a:latin typeface="Georgia" panose="02040502050405020303" pitchFamily="18" charset="0"/>
                </a:rPr>
                <a:t>Minimum Tax for Non-resident companies</a:t>
              </a:r>
            </a:p>
          </p:txBody>
        </p:sp>
        <p:sp>
          <p:nvSpPr>
            <p:cNvPr id="15" name="TextBox 37">
              <a:extLst>
                <a:ext uri="{FF2B5EF4-FFF2-40B4-BE49-F238E27FC236}">
                  <a16:creationId xmlns:a16="http://schemas.microsoft.com/office/drawing/2014/main" id="{2C6C5041-D952-3B1A-2870-B92C6BA536BA}"/>
                </a:ext>
              </a:extLst>
            </p:cNvPr>
            <p:cNvSpPr txBox="1"/>
            <p:nvPr/>
          </p:nvSpPr>
          <p:spPr>
            <a:xfrm>
              <a:off x="3272733" y="4380158"/>
              <a:ext cx="8705914" cy="3136280"/>
            </a:xfrm>
            <a:prstGeom prst="rect">
              <a:avLst/>
            </a:prstGeom>
          </p:spPr>
          <p:txBody>
            <a:bodyPr wrap="square" lIns="0" tIns="0" rIns="0" bIns="0" rtlCol="0" anchor="t">
              <a:spAutoFit/>
            </a:bodyPr>
            <a:lstStyle/>
            <a:p>
              <a:pPr algn="just" defTabSz="931134">
                <a:lnSpc>
                  <a:spcPct val="150000"/>
                </a:lnSpc>
              </a:pPr>
              <a:r>
                <a:rPr lang="en-US" sz="2037" dirty="0">
                  <a:solidFill>
                    <a:prstClr val="black"/>
                  </a:solidFill>
                  <a:latin typeface="Georgia" panose="02040502050405020303" pitchFamily="18" charset="0"/>
                </a:rPr>
                <a:t>Non-resident companies (NRCs) with a taxable presence in Nigeria are now required to pay a minimum tax determined as a percentage of their Earnings Before Interest and Tax (EBIT) relative to the total income generated from Nigeria.</a:t>
              </a:r>
            </a:p>
            <a:p>
              <a:pPr algn="just" defTabSz="931134">
                <a:lnSpc>
                  <a:spcPct val="150000"/>
                </a:lnSpc>
              </a:pPr>
              <a:r>
                <a:rPr lang="en-US" sz="2037" dirty="0">
                  <a:solidFill>
                    <a:prstClr val="black"/>
                  </a:solidFill>
                  <a:latin typeface="Georgia" panose="02040502050405020303" pitchFamily="18" charset="0"/>
                </a:rPr>
                <a:t>However, the tax payable by such companies must not be less than the applicable Withholding Tax (WHT) rate on the income or 4% of the income, whichever is higher.</a:t>
              </a:r>
            </a:p>
          </p:txBody>
        </p:sp>
        <p:sp>
          <p:nvSpPr>
            <p:cNvPr id="16" name="TextBox 45">
              <a:extLst>
                <a:ext uri="{FF2B5EF4-FFF2-40B4-BE49-F238E27FC236}">
                  <a16:creationId xmlns:a16="http://schemas.microsoft.com/office/drawing/2014/main" id="{866D3A75-2AC7-0E14-B9F3-4C19060F5616}"/>
                </a:ext>
              </a:extLst>
            </p:cNvPr>
            <p:cNvSpPr txBox="1"/>
            <p:nvPr/>
          </p:nvSpPr>
          <p:spPr>
            <a:xfrm>
              <a:off x="1493559" y="5383748"/>
              <a:ext cx="782775" cy="623126"/>
            </a:xfrm>
            <a:prstGeom prst="rect">
              <a:avLst/>
            </a:prstGeom>
          </p:spPr>
          <p:txBody>
            <a:bodyPr wrap="square" lIns="0" tIns="0" rIns="0" bIns="0" rtlCol="0" anchor="t">
              <a:spAutoFit/>
            </a:bodyPr>
            <a:lstStyle/>
            <a:p>
              <a:pPr algn="r" defTabSz="465567">
                <a:lnSpc>
                  <a:spcPts val="5132"/>
                </a:lnSpc>
                <a:spcBef>
                  <a:spcPct val="0"/>
                </a:spcBef>
                <a:defRPr/>
              </a:pPr>
              <a:r>
                <a:rPr lang="en-US" sz="3666" b="1" dirty="0">
                  <a:solidFill>
                    <a:prstClr val="white"/>
                  </a:solidFill>
                  <a:latin typeface="Eastman Grotesque Bold"/>
                  <a:ea typeface="Eastman Grotesque Bold"/>
                  <a:cs typeface="Eastman Grotesque Bold"/>
                  <a:sym typeface="Eastman Grotesque Bold"/>
                </a:rPr>
                <a:t>08</a:t>
              </a:r>
            </a:p>
          </p:txBody>
        </p:sp>
      </p:grpSp>
    </p:spTree>
    <p:extLst>
      <p:ext uri="{BB962C8B-B14F-4D97-AF65-F5344CB8AC3E}">
        <p14:creationId xmlns:p14="http://schemas.microsoft.com/office/powerpoint/2010/main" val="36414421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393BED-2D22-564A-5559-4392DE9CBA71}"/>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78F09275-9D9D-B127-BB9F-10C16E1583E0}"/>
              </a:ext>
            </a:extLst>
          </p:cNvPr>
          <p:cNvSpPr/>
          <p:nvPr/>
        </p:nvSpPr>
        <p:spPr>
          <a:xfrm>
            <a:off x="2822" y="653143"/>
            <a:ext cx="228290" cy="633027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1134">
              <a:defRPr/>
            </a:pPr>
            <a:endParaRPr lang="en-ID" sz="1833">
              <a:solidFill>
                <a:prstClr val="white"/>
              </a:solidFill>
              <a:latin typeface="Swis721 Lt BT" panose="020B0403020202020204" pitchFamily="34" charset="0"/>
            </a:endParaRPr>
          </a:p>
        </p:txBody>
      </p:sp>
      <p:sp>
        <p:nvSpPr>
          <p:cNvPr id="65" name="Title 1">
            <a:extLst>
              <a:ext uri="{FF2B5EF4-FFF2-40B4-BE49-F238E27FC236}">
                <a16:creationId xmlns:a16="http://schemas.microsoft.com/office/drawing/2014/main" id="{8F138783-6ED5-74F0-140A-A7CC8D26509C}"/>
              </a:ext>
            </a:extLst>
          </p:cNvPr>
          <p:cNvSpPr txBox="1">
            <a:spLocks/>
          </p:cNvSpPr>
          <p:nvPr/>
        </p:nvSpPr>
        <p:spPr bwMode="auto">
          <a:xfrm>
            <a:off x="36244" y="26570"/>
            <a:ext cx="12071160" cy="77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12" tIns="46556" rIns="93112" bIns="46556"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US" sz="4000" b="1" dirty="0">
                <a:solidFill>
                  <a:srgbClr val="1D6E43"/>
                </a:solidFill>
                <a:latin typeface="Segoe UI" panose="020B0502040204020203" pitchFamily="34" charset="0"/>
                <a:cs typeface="Segoe UI" panose="020B0502040204020203" pitchFamily="34" charset="0"/>
              </a:rPr>
              <a:t>Top 20 Changes (Cont’d)</a:t>
            </a:r>
            <a:endParaRPr lang="en-US" sz="4000" b="1" dirty="0">
              <a:solidFill>
                <a:srgbClr val="1F3263"/>
              </a:solidFill>
              <a:latin typeface="Segoe UI" panose="020B0502040204020203" pitchFamily="34" charset="0"/>
              <a:cs typeface="Segoe UI" panose="020B0502040204020203" pitchFamily="34" charset="0"/>
            </a:endParaRPr>
          </a:p>
        </p:txBody>
      </p:sp>
      <p:grpSp>
        <p:nvGrpSpPr>
          <p:cNvPr id="3" name="Group 2">
            <a:extLst>
              <a:ext uri="{FF2B5EF4-FFF2-40B4-BE49-F238E27FC236}">
                <a16:creationId xmlns:a16="http://schemas.microsoft.com/office/drawing/2014/main" id="{853A0A1A-D902-BC7F-42C7-97ADE81E74B8}"/>
              </a:ext>
            </a:extLst>
          </p:cNvPr>
          <p:cNvGrpSpPr/>
          <p:nvPr/>
        </p:nvGrpSpPr>
        <p:grpSpPr>
          <a:xfrm>
            <a:off x="896225" y="1189642"/>
            <a:ext cx="10460726" cy="4461045"/>
            <a:chOff x="1150860" y="3676940"/>
            <a:chExt cx="11630625" cy="4173957"/>
          </a:xfrm>
        </p:grpSpPr>
        <p:grpSp>
          <p:nvGrpSpPr>
            <p:cNvPr id="5" name="Group 2">
              <a:extLst>
                <a:ext uri="{FF2B5EF4-FFF2-40B4-BE49-F238E27FC236}">
                  <a16:creationId xmlns:a16="http://schemas.microsoft.com/office/drawing/2014/main" id="{A8F3A29E-AC24-6F86-8CA6-547DE02611D6}"/>
                </a:ext>
              </a:extLst>
            </p:cNvPr>
            <p:cNvGrpSpPr/>
            <p:nvPr/>
          </p:nvGrpSpPr>
          <p:grpSpPr>
            <a:xfrm>
              <a:off x="2571758" y="3676940"/>
              <a:ext cx="10209727" cy="4173957"/>
              <a:chOff x="0" y="-66552"/>
              <a:chExt cx="2688982" cy="1099314"/>
            </a:xfrm>
          </p:grpSpPr>
          <p:sp>
            <p:nvSpPr>
              <p:cNvPr id="11" name="Freeform 3">
                <a:extLst>
                  <a:ext uri="{FF2B5EF4-FFF2-40B4-BE49-F238E27FC236}">
                    <a16:creationId xmlns:a16="http://schemas.microsoft.com/office/drawing/2014/main" id="{6A271A91-B2C3-3C71-B07B-DAFE9E63F454}"/>
                  </a:ext>
                </a:extLst>
              </p:cNvPr>
              <p:cNvSpPr/>
              <p:nvPr/>
            </p:nvSpPr>
            <p:spPr>
              <a:xfrm>
                <a:off x="0" y="-66552"/>
                <a:ext cx="2688982" cy="1099314"/>
              </a:xfrm>
              <a:custGeom>
                <a:avLst/>
                <a:gdLst/>
                <a:ahLst/>
                <a:cxnLst/>
                <a:rect l="l" t="t" r="r" b="b"/>
                <a:pathLst>
                  <a:path w="1510507" h="406400">
                    <a:moveTo>
                      <a:pt x="0" y="0"/>
                    </a:moveTo>
                    <a:lnTo>
                      <a:pt x="1510507" y="0"/>
                    </a:lnTo>
                    <a:lnTo>
                      <a:pt x="1510507" y="406400"/>
                    </a:lnTo>
                    <a:lnTo>
                      <a:pt x="0" y="406400"/>
                    </a:lnTo>
                    <a:close/>
                  </a:path>
                </a:pathLst>
              </a:custGeom>
              <a:solidFill>
                <a:srgbClr val="ECF0F3"/>
              </a:solidFill>
            </p:spPr>
            <p:txBody>
              <a:bodyPr/>
              <a:lstStyle/>
              <a:p>
                <a:endParaRPr lang="en-GB"/>
              </a:p>
            </p:txBody>
          </p:sp>
          <p:sp>
            <p:nvSpPr>
              <p:cNvPr id="12" name="TextBox 4">
                <a:extLst>
                  <a:ext uri="{FF2B5EF4-FFF2-40B4-BE49-F238E27FC236}">
                    <a16:creationId xmlns:a16="http://schemas.microsoft.com/office/drawing/2014/main" id="{35A1ED87-A216-63FE-E3CF-4972DE8352C4}"/>
                  </a:ext>
                </a:extLst>
              </p:cNvPr>
              <p:cNvSpPr txBox="1"/>
              <p:nvPr/>
            </p:nvSpPr>
            <p:spPr>
              <a:xfrm>
                <a:off x="0" y="-9525"/>
                <a:ext cx="1510507" cy="415925"/>
              </a:xfrm>
              <a:prstGeom prst="rect">
                <a:avLst/>
              </a:prstGeom>
            </p:spPr>
            <p:txBody>
              <a:bodyPr lIns="34486" tIns="34486" rIns="34486" bIns="34486" rtlCol="0" anchor="ctr"/>
              <a:lstStyle/>
              <a:p>
                <a:pPr algn="ctr" defTabSz="465567">
                  <a:lnSpc>
                    <a:spcPts val="1629"/>
                  </a:lnSpc>
                  <a:defRPr/>
                </a:pPr>
                <a:endParaRPr sz="815">
                  <a:solidFill>
                    <a:prstClr val="black"/>
                  </a:solidFill>
                  <a:latin typeface="Calibri" panose="020F0502020204030204"/>
                </a:endParaRPr>
              </a:p>
            </p:txBody>
          </p:sp>
        </p:grpSp>
        <p:sp>
          <p:nvSpPr>
            <p:cNvPr id="7" name="Freeform 14">
              <a:extLst>
                <a:ext uri="{FF2B5EF4-FFF2-40B4-BE49-F238E27FC236}">
                  <a16:creationId xmlns:a16="http://schemas.microsoft.com/office/drawing/2014/main" id="{88C89766-26C1-11C3-F514-3C515349859A}"/>
                </a:ext>
              </a:extLst>
            </p:cNvPr>
            <p:cNvSpPr/>
            <p:nvPr/>
          </p:nvSpPr>
          <p:spPr>
            <a:xfrm rot="5400000" flipV="1">
              <a:off x="1443705" y="4649560"/>
              <a:ext cx="1493598" cy="2079288"/>
            </a:xfrm>
            <a:custGeom>
              <a:avLst/>
              <a:gdLst/>
              <a:ahLst/>
              <a:cxnLst/>
              <a:rect l="l" t="t" r="r" b="b"/>
              <a:pathLst>
                <a:path w="1302258" h="1561929">
                  <a:moveTo>
                    <a:pt x="0" y="1561928"/>
                  </a:moveTo>
                  <a:lnTo>
                    <a:pt x="1302258" y="1561928"/>
                  </a:lnTo>
                  <a:lnTo>
                    <a:pt x="1302258" y="0"/>
                  </a:lnTo>
                  <a:lnTo>
                    <a:pt x="0" y="0"/>
                  </a:lnTo>
                  <a:lnTo>
                    <a:pt x="0" y="1561928"/>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8" name="TextBox 33">
              <a:extLst>
                <a:ext uri="{FF2B5EF4-FFF2-40B4-BE49-F238E27FC236}">
                  <a16:creationId xmlns:a16="http://schemas.microsoft.com/office/drawing/2014/main" id="{75806C2C-C00C-929A-6545-278DC7D52134}"/>
                </a:ext>
              </a:extLst>
            </p:cNvPr>
            <p:cNvSpPr txBox="1"/>
            <p:nvPr/>
          </p:nvSpPr>
          <p:spPr>
            <a:xfrm>
              <a:off x="3272732" y="4052010"/>
              <a:ext cx="8828878" cy="293310"/>
            </a:xfrm>
            <a:prstGeom prst="rect">
              <a:avLst/>
            </a:prstGeom>
          </p:spPr>
          <p:txBody>
            <a:bodyPr wrap="square" lIns="0" tIns="0" rIns="0" bIns="0" rtlCol="0" anchor="t">
              <a:spAutoFit/>
            </a:bodyPr>
            <a:lstStyle/>
            <a:p>
              <a:pPr defTabSz="931134"/>
              <a:r>
                <a:rPr lang="en-US" sz="2037" b="1" dirty="0">
                  <a:solidFill>
                    <a:prstClr val="black"/>
                  </a:solidFill>
                  <a:latin typeface="Georgia" panose="02040502050405020303" pitchFamily="18" charset="0"/>
                </a:rPr>
                <a:t>Restriction on the tax exemption status of free zone entities</a:t>
              </a:r>
            </a:p>
          </p:txBody>
        </p:sp>
        <p:sp>
          <p:nvSpPr>
            <p:cNvPr id="9" name="TextBox 37">
              <a:extLst>
                <a:ext uri="{FF2B5EF4-FFF2-40B4-BE49-F238E27FC236}">
                  <a16:creationId xmlns:a16="http://schemas.microsoft.com/office/drawing/2014/main" id="{FE407343-6AD0-64BB-CBB9-758E81D7466A}"/>
                </a:ext>
              </a:extLst>
            </p:cNvPr>
            <p:cNvSpPr txBox="1"/>
            <p:nvPr/>
          </p:nvSpPr>
          <p:spPr>
            <a:xfrm>
              <a:off x="3272733" y="4380158"/>
              <a:ext cx="8705914" cy="3225106"/>
            </a:xfrm>
            <a:prstGeom prst="rect">
              <a:avLst/>
            </a:prstGeom>
          </p:spPr>
          <p:txBody>
            <a:bodyPr wrap="square" lIns="0" tIns="0" rIns="0" bIns="0" rtlCol="0" anchor="t">
              <a:spAutoFit/>
            </a:bodyPr>
            <a:lstStyle/>
            <a:p>
              <a:pPr algn="just" defTabSz="931134">
                <a:lnSpc>
                  <a:spcPct val="150000"/>
                </a:lnSpc>
              </a:pPr>
              <a:r>
                <a:rPr lang="en-US" sz="1833" dirty="0">
                  <a:solidFill>
                    <a:prstClr val="black"/>
                  </a:solidFill>
                  <a:latin typeface="Georgia" panose="02040502050405020303" pitchFamily="18" charset="0"/>
                </a:rPr>
                <a:t>According to the publicly available version of the bills submitted for presidential assent, Free Zone companies will continue to enjoy full tax exemptions on their exports, as well as on outputs that form part of goods or services eventually exported or supplied to oil and gas companies.</a:t>
              </a:r>
            </a:p>
            <a:p>
              <a:pPr algn="just" defTabSz="931134">
                <a:lnSpc>
                  <a:spcPct val="150000"/>
                </a:lnSpc>
              </a:pPr>
              <a:r>
                <a:rPr lang="en-US" sz="1833" dirty="0">
                  <a:solidFill>
                    <a:prstClr val="black"/>
                  </a:solidFill>
                  <a:latin typeface="Georgia" panose="02040502050405020303" pitchFamily="18" charset="0"/>
                </a:rPr>
                <a:t>However, where more than 25% of a Free Zone company’s sales are made to the Nigerian customs territory, proportionate taxes will apply.</a:t>
              </a:r>
            </a:p>
            <a:p>
              <a:pPr algn="just" defTabSz="931134">
                <a:lnSpc>
                  <a:spcPct val="150000"/>
                </a:lnSpc>
              </a:pPr>
              <a:r>
                <a:rPr lang="en-US" sz="1833" dirty="0">
                  <a:solidFill>
                    <a:prstClr val="black"/>
                  </a:solidFill>
                  <a:latin typeface="Georgia" panose="02040502050405020303" pitchFamily="18" charset="0"/>
                </a:rPr>
                <a:t>Effective 1 January 2028, the entire profits of Free Zone entities will become taxable if they make any sales to the customs territory.</a:t>
              </a:r>
            </a:p>
          </p:txBody>
        </p:sp>
        <p:sp>
          <p:nvSpPr>
            <p:cNvPr id="10" name="TextBox 45">
              <a:extLst>
                <a:ext uri="{FF2B5EF4-FFF2-40B4-BE49-F238E27FC236}">
                  <a16:creationId xmlns:a16="http://schemas.microsoft.com/office/drawing/2014/main" id="{CB355C00-350F-EDA7-33FB-F0AF4D9CD706}"/>
                </a:ext>
              </a:extLst>
            </p:cNvPr>
            <p:cNvSpPr txBox="1"/>
            <p:nvPr/>
          </p:nvSpPr>
          <p:spPr>
            <a:xfrm>
              <a:off x="1493559" y="5383748"/>
              <a:ext cx="782775" cy="623126"/>
            </a:xfrm>
            <a:prstGeom prst="rect">
              <a:avLst/>
            </a:prstGeom>
          </p:spPr>
          <p:txBody>
            <a:bodyPr wrap="square" lIns="0" tIns="0" rIns="0" bIns="0" rtlCol="0" anchor="t">
              <a:spAutoFit/>
            </a:bodyPr>
            <a:lstStyle/>
            <a:p>
              <a:pPr algn="r" defTabSz="465567">
                <a:lnSpc>
                  <a:spcPts val="5132"/>
                </a:lnSpc>
                <a:spcBef>
                  <a:spcPct val="0"/>
                </a:spcBef>
                <a:defRPr/>
              </a:pPr>
              <a:r>
                <a:rPr lang="en-US" sz="3666" b="1" dirty="0">
                  <a:solidFill>
                    <a:prstClr val="white"/>
                  </a:solidFill>
                  <a:latin typeface="Eastman Grotesque Bold"/>
                  <a:ea typeface="Eastman Grotesque Bold"/>
                  <a:cs typeface="Eastman Grotesque Bold"/>
                  <a:sym typeface="Eastman Grotesque Bold"/>
                </a:rPr>
                <a:t>09</a:t>
              </a:r>
            </a:p>
          </p:txBody>
        </p:sp>
      </p:grpSp>
    </p:spTree>
    <p:extLst>
      <p:ext uri="{BB962C8B-B14F-4D97-AF65-F5344CB8AC3E}">
        <p14:creationId xmlns:p14="http://schemas.microsoft.com/office/powerpoint/2010/main" val="15538011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00F94D-142E-0D08-94D5-7874584B00C0}"/>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50A065DF-96C9-F8AB-41BE-C177AE78A8B6}"/>
              </a:ext>
            </a:extLst>
          </p:cNvPr>
          <p:cNvSpPr/>
          <p:nvPr/>
        </p:nvSpPr>
        <p:spPr>
          <a:xfrm>
            <a:off x="2822" y="653143"/>
            <a:ext cx="228290" cy="633027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1134">
              <a:defRPr/>
            </a:pPr>
            <a:endParaRPr lang="en-ID" sz="1833">
              <a:solidFill>
                <a:prstClr val="white"/>
              </a:solidFill>
              <a:latin typeface="Swis721 Lt BT" panose="020B0403020202020204" pitchFamily="34" charset="0"/>
            </a:endParaRPr>
          </a:p>
        </p:txBody>
      </p:sp>
      <p:sp>
        <p:nvSpPr>
          <p:cNvPr id="65" name="Title 1">
            <a:extLst>
              <a:ext uri="{FF2B5EF4-FFF2-40B4-BE49-F238E27FC236}">
                <a16:creationId xmlns:a16="http://schemas.microsoft.com/office/drawing/2014/main" id="{E3445EB9-A94C-7962-6D9C-FE695CE4E403}"/>
              </a:ext>
            </a:extLst>
          </p:cNvPr>
          <p:cNvSpPr txBox="1">
            <a:spLocks/>
          </p:cNvSpPr>
          <p:nvPr/>
        </p:nvSpPr>
        <p:spPr bwMode="auto">
          <a:xfrm>
            <a:off x="36244" y="26570"/>
            <a:ext cx="12071160" cy="77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12" tIns="46556" rIns="93112" bIns="46556"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US" sz="4000" b="1" dirty="0">
                <a:solidFill>
                  <a:srgbClr val="1D6E43"/>
                </a:solidFill>
                <a:latin typeface="Segoe UI" panose="020B0502040204020203" pitchFamily="34" charset="0"/>
                <a:cs typeface="Segoe UI" panose="020B0502040204020203" pitchFamily="34" charset="0"/>
              </a:rPr>
              <a:t>Top 20 Changes (Cont’d)</a:t>
            </a:r>
            <a:endParaRPr lang="en-US" sz="4000" b="1" dirty="0">
              <a:solidFill>
                <a:srgbClr val="1F3263"/>
              </a:solidFill>
              <a:latin typeface="Segoe UI" panose="020B0502040204020203" pitchFamily="34" charset="0"/>
              <a:cs typeface="Segoe UI" panose="020B0502040204020203" pitchFamily="34" charset="0"/>
            </a:endParaRPr>
          </a:p>
        </p:txBody>
      </p:sp>
      <p:grpSp>
        <p:nvGrpSpPr>
          <p:cNvPr id="2" name="Group 1">
            <a:extLst>
              <a:ext uri="{FF2B5EF4-FFF2-40B4-BE49-F238E27FC236}">
                <a16:creationId xmlns:a16="http://schemas.microsoft.com/office/drawing/2014/main" id="{14AB27DC-0403-CF7B-7A49-E77CEF184528}"/>
              </a:ext>
            </a:extLst>
          </p:cNvPr>
          <p:cNvGrpSpPr/>
          <p:nvPr/>
        </p:nvGrpSpPr>
        <p:grpSpPr>
          <a:xfrm>
            <a:off x="769635" y="1109164"/>
            <a:ext cx="10422424" cy="4808482"/>
            <a:chOff x="1193445" y="3676940"/>
            <a:chExt cx="11588040" cy="4499034"/>
          </a:xfrm>
        </p:grpSpPr>
        <p:grpSp>
          <p:nvGrpSpPr>
            <p:cNvPr id="6" name="Group 2">
              <a:extLst>
                <a:ext uri="{FF2B5EF4-FFF2-40B4-BE49-F238E27FC236}">
                  <a16:creationId xmlns:a16="http://schemas.microsoft.com/office/drawing/2014/main" id="{BE6DA8B7-6D1E-FD1F-0456-F30384F3D7E6}"/>
                </a:ext>
              </a:extLst>
            </p:cNvPr>
            <p:cNvGrpSpPr/>
            <p:nvPr/>
          </p:nvGrpSpPr>
          <p:grpSpPr>
            <a:xfrm>
              <a:off x="2571758" y="3676940"/>
              <a:ext cx="10209727" cy="4499034"/>
              <a:chOff x="0" y="-66552"/>
              <a:chExt cx="2688982" cy="1184931"/>
            </a:xfrm>
          </p:grpSpPr>
          <p:sp>
            <p:nvSpPr>
              <p:cNvPr id="17" name="Freeform 3">
                <a:extLst>
                  <a:ext uri="{FF2B5EF4-FFF2-40B4-BE49-F238E27FC236}">
                    <a16:creationId xmlns:a16="http://schemas.microsoft.com/office/drawing/2014/main" id="{8A803493-BF8C-196C-550E-63EF645654D9}"/>
                  </a:ext>
                </a:extLst>
              </p:cNvPr>
              <p:cNvSpPr/>
              <p:nvPr/>
            </p:nvSpPr>
            <p:spPr>
              <a:xfrm>
                <a:off x="0" y="-66552"/>
                <a:ext cx="2688982" cy="1184931"/>
              </a:xfrm>
              <a:custGeom>
                <a:avLst/>
                <a:gdLst/>
                <a:ahLst/>
                <a:cxnLst/>
                <a:rect l="l" t="t" r="r" b="b"/>
                <a:pathLst>
                  <a:path w="1510507" h="406400">
                    <a:moveTo>
                      <a:pt x="0" y="0"/>
                    </a:moveTo>
                    <a:lnTo>
                      <a:pt x="1510507" y="0"/>
                    </a:lnTo>
                    <a:lnTo>
                      <a:pt x="1510507" y="406400"/>
                    </a:lnTo>
                    <a:lnTo>
                      <a:pt x="0" y="406400"/>
                    </a:lnTo>
                    <a:close/>
                  </a:path>
                </a:pathLst>
              </a:custGeom>
              <a:solidFill>
                <a:srgbClr val="ECF0F3"/>
              </a:solidFill>
            </p:spPr>
            <p:txBody>
              <a:bodyPr/>
              <a:lstStyle/>
              <a:p>
                <a:endParaRPr lang="en-GB"/>
              </a:p>
            </p:txBody>
          </p:sp>
          <p:sp>
            <p:nvSpPr>
              <p:cNvPr id="18" name="TextBox 4">
                <a:extLst>
                  <a:ext uri="{FF2B5EF4-FFF2-40B4-BE49-F238E27FC236}">
                    <a16:creationId xmlns:a16="http://schemas.microsoft.com/office/drawing/2014/main" id="{AF15EC6D-98D9-2A6C-43A2-4A48B034749E}"/>
                  </a:ext>
                </a:extLst>
              </p:cNvPr>
              <p:cNvSpPr txBox="1"/>
              <p:nvPr/>
            </p:nvSpPr>
            <p:spPr>
              <a:xfrm>
                <a:off x="0" y="-9525"/>
                <a:ext cx="1510507" cy="415925"/>
              </a:xfrm>
              <a:prstGeom prst="rect">
                <a:avLst/>
              </a:prstGeom>
            </p:spPr>
            <p:txBody>
              <a:bodyPr lIns="34486" tIns="34486" rIns="34486" bIns="34486" rtlCol="0" anchor="ctr"/>
              <a:lstStyle/>
              <a:p>
                <a:pPr algn="ctr" defTabSz="465567">
                  <a:lnSpc>
                    <a:spcPts val="1629"/>
                  </a:lnSpc>
                  <a:defRPr/>
                </a:pPr>
                <a:endParaRPr sz="815">
                  <a:solidFill>
                    <a:prstClr val="black"/>
                  </a:solidFill>
                  <a:latin typeface="Calibri" panose="020F0502020204030204"/>
                </a:endParaRPr>
              </a:p>
            </p:txBody>
          </p:sp>
        </p:grpSp>
        <p:sp>
          <p:nvSpPr>
            <p:cNvPr id="13" name="Freeform 14">
              <a:extLst>
                <a:ext uri="{FF2B5EF4-FFF2-40B4-BE49-F238E27FC236}">
                  <a16:creationId xmlns:a16="http://schemas.microsoft.com/office/drawing/2014/main" id="{23F59D4C-868E-9FBF-003F-9D279F3CEB50}"/>
                </a:ext>
              </a:extLst>
            </p:cNvPr>
            <p:cNvSpPr/>
            <p:nvPr/>
          </p:nvSpPr>
          <p:spPr>
            <a:xfrm rot="5400000" flipV="1">
              <a:off x="1486290" y="4821109"/>
              <a:ext cx="1493598" cy="2079288"/>
            </a:xfrm>
            <a:custGeom>
              <a:avLst/>
              <a:gdLst/>
              <a:ahLst/>
              <a:cxnLst/>
              <a:rect l="l" t="t" r="r" b="b"/>
              <a:pathLst>
                <a:path w="1302258" h="1561929">
                  <a:moveTo>
                    <a:pt x="0" y="1561928"/>
                  </a:moveTo>
                  <a:lnTo>
                    <a:pt x="1302258" y="1561928"/>
                  </a:lnTo>
                  <a:lnTo>
                    <a:pt x="1302258" y="0"/>
                  </a:lnTo>
                  <a:lnTo>
                    <a:pt x="0" y="0"/>
                  </a:lnTo>
                  <a:lnTo>
                    <a:pt x="0" y="1561928"/>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14" name="TextBox 33">
              <a:extLst>
                <a:ext uri="{FF2B5EF4-FFF2-40B4-BE49-F238E27FC236}">
                  <a16:creationId xmlns:a16="http://schemas.microsoft.com/office/drawing/2014/main" id="{14C598EE-84BB-7502-F016-9F0BE7FA129F}"/>
                </a:ext>
              </a:extLst>
            </p:cNvPr>
            <p:cNvSpPr txBox="1"/>
            <p:nvPr/>
          </p:nvSpPr>
          <p:spPr>
            <a:xfrm>
              <a:off x="3272732" y="4052010"/>
              <a:ext cx="8828878" cy="298674"/>
            </a:xfrm>
            <a:prstGeom prst="rect">
              <a:avLst/>
            </a:prstGeom>
          </p:spPr>
          <p:txBody>
            <a:bodyPr wrap="square" lIns="0" tIns="0" rIns="0" bIns="0" rtlCol="0" anchor="t">
              <a:spAutoFit/>
            </a:bodyPr>
            <a:lstStyle/>
            <a:p>
              <a:pPr defTabSz="931134"/>
              <a:r>
                <a:rPr lang="en-US" sz="2037" b="1" dirty="0">
                  <a:solidFill>
                    <a:prstClr val="black"/>
                  </a:solidFill>
                  <a:latin typeface="Georgia" panose="02040502050405020303" pitchFamily="18" charset="0"/>
                </a:rPr>
                <a:t>Introduction of Economic Development Incentive</a:t>
              </a:r>
            </a:p>
          </p:txBody>
        </p:sp>
        <p:sp>
          <p:nvSpPr>
            <p:cNvPr id="15" name="TextBox 37">
              <a:extLst>
                <a:ext uri="{FF2B5EF4-FFF2-40B4-BE49-F238E27FC236}">
                  <a16:creationId xmlns:a16="http://schemas.microsoft.com/office/drawing/2014/main" id="{301E2D98-5C6B-DE0C-0D0D-754FDBCD2F9D}"/>
                </a:ext>
              </a:extLst>
            </p:cNvPr>
            <p:cNvSpPr txBox="1"/>
            <p:nvPr/>
          </p:nvSpPr>
          <p:spPr>
            <a:xfrm>
              <a:off x="3272732" y="4380158"/>
              <a:ext cx="9137911" cy="3584320"/>
            </a:xfrm>
            <a:prstGeom prst="rect">
              <a:avLst/>
            </a:prstGeom>
          </p:spPr>
          <p:txBody>
            <a:bodyPr wrap="square" lIns="0" tIns="0" rIns="0" bIns="0" rtlCol="0" anchor="t">
              <a:spAutoFit/>
            </a:bodyPr>
            <a:lstStyle/>
            <a:p>
              <a:pPr algn="just" defTabSz="931134">
                <a:lnSpc>
                  <a:spcPct val="150000"/>
                </a:lnSpc>
              </a:pPr>
              <a:r>
                <a:rPr lang="en-US" sz="2037" dirty="0">
                  <a:solidFill>
                    <a:prstClr val="black"/>
                  </a:solidFill>
                  <a:latin typeface="Georgia" panose="02040502050405020303" pitchFamily="18" charset="0"/>
                </a:rPr>
                <a:t>The Acts substitute the former “Pioneer” tax holiday incentive with a new “Economic Development Incentive” (EDI). Under the EDI, eligible companies are entitled to a 5% annual tax credit for five years on qualifying capital expenditures incurred within five years from the commencement of production. Unused tax credits or unutilized qualifying capital expenditures may be carried forward for an additional five years. However, any remaining credits after this extended period will lapse.</a:t>
              </a:r>
            </a:p>
          </p:txBody>
        </p:sp>
        <p:sp>
          <p:nvSpPr>
            <p:cNvPr id="16" name="TextBox 45">
              <a:extLst>
                <a:ext uri="{FF2B5EF4-FFF2-40B4-BE49-F238E27FC236}">
                  <a16:creationId xmlns:a16="http://schemas.microsoft.com/office/drawing/2014/main" id="{BAC34F33-DE5E-8304-B4CB-01DB02C30C5E}"/>
                </a:ext>
              </a:extLst>
            </p:cNvPr>
            <p:cNvSpPr txBox="1"/>
            <p:nvPr/>
          </p:nvSpPr>
          <p:spPr>
            <a:xfrm>
              <a:off x="1536144" y="5555299"/>
              <a:ext cx="782775" cy="623126"/>
            </a:xfrm>
            <a:prstGeom prst="rect">
              <a:avLst/>
            </a:prstGeom>
          </p:spPr>
          <p:txBody>
            <a:bodyPr wrap="square" lIns="0" tIns="0" rIns="0" bIns="0" rtlCol="0" anchor="t">
              <a:spAutoFit/>
            </a:bodyPr>
            <a:lstStyle/>
            <a:p>
              <a:pPr algn="r" defTabSz="465567">
                <a:lnSpc>
                  <a:spcPts val="5132"/>
                </a:lnSpc>
                <a:spcBef>
                  <a:spcPct val="0"/>
                </a:spcBef>
                <a:defRPr/>
              </a:pPr>
              <a:r>
                <a:rPr lang="en-US" sz="3666" b="1" dirty="0">
                  <a:solidFill>
                    <a:prstClr val="white"/>
                  </a:solidFill>
                  <a:latin typeface="Eastman Grotesque Bold"/>
                  <a:ea typeface="Eastman Grotesque Bold"/>
                  <a:cs typeface="Eastman Grotesque Bold"/>
                  <a:sym typeface="Eastman Grotesque Bold"/>
                </a:rPr>
                <a:t>10</a:t>
              </a:r>
            </a:p>
          </p:txBody>
        </p:sp>
      </p:grpSp>
    </p:spTree>
    <p:extLst>
      <p:ext uri="{BB962C8B-B14F-4D97-AF65-F5344CB8AC3E}">
        <p14:creationId xmlns:p14="http://schemas.microsoft.com/office/powerpoint/2010/main" val="6176066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A5207B-E3C8-550A-6D01-21B9E324C747}"/>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7619BF57-36D3-7156-72E0-BAFC97CCC579}"/>
              </a:ext>
            </a:extLst>
          </p:cNvPr>
          <p:cNvSpPr/>
          <p:nvPr/>
        </p:nvSpPr>
        <p:spPr>
          <a:xfrm>
            <a:off x="2822" y="653143"/>
            <a:ext cx="228290" cy="633027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1134">
              <a:defRPr/>
            </a:pPr>
            <a:endParaRPr lang="en-ID" sz="1833">
              <a:solidFill>
                <a:prstClr val="white"/>
              </a:solidFill>
              <a:latin typeface="Swis721 Lt BT" panose="020B0403020202020204" pitchFamily="34" charset="0"/>
            </a:endParaRPr>
          </a:p>
        </p:txBody>
      </p:sp>
      <p:sp>
        <p:nvSpPr>
          <p:cNvPr id="65" name="Title 1">
            <a:extLst>
              <a:ext uri="{FF2B5EF4-FFF2-40B4-BE49-F238E27FC236}">
                <a16:creationId xmlns:a16="http://schemas.microsoft.com/office/drawing/2014/main" id="{33946B9A-6ABA-9E27-2569-3BE337A07D44}"/>
              </a:ext>
            </a:extLst>
          </p:cNvPr>
          <p:cNvSpPr txBox="1">
            <a:spLocks/>
          </p:cNvSpPr>
          <p:nvPr/>
        </p:nvSpPr>
        <p:spPr bwMode="auto">
          <a:xfrm>
            <a:off x="36244" y="26570"/>
            <a:ext cx="12071160" cy="77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12" tIns="46556" rIns="93112" bIns="46556"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US" sz="4000" b="1" dirty="0">
                <a:solidFill>
                  <a:srgbClr val="1D6E43"/>
                </a:solidFill>
                <a:latin typeface="Segoe UI" panose="020B0502040204020203" pitchFamily="34" charset="0"/>
                <a:cs typeface="Segoe UI" panose="020B0502040204020203" pitchFamily="34" charset="0"/>
              </a:rPr>
              <a:t>Top 20 Changes (Cont’d)</a:t>
            </a:r>
            <a:endParaRPr lang="en-US" sz="4000" b="1" dirty="0">
              <a:solidFill>
                <a:srgbClr val="1F3263"/>
              </a:solidFill>
              <a:latin typeface="Segoe UI" panose="020B0502040204020203" pitchFamily="34" charset="0"/>
              <a:cs typeface="Segoe UI" panose="020B0502040204020203" pitchFamily="34" charset="0"/>
            </a:endParaRPr>
          </a:p>
        </p:txBody>
      </p:sp>
      <p:grpSp>
        <p:nvGrpSpPr>
          <p:cNvPr id="3" name="Group 2">
            <a:extLst>
              <a:ext uri="{FF2B5EF4-FFF2-40B4-BE49-F238E27FC236}">
                <a16:creationId xmlns:a16="http://schemas.microsoft.com/office/drawing/2014/main" id="{EFBB428A-28EE-8F06-13B6-37AD9BE7DAAE}"/>
              </a:ext>
            </a:extLst>
          </p:cNvPr>
          <p:cNvGrpSpPr/>
          <p:nvPr/>
        </p:nvGrpSpPr>
        <p:grpSpPr>
          <a:xfrm>
            <a:off x="709675" y="1500912"/>
            <a:ext cx="10422424" cy="4016330"/>
            <a:chOff x="1193445" y="3676940"/>
            <a:chExt cx="11588040" cy="3757861"/>
          </a:xfrm>
        </p:grpSpPr>
        <p:grpSp>
          <p:nvGrpSpPr>
            <p:cNvPr id="5" name="Group 2">
              <a:extLst>
                <a:ext uri="{FF2B5EF4-FFF2-40B4-BE49-F238E27FC236}">
                  <a16:creationId xmlns:a16="http://schemas.microsoft.com/office/drawing/2014/main" id="{D705205E-B796-6751-EA15-A92D47C39CFF}"/>
                </a:ext>
              </a:extLst>
            </p:cNvPr>
            <p:cNvGrpSpPr/>
            <p:nvPr/>
          </p:nvGrpSpPr>
          <p:grpSpPr>
            <a:xfrm>
              <a:off x="2571758" y="3676940"/>
              <a:ext cx="10209727" cy="3757861"/>
              <a:chOff x="0" y="-66552"/>
              <a:chExt cx="2688982" cy="989725"/>
            </a:xfrm>
          </p:grpSpPr>
          <p:sp>
            <p:nvSpPr>
              <p:cNvPr id="11" name="Freeform 3">
                <a:extLst>
                  <a:ext uri="{FF2B5EF4-FFF2-40B4-BE49-F238E27FC236}">
                    <a16:creationId xmlns:a16="http://schemas.microsoft.com/office/drawing/2014/main" id="{4BF3DA35-BD18-FCF8-27C2-9D9B5987C243}"/>
                  </a:ext>
                </a:extLst>
              </p:cNvPr>
              <p:cNvSpPr/>
              <p:nvPr/>
            </p:nvSpPr>
            <p:spPr>
              <a:xfrm>
                <a:off x="0" y="-66552"/>
                <a:ext cx="2688982" cy="989725"/>
              </a:xfrm>
              <a:custGeom>
                <a:avLst/>
                <a:gdLst/>
                <a:ahLst/>
                <a:cxnLst/>
                <a:rect l="l" t="t" r="r" b="b"/>
                <a:pathLst>
                  <a:path w="1510507" h="406400">
                    <a:moveTo>
                      <a:pt x="0" y="0"/>
                    </a:moveTo>
                    <a:lnTo>
                      <a:pt x="1510507" y="0"/>
                    </a:lnTo>
                    <a:lnTo>
                      <a:pt x="1510507" y="406400"/>
                    </a:lnTo>
                    <a:lnTo>
                      <a:pt x="0" y="406400"/>
                    </a:lnTo>
                    <a:close/>
                  </a:path>
                </a:pathLst>
              </a:custGeom>
              <a:solidFill>
                <a:srgbClr val="ECF0F3"/>
              </a:solidFill>
            </p:spPr>
            <p:txBody>
              <a:bodyPr/>
              <a:lstStyle/>
              <a:p>
                <a:endParaRPr lang="en-GB"/>
              </a:p>
            </p:txBody>
          </p:sp>
          <p:sp>
            <p:nvSpPr>
              <p:cNvPr id="12" name="TextBox 4">
                <a:extLst>
                  <a:ext uri="{FF2B5EF4-FFF2-40B4-BE49-F238E27FC236}">
                    <a16:creationId xmlns:a16="http://schemas.microsoft.com/office/drawing/2014/main" id="{496A3E4B-7268-5FD9-D74D-9523DDC6A69F}"/>
                  </a:ext>
                </a:extLst>
              </p:cNvPr>
              <p:cNvSpPr txBox="1"/>
              <p:nvPr/>
            </p:nvSpPr>
            <p:spPr>
              <a:xfrm>
                <a:off x="0" y="-9525"/>
                <a:ext cx="1510507" cy="415925"/>
              </a:xfrm>
              <a:prstGeom prst="rect">
                <a:avLst/>
              </a:prstGeom>
            </p:spPr>
            <p:txBody>
              <a:bodyPr lIns="34486" tIns="34486" rIns="34486" bIns="34486" rtlCol="0" anchor="ctr"/>
              <a:lstStyle/>
              <a:p>
                <a:pPr algn="ctr" defTabSz="465567">
                  <a:lnSpc>
                    <a:spcPts val="1629"/>
                  </a:lnSpc>
                  <a:defRPr/>
                </a:pPr>
                <a:endParaRPr sz="815">
                  <a:solidFill>
                    <a:prstClr val="black"/>
                  </a:solidFill>
                  <a:latin typeface="Calibri" panose="020F0502020204030204"/>
                </a:endParaRPr>
              </a:p>
            </p:txBody>
          </p:sp>
        </p:grpSp>
        <p:sp>
          <p:nvSpPr>
            <p:cNvPr id="7" name="Freeform 14">
              <a:extLst>
                <a:ext uri="{FF2B5EF4-FFF2-40B4-BE49-F238E27FC236}">
                  <a16:creationId xmlns:a16="http://schemas.microsoft.com/office/drawing/2014/main" id="{D68046A3-A8C7-57D9-6FF4-4254ADB80518}"/>
                </a:ext>
              </a:extLst>
            </p:cNvPr>
            <p:cNvSpPr/>
            <p:nvPr/>
          </p:nvSpPr>
          <p:spPr>
            <a:xfrm rot="5400000" flipV="1">
              <a:off x="1486290" y="4389454"/>
              <a:ext cx="1493598" cy="2079288"/>
            </a:xfrm>
            <a:custGeom>
              <a:avLst/>
              <a:gdLst/>
              <a:ahLst/>
              <a:cxnLst/>
              <a:rect l="l" t="t" r="r" b="b"/>
              <a:pathLst>
                <a:path w="1302258" h="1561929">
                  <a:moveTo>
                    <a:pt x="0" y="1561928"/>
                  </a:moveTo>
                  <a:lnTo>
                    <a:pt x="1302258" y="1561928"/>
                  </a:lnTo>
                  <a:lnTo>
                    <a:pt x="1302258" y="0"/>
                  </a:lnTo>
                  <a:lnTo>
                    <a:pt x="0" y="0"/>
                  </a:lnTo>
                  <a:lnTo>
                    <a:pt x="0" y="1561928"/>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8" name="TextBox 33">
              <a:extLst>
                <a:ext uri="{FF2B5EF4-FFF2-40B4-BE49-F238E27FC236}">
                  <a16:creationId xmlns:a16="http://schemas.microsoft.com/office/drawing/2014/main" id="{2C2429F0-1A89-B5F4-A7EE-DC38248D6DBF}"/>
                </a:ext>
              </a:extLst>
            </p:cNvPr>
            <p:cNvSpPr txBox="1"/>
            <p:nvPr/>
          </p:nvSpPr>
          <p:spPr>
            <a:xfrm>
              <a:off x="3272732" y="4052010"/>
              <a:ext cx="8828878" cy="298674"/>
            </a:xfrm>
            <a:prstGeom prst="rect">
              <a:avLst/>
            </a:prstGeom>
          </p:spPr>
          <p:txBody>
            <a:bodyPr wrap="square" lIns="0" tIns="0" rIns="0" bIns="0" rtlCol="0" anchor="t">
              <a:spAutoFit/>
            </a:bodyPr>
            <a:lstStyle/>
            <a:p>
              <a:pPr defTabSz="931134"/>
              <a:r>
                <a:rPr lang="en-US" sz="2037" b="1" dirty="0">
                  <a:solidFill>
                    <a:prstClr val="black"/>
                  </a:solidFill>
                  <a:latin typeface="Georgia" panose="02040502050405020303" pitchFamily="18" charset="0"/>
                </a:rPr>
                <a:t>A more progressive Personal Income Tax (PIT) regime</a:t>
              </a:r>
            </a:p>
          </p:txBody>
        </p:sp>
        <p:sp>
          <p:nvSpPr>
            <p:cNvPr id="9" name="TextBox 37">
              <a:extLst>
                <a:ext uri="{FF2B5EF4-FFF2-40B4-BE49-F238E27FC236}">
                  <a16:creationId xmlns:a16="http://schemas.microsoft.com/office/drawing/2014/main" id="{C3C969E8-F077-8AAF-24EB-F02D4EA364A5}"/>
                </a:ext>
              </a:extLst>
            </p:cNvPr>
            <p:cNvSpPr txBox="1"/>
            <p:nvPr/>
          </p:nvSpPr>
          <p:spPr>
            <a:xfrm>
              <a:off x="3272732" y="4380158"/>
              <a:ext cx="9137911" cy="2688240"/>
            </a:xfrm>
            <a:prstGeom prst="rect">
              <a:avLst/>
            </a:prstGeom>
          </p:spPr>
          <p:txBody>
            <a:bodyPr wrap="square" lIns="0" tIns="0" rIns="0" bIns="0" rtlCol="0" anchor="t">
              <a:spAutoFit/>
            </a:bodyPr>
            <a:lstStyle/>
            <a:p>
              <a:pPr algn="just" defTabSz="931134">
                <a:lnSpc>
                  <a:spcPct val="150000"/>
                </a:lnSpc>
              </a:pPr>
              <a:r>
                <a:rPr lang="en-US" sz="2037" dirty="0">
                  <a:solidFill>
                    <a:prstClr val="black"/>
                  </a:solidFill>
                  <a:latin typeface="Georgia" panose="02040502050405020303" pitchFamily="18" charset="0"/>
                </a:rPr>
                <a:t>The NTA revises the income brackets and corresponding tax rates across all categories. Individuals earning up to NGN800,000 annually are now fully exempt from income and gains tax, while higher-income earners will be subject to progressive rates of up to 25%. Additionally, the Act raises the tax exemption threshold for compensation related to loss of employment or injury from NGN10 million to NGN50 million.</a:t>
              </a:r>
            </a:p>
          </p:txBody>
        </p:sp>
        <p:sp>
          <p:nvSpPr>
            <p:cNvPr id="10" name="TextBox 45">
              <a:extLst>
                <a:ext uri="{FF2B5EF4-FFF2-40B4-BE49-F238E27FC236}">
                  <a16:creationId xmlns:a16="http://schemas.microsoft.com/office/drawing/2014/main" id="{B4D73616-845A-F8E5-3796-0FBC91023FB2}"/>
                </a:ext>
              </a:extLst>
            </p:cNvPr>
            <p:cNvSpPr txBox="1"/>
            <p:nvPr/>
          </p:nvSpPr>
          <p:spPr>
            <a:xfrm>
              <a:off x="1536144" y="5123643"/>
              <a:ext cx="782775" cy="623126"/>
            </a:xfrm>
            <a:prstGeom prst="rect">
              <a:avLst/>
            </a:prstGeom>
          </p:spPr>
          <p:txBody>
            <a:bodyPr wrap="square" lIns="0" tIns="0" rIns="0" bIns="0" rtlCol="0" anchor="t">
              <a:spAutoFit/>
            </a:bodyPr>
            <a:lstStyle/>
            <a:p>
              <a:pPr algn="r" defTabSz="465567">
                <a:lnSpc>
                  <a:spcPts val="5132"/>
                </a:lnSpc>
                <a:spcBef>
                  <a:spcPct val="0"/>
                </a:spcBef>
                <a:defRPr/>
              </a:pPr>
              <a:r>
                <a:rPr lang="en-US" sz="3666" b="1" dirty="0">
                  <a:solidFill>
                    <a:prstClr val="white"/>
                  </a:solidFill>
                  <a:latin typeface="Eastman Grotesque Bold"/>
                  <a:ea typeface="Eastman Grotesque Bold"/>
                  <a:cs typeface="Eastman Grotesque Bold"/>
                  <a:sym typeface="Eastman Grotesque Bold"/>
                </a:rPr>
                <a:t>11</a:t>
              </a:r>
            </a:p>
          </p:txBody>
        </p:sp>
      </p:grpSp>
    </p:spTree>
    <p:extLst>
      <p:ext uri="{BB962C8B-B14F-4D97-AF65-F5344CB8AC3E}">
        <p14:creationId xmlns:p14="http://schemas.microsoft.com/office/powerpoint/2010/main" val="35715779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CC192F-A9A0-5B4F-A099-86671D47346F}"/>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90AC4713-EBB6-DDA0-3CF6-40926E657E2C}"/>
              </a:ext>
            </a:extLst>
          </p:cNvPr>
          <p:cNvSpPr/>
          <p:nvPr/>
        </p:nvSpPr>
        <p:spPr>
          <a:xfrm>
            <a:off x="2822" y="653143"/>
            <a:ext cx="228290" cy="633027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1134">
              <a:defRPr/>
            </a:pPr>
            <a:endParaRPr lang="en-ID" sz="1833">
              <a:solidFill>
                <a:prstClr val="white"/>
              </a:solidFill>
              <a:latin typeface="Swis721 Lt BT" panose="020B0403020202020204" pitchFamily="34" charset="0"/>
            </a:endParaRPr>
          </a:p>
        </p:txBody>
      </p:sp>
      <p:sp>
        <p:nvSpPr>
          <p:cNvPr id="65" name="Title 1">
            <a:extLst>
              <a:ext uri="{FF2B5EF4-FFF2-40B4-BE49-F238E27FC236}">
                <a16:creationId xmlns:a16="http://schemas.microsoft.com/office/drawing/2014/main" id="{89A9A2C9-B317-DAFC-A40B-69E43CDE31A6}"/>
              </a:ext>
            </a:extLst>
          </p:cNvPr>
          <p:cNvSpPr txBox="1">
            <a:spLocks/>
          </p:cNvSpPr>
          <p:nvPr/>
        </p:nvSpPr>
        <p:spPr bwMode="auto">
          <a:xfrm>
            <a:off x="36244" y="26570"/>
            <a:ext cx="12071160" cy="77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12" tIns="46556" rIns="93112" bIns="46556"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US" sz="4000" b="1" dirty="0">
                <a:solidFill>
                  <a:srgbClr val="1D6E43"/>
                </a:solidFill>
                <a:latin typeface="Segoe UI" panose="020B0502040204020203" pitchFamily="34" charset="0"/>
                <a:cs typeface="Segoe UI" panose="020B0502040204020203" pitchFamily="34" charset="0"/>
              </a:rPr>
              <a:t>Top 20 Changes (Cont’d)</a:t>
            </a:r>
            <a:endParaRPr lang="en-US" sz="4000" b="1" dirty="0">
              <a:solidFill>
                <a:srgbClr val="1F3263"/>
              </a:solidFill>
              <a:latin typeface="Segoe UI" panose="020B0502040204020203" pitchFamily="34" charset="0"/>
              <a:cs typeface="Segoe UI" panose="020B0502040204020203" pitchFamily="34" charset="0"/>
            </a:endParaRPr>
          </a:p>
        </p:txBody>
      </p:sp>
      <p:grpSp>
        <p:nvGrpSpPr>
          <p:cNvPr id="2" name="Group 1">
            <a:extLst>
              <a:ext uri="{FF2B5EF4-FFF2-40B4-BE49-F238E27FC236}">
                <a16:creationId xmlns:a16="http://schemas.microsoft.com/office/drawing/2014/main" id="{B0DBEC15-4D79-15F7-1D74-24C500D224B7}"/>
              </a:ext>
            </a:extLst>
          </p:cNvPr>
          <p:cNvGrpSpPr/>
          <p:nvPr/>
        </p:nvGrpSpPr>
        <p:grpSpPr>
          <a:xfrm>
            <a:off x="791458" y="765921"/>
            <a:ext cx="10422425" cy="5395593"/>
            <a:chOff x="1283305" y="3481903"/>
            <a:chExt cx="11588041" cy="5048362"/>
          </a:xfrm>
        </p:grpSpPr>
        <p:grpSp>
          <p:nvGrpSpPr>
            <p:cNvPr id="6" name="Group 2">
              <a:extLst>
                <a:ext uri="{FF2B5EF4-FFF2-40B4-BE49-F238E27FC236}">
                  <a16:creationId xmlns:a16="http://schemas.microsoft.com/office/drawing/2014/main" id="{7C95AE44-B75E-A6FE-5307-322D40B51826}"/>
                </a:ext>
              </a:extLst>
            </p:cNvPr>
            <p:cNvGrpSpPr/>
            <p:nvPr/>
          </p:nvGrpSpPr>
          <p:grpSpPr>
            <a:xfrm>
              <a:off x="2571758" y="3481903"/>
              <a:ext cx="10299588" cy="5048362"/>
              <a:chOff x="0" y="-117919"/>
              <a:chExt cx="2712649" cy="1329610"/>
            </a:xfrm>
          </p:grpSpPr>
          <p:sp>
            <p:nvSpPr>
              <p:cNvPr id="17" name="Freeform 3">
                <a:extLst>
                  <a:ext uri="{FF2B5EF4-FFF2-40B4-BE49-F238E27FC236}">
                    <a16:creationId xmlns:a16="http://schemas.microsoft.com/office/drawing/2014/main" id="{B672E6B4-6709-A1D1-2805-AE53CF3DE85D}"/>
                  </a:ext>
                </a:extLst>
              </p:cNvPr>
              <p:cNvSpPr/>
              <p:nvPr/>
            </p:nvSpPr>
            <p:spPr>
              <a:xfrm>
                <a:off x="23667" y="-117919"/>
                <a:ext cx="2688982" cy="1329610"/>
              </a:xfrm>
              <a:custGeom>
                <a:avLst/>
                <a:gdLst/>
                <a:ahLst/>
                <a:cxnLst/>
                <a:rect l="l" t="t" r="r" b="b"/>
                <a:pathLst>
                  <a:path w="1510507" h="406400">
                    <a:moveTo>
                      <a:pt x="0" y="0"/>
                    </a:moveTo>
                    <a:lnTo>
                      <a:pt x="1510507" y="0"/>
                    </a:lnTo>
                    <a:lnTo>
                      <a:pt x="1510507" y="406400"/>
                    </a:lnTo>
                    <a:lnTo>
                      <a:pt x="0" y="406400"/>
                    </a:lnTo>
                    <a:close/>
                  </a:path>
                </a:pathLst>
              </a:custGeom>
              <a:solidFill>
                <a:srgbClr val="ECF0F3"/>
              </a:solidFill>
            </p:spPr>
            <p:txBody>
              <a:bodyPr/>
              <a:lstStyle/>
              <a:p>
                <a:endParaRPr lang="en-GB"/>
              </a:p>
            </p:txBody>
          </p:sp>
          <p:sp>
            <p:nvSpPr>
              <p:cNvPr id="18" name="TextBox 4">
                <a:extLst>
                  <a:ext uri="{FF2B5EF4-FFF2-40B4-BE49-F238E27FC236}">
                    <a16:creationId xmlns:a16="http://schemas.microsoft.com/office/drawing/2014/main" id="{156E0A20-4D21-59A8-4AA4-EE1B5D88392E}"/>
                  </a:ext>
                </a:extLst>
              </p:cNvPr>
              <p:cNvSpPr txBox="1"/>
              <p:nvPr/>
            </p:nvSpPr>
            <p:spPr>
              <a:xfrm>
                <a:off x="0" y="-9525"/>
                <a:ext cx="1510507" cy="415925"/>
              </a:xfrm>
              <a:prstGeom prst="rect">
                <a:avLst/>
              </a:prstGeom>
            </p:spPr>
            <p:txBody>
              <a:bodyPr lIns="34486" tIns="34486" rIns="34486" bIns="34486" rtlCol="0" anchor="ctr"/>
              <a:lstStyle/>
              <a:p>
                <a:pPr algn="ctr" defTabSz="465567">
                  <a:lnSpc>
                    <a:spcPts val="1629"/>
                  </a:lnSpc>
                  <a:defRPr/>
                </a:pPr>
                <a:endParaRPr sz="815">
                  <a:solidFill>
                    <a:prstClr val="black"/>
                  </a:solidFill>
                  <a:latin typeface="Calibri" panose="020F0502020204030204"/>
                </a:endParaRPr>
              </a:p>
            </p:txBody>
          </p:sp>
        </p:grpSp>
        <p:sp>
          <p:nvSpPr>
            <p:cNvPr id="13" name="Freeform 14">
              <a:extLst>
                <a:ext uri="{FF2B5EF4-FFF2-40B4-BE49-F238E27FC236}">
                  <a16:creationId xmlns:a16="http://schemas.microsoft.com/office/drawing/2014/main" id="{2DD1CDFF-63D2-DA6D-E3C4-03F326B6E8F1}"/>
                </a:ext>
              </a:extLst>
            </p:cNvPr>
            <p:cNvSpPr/>
            <p:nvPr/>
          </p:nvSpPr>
          <p:spPr>
            <a:xfrm rot="5400000" flipV="1">
              <a:off x="1576150" y="4844590"/>
              <a:ext cx="1493598" cy="2079288"/>
            </a:xfrm>
            <a:custGeom>
              <a:avLst/>
              <a:gdLst/>
              <a:ahLst/>
              <a:cxnLst/>
              <a:rect l="l" t="t" r="r" b="b"/>
              <a:pathLst>
                <a:path w="1302258" h="1561929">
                  <a:moveTo>
                    <a:pt x="0" y="1561928"/>
                  </a:moveTo>
                  <a:lnTo>
                    <a:pt x="1302258" y="1561928"/>
                  </a:lnTo>
                  <a:lnTo>
                    <a:pt x="1302258" y="0"/>
                  </a:lnTo>
                  <a:lnTo>
                    <a:pt x="0" y="0"/>
                  </a:lnTo>
                  <a:lnTo>
                    <a:pt x="0" y="1561928"/>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14" name="TextBox 33">
              <a:extLst>
                <a:ext uri="{FF2B5EF4-FFF2-40B4-BE49-F238E27FC236}">
                  <a16:creationId xmlns:a16="http://schemas.microsoft.com/office/drawing/2014/main" id="{547E54AA-3FAF-6A33-9A59-20373BA70BF8}"/>
                </a:ext>
              </a:extLst>
            </p:cNvPr>
            <p:cNvSpPr txBox="1"/>
            <p:nvPr/>
          </p:nvSpPr>
          <p:spPr>
            <a:xfrm>
              <a:off x="3362592" y="3739939"/>
              <a:ext cx="8828878" cy="298674"/>
            </a:xfrm>
            <a:prstGeom prst="rect">
              <a:avLst/>
            </a:prstGeom>
          </p:spPr>
          <p:txBody>
            <a:bodyPr wrap="square" lIns="0" tIns="0" rIns="0" bIns="0" rtlCol="0" anchor="t">
              <a:spAutoFit/>
            </a:bodyPr>
            <a:lstStyle/>
            <a:p>
              <a:pPr defTabSz="931134"/>
              <a:r>
                <a:rPr lang="en-US" sz="2037" b="1" dirty="0">
                  <a:solidFill>
                    <a:prstClr val="black"/>
                  </a:solidFill>
                  <a:latin typeface="Georgia" panose="02040502050405020303" pitchFamily="18" charset="0"/>
                </a:rPr>
                <a:t>Resident and Non-Resident Individuals defined</a:t>
              </a:r>
            </a:p>
          </p:txBody>
        </p:sp>
        <p:sp>
          <p:nvSpPr>
            <p:cNvPr id="15" name="TextBox 37">
              <a:extLst>
                <a:ext uri="{FF2B5EF4-FFF2-40B4-BE49-F238E27FC236}">
                  <a16:creationId xmlns:a16="http://schemas.microsoft.com/office/drawing/2014/main" id="{6AF45719-585F-B9CE-4D51-DA9F7A875B0A}"/>
                </a:ext>
              </a:extLst>
            </p:cNvPr>
            <p:cNvSpPr txBox="1"/>
            <p:nvPr/>
          </p:nvSpPr>
          <p:spPr>
            <a:xfrm>
              <a:off x="3362592" y="4042082"/>
              <a:ext cx="9137911" cy="4480399"/>
            </a:xfrm>
            <a:prstGeom prst="rect">
              <a:avLst/>
            </a:prstGeom>
          </p:spPr>
          <p:txBody>
            <a:bodyPr wrap="square" lIns="0" tIns="0" rIns="0" bIns="0" rtlCol="0" anchor="t">
              <a:spAutoFit/>
            </a:bodyPr>
            <a:lstStyle/>
            <a:p>
              <a:pPr algn="just" defTabSz="931134">
                <a:lnSpc>
                  <a:spcPct val="150000"/>
                </a:lnSpc>
              </a:pPr>
              <a:r>
                <a:rPr lang="en-US" sz="2037" dirty="0">
                  <a:solidFill>
                    <a:prstClr val="black"/>
                  </a:solidFill>
                  <a:latin typeface="Georgia" panose="02040502050405020303" pitchFamily="18" charset="0"/>
                </a:rPr>
                <a:t>The new Act clarifies that Personal Income Tax (PIT) now applies to the worldwide income of individuals who qualify as residents under the newly defined criteria. Previously, the absence of a clear definition of “residence” led to inconsistent interpretations. By extending the definition to include individuals with significant economic interests or immediate family ties in Nigeria during a given assessment year, the law effectively broadens the tax base. Furthermore, employment income will now be taxable in Nigeria only if the individual is resident in the country or performs work in Nigeria without being subject to tax in their country of residence.</a:t>
              </a:r>
            </a:p>
          </p:txBody>
        </p:sp>
        <p:sp>
          <p:nvSpPr>
            <p:cNvPr id="16" name="TextBox 45">
              <a:extLst>
                <a:ext uri="{FF2B5EF4-FFF2-40B4-BE49-F238E27FC236}">
                  <a16:creationId xmlns:a16="http://schemas.microsoft.com/office/drawing/2014/main" id="{C830B48D-2797-FB18-EE8B-80A5846AE54F}"/>
                </a:ext>
              </a:extLst>
            </p:cNvPr>
            <p:cNvSpPr txBox="1"/>
            <p:nvPr/>
          </p:nvSpPr>
          <p:spPr>
            <a:xfrm>
              <a:off x="1689149" y="5566070"/>
              <a:ext cx="782775" cy="623126"/>
            </a:xfrm>
            <a:prstGeom prst="rect">
              <a:avLst/>
            </a:prstGeom>
          </p:spPr>
          <p:txBody>
            <a:bodyPr wrap="square" lIns="0" tIns="0" rIns="0" bIns="0" rtlCol="0" anchor="t">
              <a:spAutoFit/>
            </a:bodyPr>
            <a:lstStyle/>
            <a:p>
              <a:pPr algn="ctr" defTabSz="465567">
                <a:lnSpc>
                  <a:spcPts val="5132"/>
                </a:lnSpc>
                <a:spcBef>
                  <a:spcPct val="0"/>
                </a:spcBef>
                <a:defRPr/>
              </a:pPr>
              <a:r>
                <a:rPr lang="en-US" sz="3666" b="1" dirty="0">
                  <a:solidFill>
                    <a:prstClr val="white"/>
                  </a:solidFill>
                  <a:latin typeface="Eastman Grotesque Bold"/>
                  <a:ea typeface="Eastman Grotesque Bold"/>
                  <a:cs typeface="Eastman Grotesque Bold"/>
                  <a:sym typeface="Eastman Grotesque Bold"/>
                </a:rPr>
                <a:t>12</a:t>
              </a:r>
            </a:p>
          </p:txBody>
        </p:sp>
      </p:grpSp>
    </p:spTree>
    <p:extLst>
      <p:ext uri="{BB962C8B-B14F-4D97-AF65-F5344CB8AC3E}">
        <p14:creationId xmlns:p14="http://schemas.microsoft.com/office/powerpoint/2010/main" val="2635554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267834" y="1672356"/>
            <a:ext cx="2234105" cy="3708838"/>
          </a:xfrm>
          <a:custGeom>
            <a:avLst/>
            <a:gdLst/>
            <a:ahLst/>
            <a:cxnLst/>
            <a:rect l="l" t="t" r="r" b="b"/>
            <a:pathLst>
              <a:path w="2417445" h="4013200">
                <a:moveTo>
                  <a:pt x="174571" y="14384"/>
                </a:moveTo>
                <a:lnTo>
                  <a:pt x="222298" y="9240"/>
                </a:lnTo>
                <a:lnTo>
                  <a:pt x="269884" y="5241"/>
                </a:lnTo>
                <a:lnTo>
                  <a:pt x="317314" y="2375"/>
                </a:lnTo>
                <a:lnTo>
                  <a:pt x="364574" y="632"/>
                </a:lnTo>
                <a:lnTo>
                  <a:pt x="411649" y="0"/>
                </a:lnTo>
                <a:lnTo>
                  <a:pt x="458528" y="468"/>
                </a:lnTo>
                <a:lnTo>
                  <a:pt x="505194" y="2025"/>
                </a:lnTo>
                <a:lnTo>
                  <a:pt x="551634" y="4661"/>
                </a:lnTo>
                <a:lnTo>
                  <a:pt x="597835" y="8365"/>
                </a:lnTo>
                <a:lnTo>
                  <a:pt x="643782" y="13125"/>
                </a:lnTo>
                <a:lnTo>
                  <a:pt x="689461" y="18930"/>
                </a:lnTo>
                <a:lnTo>
                  <a:pt x="734859" y="25770"/>
                </a:lnTo>
                <a:lnTo>
                  <a:pt x="779961" y="33633"/>
                </a:lnTo>
                <a:lnTo>
                  <a:pt x="824754" y="42508"/>
                </a:lnTo>
                <a:lnTo>
                  <a:pt x="869223" y="52386"/>
                </a:lnTo>
                <a:lnTo>
                  <a:pt x="913354" y="63253"/>
                </a:lnTo>
                <a:lnTo>
                  <a:pt x="957134" y="75100"/>
                </a:lnTo>
                <a:lnTo>
                  <a:pt x="1000549" y="87916"/>
                </a:lnTo>
                <a:lnTo>
                  <a:pt x="1043584" y="101689"/>
                </a:lnTo>
                <a:lnTo>
                  <a:pt x="1086226" y="116408"/>
                </a:lnTo>
                <a:lnTo>
                  <a:pt x="1128460" y="132063"/>
                </a:lnTo>
                <a:lnTo>
                  <a:pt x="1170273" y="148643"/>
                </a:lnTo>
                <a:lnTo>
                  <a:pt x="1211651" y="166136"/>
                </a:lnTo>
                <a:lnTo>
                  <a:pt x="1252580" y="184531"/>
                </a:lnTo>
                <a:lnTo>
                  <a:pt x="1293045" y="203819"/>
                </a:lnTo>
                <a:lnTo>
                  <a:pt x="1333033" y="223986"/>
                </a:lnTo>
                <a:lnTo>
                  <a:pt x="1372530" y="245023"/>
                </a:lnTo>
                <a:lnTo>
                  <a:pt x="1411523" y="266919"/>
                </a:lnTo>
                <a:lnTo>
                  <a:pt x="1449995" y="289663"/>
                </a:lnTo>
                <a:lnTo>
                  <a:pt x="1487935" y="313243"/>
                </a:lnTo>
                <a:lnTo>
                  <a:pt x="1525328" y="337648"/>
                </a:lnTo>
                <a:lnTo>
                  <a:pt x="1562160" y="362868"/>
                </a:lnTo>
                <a:lnTo>
                  <a:pt x="1598417" y="388892"/>
                </a:lnTo>
                <a:lnTo>
                  <a:pt x="1634086" y="415708"/>
                </a:lnTo>
                <a:lnTo>
                  <a:pt x="1669151" y="443306"/>
                </a:lnTo>
                <a:lnTo>
                  <a:pt x="1703599" y="471675"/>
                </a:lnTo>
                <a:lnTo>
                  <a:pt x="1737417" y="500803"/>
                </a:lnTo>
                <a:lnTo>
                  <a:pt x="1770590" y="530680"/>
                </a:lnTo>
                <a:lnTo>
                  <a:pt x="1803104" y="561295"/>
                </a:lnTo>
                <a:lnTo>
                  <a:pt x="1834946" y="592636"/>
                </a:lnTo>
                <a:lnTo>
                  <a:pt x="1866101" y="624693"/>
                </a:lnTo>
                <a:lnTo>
                  <a:pt x="1896555" y="657455"/>
                </a:lnTo>
                <a:lnTo>
                  <a:pt x="1926294" y="690910"/>
                </a:lnTo>
                <a:lnTo>
                  <a:pt x="1955306" y="725048"/>
                </a:lnTo>
                <a:lnTo>
                  <a:pt x="1983574" y="759857"/>
                </a:lnTo>
                <a:lnTo>
                  <a:pt x="2011086" y="795328"/>
                </a:lnTo>
                <a:lnTo>
                  <a:pt x="2037828" y="831448"/>
                </a:lnTo>
                <a:lnTo>
                  <a:pt x="2063785" y="868207"/>
                </a:lnTo>
                <a:lnTo>
                  <a:pt x="2088944" y="905593"/>
                </a:lnTo>
                <a:lnTo>
                  <a:pt x="2113290" y="943597"/>
                </a:lnTo>
                <a:lnTo>
                  <a:pt x="2136810" y="982206"/>
                </a:lnTo>
                <a:lnTo>
                  <a:pt x="2159490" y="1021410"/>
                </a:lnTo>
                <a:lnTo>
                  <a:pt x="2181316" y="1061197"/>
                </a:lnTo>
                <a:lnTo>
                  <a:pt x="2202273" y="1101558"/>
                </a:lnTo>
                <a:lnTo>
                  <a:pt x="2222349" y="1142480"/>
                </a:lnTo>
                <a:lnTo>
                  <a:pt x="2241528" y="1183953"/>
                </a:lnTo>
                <a:lnTo>
                  <a:pt x="2259797" y="1225965"/>
                </a:lnTo>
                <a:lnTo>
                  <a:pt x="2277142" y="1268507"/>
                </a:lnTo>
                <a:lnTo>
                  <a:pt x="2293548" y="1311566"/>
                </a:lnTo>
                <a:lnTo>
                  <a:pt x="2309003" y="1355133"/>
                </a:lnTo>
                <a:lnTo>
                  <a:pt x="2323492" y="1399195"/>
                </a:lnTo>
                <a:lnTo>
                  <a:pt x="2337001" y="1443742"/>
                </a:lnTo>
                <a:lnTo>
                  <a:pt x="2349516" y="1488762"/>
                </a:lnTo>
                <a:lnTo>
                  <a:pt x="2361023" y="1534246"/>
                </a:lnTo>
                <a:lnTo>
                  <a:pt x="2371508" y="1580181"/>
                </a:lnTo>
                <a:lnTo>
                  <a:pt x="2380958" y="1626558"/>
                </a:lnTo>
                <a:lnTo>
                  <a:pt x="2389358" y="1673364"/>
                </a:lnTo>
                <a:lnTo>
                  <a:pt x="2396694" y="1720589"/>
                </a:lnTo>
                <a:lnTo>
                  <a:pt x="2402952" y="1768222"/>
                </a:lnTo>
                <a:lnTo>
                  <a:pt x="2408091" y="1815989"/>
                </a:lnTo>
                <a:lnTo>
                  <a:pt x="2412087" y="1863614"/>
                </a:lnTo>
                <a:lnTo>
                  <a:pt x="2414951" y="1911082"/>
                </a:lnTo>
                <a:lnTo>
                  <a:pt x="2416693" y="1958381"/>
                </a:lnTo>
                <a:lnTo>
                  <a:pt x="2417324" y="2005496"/>
                </a:lnTo>
                <a:lnTo>
                  <a:pt x="2416857" y="2052412"/>
                </a:lnTo>
                <a:lnTo>
                  <a:pt x="2415300" y="2099117"/>
                </a:lnTo>
                <a:lnTo>
                  <a:pt x="2412666" y="2145596"/>
                </a:lnTo>
                <a:lnTo>
                  <a:pt x="2408966" y="2191834"/>
                </a:lnTo>
                <a:lnTo>
                  <a:pt x="2404210" y="2237819"/>
                </a:lnTo>
                <a:lnTo>
                  <a:pt x="2398409" y="2283536"/>
                </a:lnTo>
                <a:lnTo>
                  <a:pt x="2391575" y="2328971"/>
                </a:lnTo>
                <a:lnTo>
                  <a:pt x="2383719" y="2374110"/>
                </a:lnTo>
                <a:lnTo>
                  <a:pt x="2374850" y="2418940"/>
                </a:lnTo>
                <a:lnTo>
                  <a:pt x="2364981" y="2463445"/>
                </a:lnTo>
                <a:lnTo>
                  <a:pt x="2354123" y="2507613"/>
                </a:lnTo>
                <a:lnTo>
                  <a:pt x="2342285" y="2551429"/>
                </a:lnTo>
                <a:lnTo>
                  <a:pt x="2329480" y="2594879"/>
                </a:lnTo>
                <a:lnTo>
                  <a:pt x="2315719" y="2637950"/>
                </a:lnTo>
                <a:lnTo>
                  <a:pt x="2301011" y="2680627"/>
                </a:lnTo>
                <a:lnTo>
                  <a:pt x="2285369" y="2722896"/>
                </a:lnTo>
                <a:lnTo>
                  <a:pt x="2268803" y="2764743"/>
                </a:lnTo>
                <a:lnTo>
                  <a:pt x="2251325" y="2806155"/>
                </a:lnTo>
                <a:lnTo>
                  <a:pt x="2232944" y="2847118"/>
                </a:lnTo>
                <a:lnTo>
                  <a:pt x="2213673" y="2887616"/>
                </a:lnTo>
                <a:lnTo>
                  <a:pt x="2193522" y="2927637"/>
                </a:lnTo>
                <a:lnTo>
                  <a:pt x="2172502" y="2967167"/>
                </a:lnTo>
                <a:lnTo>
                  <a:pt x="2150624" y="3006191"/>
                </a:lnTo>
                <a:lnTo>
                  <a:pt x="2127899" y="3044696"/>
                </a:lnTo>
                <a:lnTo>
                  <a:pt x="2104339" y="3082667"/>
                </a:lnTo>
                <a:lnTo>
                  <a:pt x="2079953" y="3120091"/>
                </a:lnTo>
                <a:lnTo>
                  <a:pt x="2054754" y="3156953"/>
                </a:lnTo>
                <a:lnTo>
                  <a:pt x="2028751" y="3193240"/>
                </a:lnTo>
                <a:lnTo>
                  <a:pt x="2001957" y="3228937"/>
                </a:lnTo>
                <a:lnTo>
                  <a:pt x="1974382" y="3264032"/>
                </a:lnTo>
                <a:lnTo>
                  <a:pt x="1946037" y="3298508"/>
                </a:lnTo>
                <a:lnTo>
                  <a:pt x="1916932" y="3332354"/>
                </a:lnTo>
                <a:lnTo>
                  <a:pt x="1887080" y="3365554"/>
                </a:lnTo>
                <a:lnTo>
                  <a:pt x="1856490" y="3398095"/>
                </a:lnTo>
                <a:lnTo>
                  <a:pt x="1825175" y="3429963"/>
                </a:lnTo>
                <a:lnTo>
                  <a:pt x="1793144" y="3461143"/>
                </a:lnTo>
                <a:lnTo>
                  <a:pt x="1760410" y="3491623"/>
                </a:lnTo>
                <a:lnTo>
                  <a:pt x="1726982" y="3521387"/>
                </a:lnTo>
                <a:lnTo>
                  <a:pt x="1692872" y="3550422"/>
                </a:lnTo>
                <a:lnTo>
                  <a:pt x="1658091" y="3578713"/>
                </a:lnTo>
                <a:lnTo>
                  <a:pt x="1622650" y="3606248"/>
                </a:lnTo>
                <a:lnTo>
                  <a:pt x="1586560" y="3633012"/>
                </a:lnTo>
                <a:lnTo>
                  <a:pt x="1549831" y="3658990"/>
                </a:lnTo>
                <a:lnTo>
                  <a:pt x="1512475" y="3684170"/>
                </a:lnTo>
                <a:lnTo>
                  <a:pt x="1474503" y="3708536"/>
                </a:lnTo>
                <a:lnTo>
                  <a:pt x="1435926" y="3732076"/>
                </a:lnTo>
                <a:lnTo>
                  <a:pt x="1396754" y="3754774"/>
                </a:lnTo>
                <a:lnTo>
                  <a:pt x="1356999" y="3776618"/>
                </a:lnTo>
                <a:lnTo>
                  <a:pt x="1316672" y="3797593"/>
                </a:lnTo>
                <a:lnTo>
                  <a:pt x="1275784" y="3817684"/>
                </a:lnTo>
                <a:lnTo>
                  <a:pt x="1234345" y="3836879"/>
                </a:lnTo>
                <a:lnTo>
                  <a:pt x="1192367" y="3855163"/>
                </a:lnTo>
                <a:lnTo>
                  <a:pt x="1149860" y="3872522"/>
                </a:lnTo>
                <a:lnTo>
                  <a:pt x="1106836" y="3888943"/>
                </a:lnTo>
                <a:lnTo>
                  <a:pt x="1063306" y="3904410"/>
                </a:lnTo>
                <a:lnTo>
                  <a:pt x="1019280" y="3918911"/>
                </a:lnTo>
                <a:lnTo>
                  <a:pt x="974770" y="3932431"/>
                </a:lnTo>
                <a:lnTo>
                  <a:pt x="929786" y="3944956"/>
                </a:lnTo>
                <a:lnTo>
                  <a:pt x="884340" y="3956473"/>
                </a:lnTo>
                <a:lnTo>
                  <a:pt x="838442" y="3966967"/>
                </a:lnTo>
                <a:lnTo>
                  <a:pt x="792104" y="3976424"/>
                </a:lnTo>
                <a:lnTo>
                  <a:pt x="745336" y="3984831"/>
                </a:lnTo>
                <a:lnTo>
                  <a:pt x="698150" y="3992173"/>
                </a:lnTo>
                <a:lnTo>
                  <a:pt x="650556" y="3998436"/>
                </a:lnTo>
                <a:lnTo>
                  <a:pt x="600441" y="4003795"/>
                </a:lnTo>
                <a:lnTo>
                  <a:pt x="550251" y="4007888"/>
                </a:lnTo>
                <a:lnTo>
                  <a:pt x="500009" y="4010716"/>
                </a:lnTo>
                <a:lnTo>
                  <a:pt x="449740" y="4012281"/>
                </a:lnTo>
                <a:lnTo>
                  <a:pt x="399467" y="4012583"/>
                </a:lnTo>
                <a:lnTo>
                  <a:pt x="349214" y="4011624"/>
                </a:lnTo>
                <a:lnTo>
                  <a:pt x="299005" y="4009404"/>
                </a:lnTo>
                <a:lnTo>
                  <a:pt x="248864" y="4005925"/>
                </a:lnTo>
                <a:lnTo>
                  <a:pt x="198813" y="4001188"/>
                </a:lnTo>
                <a:lnTo>
                  <a:pt x="148878" y="3995193"/>
                </a:lnTo>
                <a:lnTo>
                  <a:pt x="99081" y="3987942"/>
                </a:lnTo>
                <a:lnTo>
                  <a:pt x="49447" y="3979436"/>
                </a:lnTo>
                <a:lnTo>
                  <a:pt x="0" y="3969676"/>
                </a:lnTo>
              </a:path>
            </a:pathLst>
          </a:custGeom>
          <a:ln w="42871">
            <a:solidFill>
              <a:srgbClr val="F5F7FC"/>
            </a:solidFill>
          </a:ln>
        </p:spPr>
        <p:txBody>
          <a:bodyPr wrap="square" lIns="0" tIns="0" rIns="0" bIns="0" rtlCol="0"/>
          <a:lstStyle/>
          <a:p>
            <a:pPr defTabSz="422544"/>
            <a:endParaRPr sz="1664">
              <a:solidFill>
                <a:prstClr val="black"/>
              </a:solidFill>
              <a:latin typeface="Trebuchet MS" panose="020B0603020202020204"/>
            </a:endParaRPr>
          </a:p>
        </p:txBody>
      </p:sp>
      <p:grpSp>
        <p:nvGrpSpPr>
          <p:cNvPr id="3" name="object 3"/>
          <p:cNvGrpSpPr/>
          <p:nvPr/>
        </p:nvGrpSpPr>
        <p:grpSpPr>
          <a:xfrm>
            <a:off x="5457499" y="793711"/>
            <a:ext cx="5113972" cy="954982"/>
            <a:chOff x="4613655" y="1262380"/>
            <a:chExt cx="3880485" cy="812800"/>
          </a:xfrm>
        </p:grpSpPr>
        <p:sp>
          <p:nvSpPr>
            <p:cNvPr id="4" name="object 4"/>
            <p:cNvSpPr/>
            <p:nvPr/>
          </p:nvSpPr>
          <p:spPr>
            <a:xfrm>
              <a:off x="4669951" y="1262380"/>
              <a:ext cx="3824604" cy="812800"/>
            </a:xfrm>
            <a:custGeom>
              <a:avLst/>
              <a:gdLst/>
              <a:ahLst/>
              <a:cxnLst/>
              <a:rect l="l" t="t" r="r" b="b"/>
              <a:pathLst>
                <a:path w="3824604" h="812800">
                  <a:moveTo>
                    <a:pt x="3418132" y="0"/>
                  </a:moveTo>
                  <a:lnTo>
                    <a:pt x="406043" y="0"/>
                  </a:lnTo>
                  <a:lnTo>
                    <a:pt x="358689" y="2733"/>
                  </a:lnTo>
                  <a:lnTo>
                    <a:pt x="312941" y="10732"/>
                  </a:lnTo>
                  <a:lnTo>
                    <a:pt x="269101" y="23691"/>
                  </a:lnTo>
                  <a:lnTo>
                    <a:pt x="227475" y="41304"/>
                  </a:lnTo>
                  <a:lnTo>
                    <a:pt x="188368" y="63268"/>
                  </a:lnTo>
                  <a:lnTo>
                    <a:pt x="152083" y="89276"/>
                  </a:lnTo>
                  <a:lnTo>
                    <a:pt x="118927" y="119025"/>
                  </a:lnTo>
                  <a:lnTo>
                    <a:pt x="89203" y="152209"/>
                  </a:lnTo>
                  <a:lnTo>
                    <a:pt x="63216" y="188523"/>
                  </a:lnTo>
                  <a:lnTo>
                    <a:pt x="41270" y="227663"/>
                  </a:lnTo>
                  <a:lnTo>
                    <a:pt x="23671" y="269323"/>
                  </a:lnTo>
                  <a:lnTo>
                    <a:pt x="10723" y="313199"/>
                  </a:lnTo>
                  <a:lnTo>
                    <a:pt x="2731" y="358986"/>
                  </a:lnTo>
                  <a:lnTo>
                    <a:pt x="0" y="406378"/>
                  </a:lnTo>
                  <a:lnTo>
                    <a:pt x="2731" y="453770"/>
                  </a:lnTo>
                  <a:lnTo>
                    <a:pt x="10723" y="499556"/>
                  </a:lnTo>
                  <a:lnTo>
                    <a:pt x="23671" y="543432"/>
                  </a:lnTo>
                  <a:lnTo>
                    <a:pt x="41270" y="585092"/>
                  </a:lnTo>
                  <a:lnTo>
                    <a:pt x="63216" y="624232"/>
                  </a:lnTo>
                  <a:lnTo>
                    <a:pt x="89203" y="660546"/>
                  </a:lnTo>
                  <a:lnTo>
                    <a:pt x="118927" y="693730"/>
                  </a:lnTo>
                  <a:lnTo>
                    <a:pt x="152083" y="723479"/>
                  </a:lnTo>
                  <a:lnTo>
                    <a:pt x="188368" y="749488"/>
                  </a:lnTo>
                  <a:lnTo>
                    <a:pt x="227475" y="771451"/>
                  </a:lnTo>
                  <a:lnTo>
                    <a:pt x="269101" y="789065"/>
                  </a:lnTo>
                  <a:lnTo>
                    <a:pt x="312941" y="802024"/>
                  </a:lnTo>
                  <a:lnTo>
                    <a:pt x="358689" y="810022"/>
                  </a:lnTo>
                  <a:lnTo>
                    <a:pt x="406043" y="812756"/>
                  </a:lnTo>
                  <a:lnTo>
                    <a:pt x="3418132" y="812756"/>
                  </a:lnTo>
                  <a:lnTo>
                    <a:pt x="3465485" y="810022"/>
                  </a:lnTo>
                  <a:lnTo>
                    <a:pt x="3511234" y="802024"/>
                  </a:lnTo>
                  <a:lnTo>
                    <a:pt x="3555073" y="789065"/>
                  </a:lnTo>
                  <a:lnTo>
                    <a:pt x="3596699" y="771451"/>
                  </a:lnTo>
                  <a:lnTo>
                    <a:pt x="3635806" y="749488"/>
                  </a:lnTo>
                  <a:lnTo>
                    <a:pt x="3672090" y="723479"/>
                  </a:lnTo>
                  <a:lnTo>
                    <a:pt x="3705247" y="693730"/>
                  </a:lnTo>
                  <a:lnTo>
                    <a:pt x="3734971" y="660546"/>
                  </a:lnTo>
                  <a:lnTo>
                    <a:pt x="3760958" y="624232"/>
                  </a:lnTo>
                  <a:lnTo>
                    <a:pt x="3782903" y="585092"/>
                  </a:lnTo>
                  <a:lnTo>
                    <a:pt x="3800502" y="543432"/>
                  </a:lnTo>
                  <a:lnTo>
                    <a:pt x="3813450" y="499556"/>
                  </a:lnTo>
                  <a:lnTo>
                    <a:pt x="3821442" y="453770"/>
                  </a:lnTo>
                  <a:lnTo>
                    <a:pt x="3824174" y="406378"/>
                  </a:lnTo>
                  <a:lnTo>
                    <a:pt x="3821442" y="358986"/>
                  </a:lnTo>
                  <a:lnTo>
                    <a:pt x="3813450" y="313199"/>
                  </a:lnTo>
                  <a:lnTo>
                    <a:pt x="3800502" y="269323"/>
                  </a:lnTo>
                  <a:lnTo>
                    <a:pt x="3782903" y="227663"/>
                  </a:lnTo>
                  <a:lnTo>
                    <a:pt x="3760958" y="188523"/>
                  </a:lnTo>
                  <a:lnTo>
                    <a:pt x="3734971" y="152209"/>
                  </a:lnTo>
                  <a:lnTo>
                    <a:pt x="3705247" y="119025"/>
                  </a:lnTo>
                  <a:lnTo>
                    <a:pt x="3672090" y="89276"/>
                  </a:lnTo>
                  <a:lnTo>
                    <a:pt x="3635806" y="63268"/>
                  </a:lnTo>
                  <a:lnTo>
                    <a:pt x="3596699" y="41304"/>
                  </a:lnTo>
                  <a:lnTo>
                    <a:pt x="3555073" y="23691"/>
                  </a:lnTo>
                  <a:lnTo>
                    <a:pt x="3511234" y="10732"/>
                  </a:lnTo>
                  <a:lnTo>
                    <a:pt x="3465485" y="2733"/>
                  </a:lnTo>
                  <a:lnTo>
                    <a:pt x="3418132" y="0"/>
                  </a:lnTo>
                  <a:close/>
                </a:path>
              </a:pathLst>
            </a:custGeom>
            <a:solidFill>
              <a:srgbClr val="015B37"/>
            </a:solidFill>
          </p:spPr>
          <p:txBody>
            <a:bodyPr wrap="square" lIns="0" tIns="0" rIns="0" bIns="0" rtlCol="0"/>
            <a:lstStyle/>
            <a:p>
              <a:pPr defTabSz="422544"/>
              <a:endParaRPr sz="1664">
                <a:solidFill>
                  <a:prstClr val="black"/>
                </a:solidFill>
                <a:latin typeface="Trebuchet MS" panose="020B0603020202020204"/>
              </a:endParaRPr>
            </a:p>
          </p:txBody>
        </p:sp>
        <p:pic>
          <p:nvPicPr>
            <p:cNvPr id="5" name="object 5"/>
            <p:cNvPicPr/>
            <p:nvPr/>
          </p:nvPicPr>
          <p:blipFill>
            <a:blip r:embed="rId2" cstate="print"/>
            <a:stretch>
              <a:fillRect/>
            </a:stretch>
          </p:blipFill>
          <p:spPr>
            <a:xfrm>
              <a:off x="4613655" y="1303020"/>
              <a:ext cx="685800" cy="737615"/>
            </a:xfrm>
            <a:prstGeom prst="rect">
              <a:avLst/>
            </a:prstGeom>
          </p:spPr>
        </p:pic>
        <p:sp>
          <p:nvSpPr>
            <p:cNvPr id="6" name="object 6"/>
            <p:cNvSpPr/>
            <p:nvPr/>
          </p:nvSpPr>
          <p:spPr>
            <a:xfrm>
              <a:off x="4712569" y="1403112"/>
              <a:ext cx="488315" cy="539115"/>
            </a:xfrm>
            <a:custGeom>
              <a:avLst/>
              <a:gdLst/>
              <a:ahLst/>
              <a:cxnLst/>
              <a:rect l="l" t="t" r="r" b="b"/>
              <a:pathLst>
                <a:path w="488314" h="539114">
                  <a:moveTo>
                    <a:pt x="243890" y="0"/>
                  </a:moveTo>
                  <a:lnTo>
                    <a:pt x="200051" y="4337"/>
                  </a:lnTo>
                  <a:lnTo>
                    <a:pt x="158789" y="16844"/>
                  </a:lnTo>
                  <a:lnTo>
                    <a:pt x="120794" y="36759"/>
                  </a:lnTo>
                  <a:lnTo>
                    <a:pt x="86754" y="63322"/>
                  </a:lnTo>
                  <a:lnTo>
                    <a:pt x="57359" y="95773"/>
                  </a:lnTo>
                  <a:lnTo>
                    <a:pt x="33298" y="133351"/>
                  </a:lnTo>
                  <a:lnTo>
                    <a:pt x="15258" y="175295"/>
                  </a:lnTo>
                  <a:lnTo>
                    <a:pt x="3929" y="220846"/>
                  </a:lnTo>
                  <a:lnTo>
                    <a:pt x="0" y="269243"/>
                  </a:lnTo>
                  <a:lnTo>
                    <a:pt x="3929" y="317640"/>
                  </a:lnTo>
                  <a:lnTo>
                    <a:pt x="15258" y="363191"/>
                  </a:lnTo>
                  <a:lnTo>
                    <a:pt x="33298" y="405136"/>
                  </a:lnTo>
                  <a:lnTo>
                    <a:pt x="57359" y="442714"/>
                  </a:lnTo>
                  <a:lnTo>
                    <a:pt x="86754" y="475164"/>
                  </a:lnTo>
                  <a:lnTo>
                    <a:pt x="120794" y="501727"/>
                  </a:lnTo>
                  <a:lnTo>
                    <a:pt x="158789" y="521643"/>
                  </a:lnTo>
                  <a:lnTo>
                    <a:pt x="200051" y="534149"/>
                  </a:lnTo>
                  <a:lnTo>
                    <a:pt x="243890" y="538487"/>
                  </a:lnTo>
                  <a:lnTo>
                    <a:pt x="287730" y="534149"/>
                  </a:lnTo>
                  <a:lnTo>
                    <a:pt x="328991" y="521643"/>
                  </a:lnTo>
                  <a:lnTo>
                    <a:pt x="366986" y="501727"/>
                  </a:lnTo>
                  <a:lnTo>
                    <a:pt x="401025" y="475164"/>
                  </a:lnTo>
                  <a:lnTo>
                    <a:pt x="430420" y="442714"/>
                  </a:lnTo>
                  <a:lnTo>
                    <a:pt x="454482" y="405136"/>
                  </a:lnTo>
                  <a:lnTo>
                    <a:pt x="472521" y="363191"/>
                  </a:lnTo>
                  <a:lnTo>
                    <a:pt x="483850" y="317640"/>
                  </a:lnTo>
                  <a:lnTo>
                    <a:pt x="487780" y="269243"/>
                  </a:lnTo>
                  <a:lnTo>
                    <a:pt x="483850" y="220846"/>
                  </a:lnTo>
                  <a:lnTo>
                    <a:pt x="472521" y="175295"/>
                  </a:lnTo>
                  <a:lnTo>
                    <a:pt x="454482" y="133351"/>
                  </a:lnTo>
                  <a:lnTo>
                    <a:pt x="430420" y="95773"/>
                  </a:lnTo>
                  <a:lnTo>
                    <a:pt x="401025" y="63322"/>
                  </a:lnTo>
                  <a:lnTo>
                    <a:pt x="366986" y="36759"/>
                  </a:lnTo>
                  <a:lnTo>
                    <a:pt x="328991" y="16844"/>
                  </a:lnTo>
                  <a:lnTo>
                    <a:pt x="287730" y="4337"/>
                  </a:lnTo>
                  <a:lnTo>
                    <a:pt x="243890" y="0"/>
                  </a:lnTo>
                  <a:close/>
                </a:path>
              </a:pathLst>
            </a:custGeom>
            <a:solidFill>
              <a:srgbClr val="FFFFFF"/>
            </a:solidFill>
          </p:spPr>
          <p:txBody>
            <a:bodyPr wrap="square" lIns="0" tIns="0" rIns="0" bIns="0" rtlCol="0"/>
            <a:lstStyle/>
            <a:p>
              <a:pPr defTabSz="422544"/>
              <a:endParaRPr sz="1664">
                <a:solidFill>
                  <a:prstClr val="black"/>
                </a:solidFill>
                <a:latin typeface="Trebuchet MS" panose="020B0603020202020204"/>
              </a:endParaRPr>
            </a:p>
          </p:txBody>
        </p:sp>
      </p:grpSp>
      <p:grpSp>
        <p:nvGrpSpPr>
          <p:cNvPr id="7" name="object 7"/>
          <p:cNvGrpSpPr/>
          <p:nvPr/>
        </p:nvGrpSpPr>
        <p:grpSpPr>
          <a:xfrm>
            <a:off x="2186943" y="1082149"/>
            <a:ext cx="8486811" cy="3701326"/>
            <a:chOff x="998727" y="1385316"/>
            <a:chExt cx="9183274" cy="4005072"/>
          </a:xfrm>
        </p:grpSpPr>
        <p:pic>
          <p:nvPicPr>
            <p:cNvPr id="8" name="object 8"/>
            <p:cNvPicPr/>
            <p:nvPr/>
          </p:nvPicPr>
          <p:blipFill>
            <a:blip r:embed="rId3" cstate="print"/>
            <a:stretch>
              <a:fillRect/>
            </a:stretch>
          </p:blipFill>
          <p:spPr>
            <a:xfrm>
              <a:off x="998727" y="2153412"/>
              <a:ext cx="3288791" cy="3236976"/>
            </a:xfrm>
            <a:prstGeom prst="rect">
              <a:avLst/>
            </a:prstGeom>
          </p:spPr>
        </p:pic>
        <p:sp>
          <p:nvSpPr>
            <p:cNvPr id="9" name="object 9"/>
            <p:cNvSpPr/>
            <p:nvPr/>
          </p:nvSpPr>
          <p:spPr>
            <a:xfrm>
              <a:off x="1306614" y="2461381"/>
              <a:ext cx="2673350" cy="2621280"/>
            </a:xfrm>
            <a:custGeom>
              <a:avLst/>
              <a:gdLst/>
              <a:ahLst/>
              <a:cxnLst/>
              <a:rect l="l" t="t" r="r" b="b"/>
              <a:pathLst>
                <a:path w="2673350" h="2621279">
                  <a:moveTo>
                    <a:pt x="1336534" y="0"/>
                  </a:moveTo>
                  <a:lnTo>
                    <a:pt x="1287536" y="864"/>
                  </a:lnTo>
                  <a:lnTo>
                    <a:pt x="1238982" y="3437"/>
                  </a:lnTo>
                  <a:lnTo>
                    <a:pt x="1190903" y="7689"/>
                  </a:lnTo>
                  <a:lnTo>
                    <a:pt x="1143329" y="13592"/>
                  </a:lnTo>
                  <a:lnTo>
                    <a:pt x="1096290" y="21114"/>
                  </a:lnTo>
                  <a:lnTo>
                    <a:pt x="1049815" y="30226"/>
                  </a:lnTo>
                  <a:lnTo>
                    <a:pt x="1003936" y="40900"/>
                  </a:lnTo>
                  <a:lnTo>
                    <a:pt x="958683" y="53104"/>
                  </a:lnTo>
                  <a:lnTo>
                    <a:pt x="914085" y="66811"/>
                  </a:lnTo>
                  <a:lnTo>
                    <a:pt x="870173" y="81989"/>
                  </a:lnTo>
                  <a:lnTo>
                    <a:pt x="826977" y="98610"/>
                  </a:lnTo>
                  <a:lnTo>
                    <a:pt x="784528" y="116643"/>
                  </a:lnTo>
                  <a:lnTo>
                    <a:pt x="742855" y="136060"/>
                  </a:lnTo>
                  <a:lnTo>
                    <a:pt x="701988" y="156830"/>
                  </a:lnTo>
                  <a:lnTo>
                    <a:pt x="661959" y="178924"/>
                  </a:lnTo>
                  <a:lnTo>
                    <a:pt x="622796" y="202312"/>
                  </a:lnTo>
                  <a:lnTo>
                    <a:pt x="584531" y="226966"/>
                  </a:lnTo>
                  <a:lnTo>
                    <a:pt x="547194" y="252854"/>
                  </a:lnTo>
                  <a:lnTo>
                    <a:pt x="510814" y="279948"/>
                  </a:lnTo>
                  <a:lnTo>
                    <a:pt x="475421" y="308217"/>
                  </a:lnTo>
                  <a:lnTo>
                    <a:pt x="441047" y="337633"/>
                  </a:lnTo>
                  <a:lnTo>
                    <a:pt x="407721" y="368166"/>
                  </a:lnTo>
                  <a:lnTo>
                    <a:pt x="375474" y="399786"/>
                  </a:lnTo>
                  <a:lnTo>
                    <a:pt x="344335" y="432463"/>
                  </a:lnTo>
                  <a:lnTo>
                    <a:pt x="314335" y="466168"/>
                  </a:lnTo>
                  <a:lnTo>
                    <a:pt x="285504" y="500871"/>
                  </a:lnTo>
                  <a:lnTo>
                    <a:pt x="257873" y="536543"/>
                  </a:lnTo>
                  <a:lnTo>
                    <a:pt x="231471" y="573154"/>
                  </a:lnTo>
                  <a:lnTo>
                    <a:pt x="206328" y="610675"/>
                  </a:lnTo>
                  <a:lnTo>
                    <a:pt x="182475" y="649075"/>
                  </a:lnTo>
                  <a:lnTo>
                    <a:pt x="159943" y="688325"/>
                  </a:lnTo>
                  <a:lnTo>
                    <a:pt x="138760" y="728396"/>
                  </a:lnTo>
                  <a:lnTo>
                    <a:pt x="118958" y="769258"/>
                  </a:lnTo>
                  <a:lnTo>
                    <a:pt x="100567" y="810881"/>
                  </a:lnTo>
                  <a:lnTo>
                    <a:pt x="83616" y="853236"/>
                  </a:lnTo>
                  <a:lnTo>
                    <a:pt x="68137" y="896294"/>
                  </a:lnTo>
                  <a:lnTo>
                    <a:pt x="54158" y="940023"/>
                  </a:lnTo>
                  <a:lnTo>
                    <a:pt x="41712" y="984396"/>
                  </a:lnTo>
                  <a:lnTo>
                    <a:pt x="30826" y="1029382"/>
                  </a:lnTo>
                  <a:lnTo>
                    <a:pt x="21533" y="1074951"/>
                  </a:lnTo>
                  <a:lnTo>
                    <a:pt x="13861" y="1121075"/>
                  </a:lnTo>
                  <a:lnTo>
                    <a:pt x="7842" y="1167723"/>
                  </a:lnTo>
                  <a:lnTo>
                    <a:pt x="3505" y="1214867"/>
                  </a:lnTo>
                  <a:lnTo>
                    <a:pt x="881" y="1262475"/>
                  </a:lnTo>
                  <a:lnTo>
                    <a:pt x="0" y="1310519"/>
                  </a:lnTo>
                  <a:lnTo>
                    <a:pt x="881" y="1358563"/>
                  </a:lnTo>
                  <a:lnTo>
                    <a:pt x="3505" y="1406171"/>
                  </a:lnTo>
                  <a:lnTo>
                    <a:pt x="7842" y="1453314"/>
                  </a:lnTo>
                  <a:lnTo>
                    <a:pt x="13861" y="1499962"/>
                  </a:lnTo>
                  <a:lnTo>
                    <a:pt x="21533" y="1546086"/>
                  </a:lnTo>
                  <a:lnTo>
                    <a:pt x="30826" y="1591656"/>
                  </a:lnTo>
                  <a:lnTo>
                    <a:pt x="41712" y="1636642"/>
                  </a:lnTo>
                  <a:lnTo>
                    <a:pt x="54158" y="1681014"/>
                  </a:lnTo>
                  <a:lnTo>
                    <a:pt x="68137" y="1724744"/>
                  </a:lnTo>
                  <a:lnTo>
                    <a:pt x="83616" y="1767801"/>
                  </a:lnTo>
                  <a:lnTo>
                    <a:pt x="100567" y="1810156"/>
                  </a:lnTo>
                  <a:lnTo>
                    <a:pt x="118958" y="1851780"/>
                  </a:lnTo>
                  <a:lnTo>
                    <a:pt x="138760" y="1892642"/>
                  </a:lnTo>
                  <a:lnTo>
                    <a:pt x="159943" y="1932712"/>
                  </a:lnTo>
                  <a:lnTo>
                    <a:pt x="182475" y="1971963"/>
                  </a:lnTo>
                  <a:lnTo>
                    <a:pt x="206328" y="2010363"/>
                  </a:lnTo>
                  <a:lnTo>
                    <a:pt x="231471" y="2047883"/>
                  </a:lnTo>
                  <a:lnTo>
                    <a:pt x="257873" y="2084494"/>
                  </a:lnTo>
                  <a:lnTo>
                    <a:pt x="285504" y="2120166"/>
                  </a:lnTo>
                  <a:lnTo>
                    <a:pt x="314335" y="2154870"/>
                  </a:lnTo>
                  <a:lnTo>
                    <a:pt x="344335" y="2188575"/>
                  </a:lnTo>
                  <a:lnTo>
                    <a:pt x="375474" y="2221252"/>
                  </a:lnTo>
                  <a:lnTo>
                    <a:pt x="407721" y="2252872"/>
                  </a:lnTo>
                  <a:lnTo>
                    <a:pt x="441047" y="2283404"/>
                  </a:lnTo>
                  <a:lnTo>
                    <a:pt x="475421" y="2312820"/>
                  </a:lnTo>
                  <a:lnTo>
                    <a:pt x="510814" y="2341090"/>
                  </a:lnTo>
                  <a:lnTo>
                    <a:pt x="547194" y="2368184"/>
                  </a:lnTo>
                  <a:lnTo>
                    <a:pt x="584531" y="2394072"/>
                  </a:lnTo>
                  <a:lnTo>
                    <a:pt x="622796" y="2418725"/>
                  </a:lnTo>
                  <a:lnTo>
                    <a:pt x="661959" y="2442114"/>
                  </a:lnTo>
                  <a:lnTo>
                    <a:pt x="701988" y="2464208"/>
                  </a:lnTo>
                  <a:lnTo>
                    <a:pt x="742855" y="2484978"/>
                  </a:lnTo>
                  <a:lnTo>
                    <a:pt x="784528" y="2504395"/>
                  </a:lnTo>
                  <a:lnTo>
                    <a:pt x="826977" y="2522428"/>
                  </a:lnTo>
                  <a:lnTo>
                    <a:pt x="870173" y="2539049"/>
                  </a:lnTo>
                  <a:lnTo>
                    <a:pt x="914085" y="2554227"/>
                  </a:lnTo>
                  <a:lnTo>
                    <a:pt x="958683" y="2567933"/>
                  </a:lnTo>
                  <a:lnTo>
                    <a:pt x="1003936" y="2580138"/>
                  </a:lnTo>
                  <a:lnTo>
                    <a:pt x="1049815" y="2590811"/>
                  </a:lnTo>
                  <a:lnTo>
                    <a:pt x="1096290" y="2599924"/>
                  </a:lnTo>
                  <a:lnTo>
                    <a:pt x="1143329" y="2607446"/>
                  </a:lnTo>
                  <a:lnTo>
                    <a:pt x="1190903" y="2613348"/>
                  </a:lnTo>
                  <a:lnTo>
                    <a:pt x="1238982" y="2617601"/>
                  </a:lnTo>
                  <a:lnTo>
                    <a:pt x="1287536" y="2620174"/>
                  </a:lnTo>
                  <a:lnTo>
                    <a:pt x="1336534" y="2621038"/>
                  </a:lnTo>
                  <a:lnTo>
                    <a:pt x="1385531" y="2620174"/>
                  </a:lnTo>
                  <a:lnTo>
                    <a:pt x="1434085" y="2617601"/>
                  </a:lnTo>
                  <a:lnTo>
                    <a:pt x="1482164" y="2613348"/>
                  </a:lnTo>
                  <a:lnTo>
                    <a:pt x="1529738" y="2607446"/>
                  </a:lnTo>
                  <a:lnTo>
                    <a:pt x="1576777" y="2599924"/>
                  </a:lnTo>
                  <a:lnTo>
                    <a:pt x="1623251" y="2590811"/>
                  </a:lnTo>
                  <a:lnTo>
                    <a:pt x="1669130" y="2580138"/>
                  </a:lnTo>
                  <a:lnTo>
                    <a:pt x="1714384" y="2567933"/>
                  </a:lnTo>
                  <a:lnTo>
                    <a:pt x="1758981" y="2554227"/>
                  </a:lnTo>
                  <a:lnTo>
                    <a:pt x="1802893" y="2539049"/>
                  </a:lnTo>
                  <a:lnTo>
                    <a:pt x="1846089" y="2522428"/>
                  </a:lnTo>
                  <a:lnTo>
                    <a:pt x="1888538" y="2504395"/>
                  </a:lnTo>
                  <a:lnTo>
                    <a:pt x="1930211" y="2484978"/>
                  </a:lnTo>
                  <a:lnTo>
                    <a:pt x="1971078" y="2464208"/>
                  </a:lnTo>
                  <a:lnTo>
                    <a:pt x="2011107" y="2442114"/>
                  </a:lnTo>
                  <a:lnTo>
                    <a:pt x="2050270" y="2418725"/>
                  </a:lnTo>
                  <a:lnTo>
                    <a:pt x="2088535" y="2394072"/>
                  </a:lnTo>
                  <a:lnTo>
                    <a:pt x="2125873" y="2368184"/>
                  </a:lnTo>
                  <a:lnTo>
                    <a:pt x="2162253" y="2341090"/>
                  </a:lnTo>
                  <a:lnTo>
                    <a:pt x="2197645" y="2312820"/>
                  </a:lnTo>
                  <a:lnTo>
                    <a:pt x="2232019" y="2283404"/>
                  </a:lnTo>
                  <a:lnTo>
                    <a:pt x="2265345" y="2252872"/>
                  </a:lnTo>
                  <a:lnTo>
                    <a:pt x="2297592" y="2221252"/>
                  </a:lnTo>
                  <a:lnTo>
                    <a:pt x="2328731" y="2188575"/>
                  </a:lnTo>
                  <a:lnTo>
                    <a:pt x="2358731" y="2154870"/>
                  </a:lnTo>
                  <a:lnTo>
                    <a:pt x="2387561" y="2120166"/>
                  </a:lnTo>
                  <a:lnTo>
                    <a:pt x="2415193" y="2084494"/>
                  </a:lnTo>
                  <a:lnTo>
                    <a:pt x="2441595" y="2047883"/>
                  </a:lnTo>
                  <a:lnTo>
                    <a:pt x="2466738" y="2010363"/>
                  </a:lnTo>
                  <a:lnTo>
                    <a:pt x="2490590" y="1971963"/>
                  </a:lnTo>
                  <a:lnTo>
                    <a:pt x="2513123" y="1932712"/>
                  </a:lnTo>
                  <a:lnTo>
                    <a:pt x="2534306" y="1892642"/>
                  </a:lnTo>
                  <a:lnTo>
                    <a:pt x="2554108" y="1851780"/>
                  </a:lnTo>
                  <a:lnTo>
                    <a:pt x="2572499" y="1810156"/>
                  </a:lnTo>
                  <a:lnTo>
                    <a:pt x="2589449" y="1767801"/>
                  </a:lnTo>
                  <a:lnTo>
                    <a:pt x="2604929" y="1724744"/>
                  </a:lnTo>
                  <a:lnTo>
                    <a:pt x="2618907" y="1681014"/>
                  </a:lnTo>
                  <a:lnTo>
                    <a:pt x="2631354" y="1636642"/>
                  </a:lnTo>
                  <a:lnTo>
                    <a:pt x="2642239" y="1591656"/>
                  </a:lnTo>
                  <a:lnTo>
                    <a:pt x="2651533" y="1546086"/>
                  </a:lnTo>
                  <a:lnTo>
                    <a:pt x="2659204" y="1499962"/>
                  </a:lnTo>
                  <a:lnTo>
                    <a:pt x="2665224" y="1453314"/>
                  </a:lnTo>
                  <a:lnTo>
                    <a:pt x="2669561" y="1406171"/>
                  </a:lnTo>
                  <a:lnTo>
                    <a:pt x="2672185" y="1358563"/>
                  </a:lnTo>
                  <a:lnTo>
                    <a:pt x="2673066" y="1310519"/>
                  </a:lnTo>
                  <a:lnTo>
                    <a:pt x="2672185" y="1262475"/>
                  </a:lnTo>
                  <a:lnTo>
                    <a:pt x="2669561" y="1214867"/>
                  </a:lnTo>
                  <a:lnTo>
                    <a:pt x="2665224" y="1167723"/>
                  </a:lnTo>
                  <a:lnTo>
                    <a:pt x="2659204" y="1121075"/>
                  </a:lnTo>
                  <a:lnTo>
                    <a:pt x="2651533" y="1074951"/>
                  </a:lnTo>
                  <a:lnTo>
                    <a:pt x="2642239" y="1029382"/>
                  </a:lnTo>
                  <a:lnTo>
                    <a:pt x="2631354" y="984396"/>
                  </a:lnTo>
                  <a:lnTo>
                    <a:pt x="2618907" y="940023"/>
                  </a:lnTo>
                  <a:lnTo>
                    <a:pt x="2604929" y="896294"/>
                  </a:lnTo>
                  <a:lnTo>
                    <a:pt x="2589449" y="853236"/>
                  </a:lnTo>
                  <a:lnTo>
                    <a:pt x="2572499" y="810881"/>
                  </a:lnTo>
                  <a:lnTo>
                    <a:pt x="2554108" y="769258"/>
                  </a:lnTo>
                  <a:lnTo>
                    <a:pt x="2534306" y="728396"/>
                  </a:lnTo>
                  <a:lnTo>
                    <a:pt x="2513123" y="688325"/>
                  </a:lnTo>
                  <a:lnTo>
                    <a:pt x="2490590" y="649075"/>
                  </a:lnTo>
                  <a:lnTo>
                    <a:pt x="2466738" y="610675"/>
                  </a:lnTo>
                  <a:lnTo>
                    <a:pt x="2441595" y="573154"/>
                  </a:lnTo>
                  <a:lnTo>
                    <a:pt x="2415193" y="536543"/>
                  </a:lnTo>
                  <a:lnTo>
                    <a:pt x="2387561" y="500871"/>
                  </a:lnTo>
                  <a:lnTo>
                    <a:pt x="2358731" y="466168"/>
                  </a:lnTo>
                  <a:lnTo>
                    <a:pt x="2328731" y="432463"/>
                  </a:lnTo>
                  <a:lnTo>
                    <a:pt x="2297592" y="399786"/>
                  </a:lnTo>
                  <a:lnTo>
                    <a:pt x="2265345" y="368166"/>
                  </a:lnTo>
                  <a:lnTo>
                    <a:pt x="2232019" y="337633"/>
                  </a:lnTo>
                  <a:lnTo>
                    <a:pt x="2197645" y="308217"/>
                  </a:lnTo>
                  <a:lnTo>
                    <a:pt x="2162253" y="279948"/>
                  </a:lnTo>
                  <a:lnTo>
                    <a:pt x="2125873" y="252854"/>
                  </a:lnTo>
                  <a:lnTo>
                    <a:pt x="2088535" y="226966"/>
                  </a:lnTo>
                  <a:lnTo>
                    <a:pt x="2050270" y="202312"/>
                  </a:lnTo>
                  <a:lnTo>
                    <a:pt x="2011107" y="178924"/>
                  </a:lnTo>
                  <a:lnTo>
                    <a:pt x="1971078" y="156830"/>
                  </a:lnTo>
                  <a:lnTo>
                    <a:pt x="1930211" y="136060"/>
                  </a:lnTo>
                  <a:lnTo>
                    <a:pt x="1888538" y="116643"/>
                  </a:lnTo>
                  <a:lnTo>
                    <a:pt x="1846089" y="98610"/>
                  </a:lnTo>
                  <a:lnTo>
                    <a:pt x="1802893" y="81989"/>
                  </a:lnTo>
                  <a:lnTo>
                    <a:pt x="1758981" y="66811"/>
                  </a:lnTo>
                  <a:lnTo>
                    <a:pt x="1714384" y="53104"/>
                  </a:lnTo>
                  <a:lnTo>
                    <a:pt x="1669130" y="40900"/>
                  </a:lnTo>
                  <a:lnTo>
                    <a:pt x="1623251" y="30226"/>
                  </a:lnTo>
                  <a:lnTo>
                    <a:pt x="1576777" y="21114"/>
                  </a:lnTo>
                  <a:lnTo>
                    <a:pt x="1529738" y="13592"/>
                  </a:lnTo>
                  <a:lnTo>
                    <a:pt x="1482164" y="7689"/>
                  </a:lnTo>
                  <a:lnTo>
                    <a:pt x="1434085" y="3437"/>
                  </a:lnTo>
                  <a:lnTo>
                    <a:pt x="1385531" y="864"/>
                  </a:lnTo>
                  <a:lnTo>
                    <a:pt x="1336534" y="0"/>
                  </a:lnTo>
                  <a:close/>
                </a:path>
              </a:pathLst>
            </a:custGeom>
            <a:solidFill>
              <a:srgbClr val="FFFFFF"/>
            </a:solidFill>
          </p:spPr>
          <p:txBody>
            <a:bodyPr wrap="square" lIns="0" tIns="0" rIns="0" bIns="0" rtlCol="0"/>
            <a:lstStyle/>
            <a:p>
              <a:pPr defTabSz="422544"/>
              <a:endParaRPr sz="1664">
                <a:solidFill>
                  <a:prstClr val="black"/>
                </a:solidFill>
                <a:latin typeface="Trebuchet MS" panose="020B0603020202020204"/>
              </a:endParaRPr>
            </a:p>
          </p:txBody>
        </p:sp>
        <p:pic>
          <p:nvPicPr>
            <p:cNvPr id="10" name="object 10"/>
            <p:cNvPicPr/>
            <p:nvPr/>
          </p:nvPicPr>
          <p:blipFill>
            <a:blip r:embed="rId4" cstate="print"/>
            <a:stretch>
              <a:fillRect/>
            </a:stretch>
          </p:blipFill>
          <p:spPr>
            <a:xfrm>
              <a:off x="1398015" y="2546604"/>
              <a:ext cx="2490216" cy="2450592"/>
            </a:xfrm>
            <a:prstGeom prst="rect">
              <a:avLst/>
            </a:prstGeom>
          </p:spPr>
        </p:pic>
        <p:sp>
          <p:nvSpPr>
            <p:cNvPr id="11" name="object 11"/>
            <p:cNvSpPr/>
            <p:nvPr/>
          </p:nvSpPr>
          <p:spPr>
            <a:xfrm>
              <a:off x="1718471" y="2865221"/>
              <a:ext cx="1849755" cy="1813560"/>
            </a:xfrm>
            <a:custGeom>
              <a:avLst/>
              <a:gdLst/>
              <a:ahLst/>
              <a:cxnLst/>
              <a:rect l="l" t="t" r="r" b="b"/>
              <a:pathLst>
                <a:path w="1849754" h="1813560">
                  <a:moveTo>
                    <a:pt x="924676" y="0"/>
                  </a:moveTo>
                  <a:lnTo>
                    <a:pt x="875568" y="1256"/>
                  </a:lnTo>
                  <a:lnTo>
                    <a:pt x="827127" y="4985"/>
                  </a:lnTo>
                  <a:lnTo>
                    <a:pt x="779417" y="11123"/>
                  </a:lnTo>
                  <a:lnTo>
                    <a:pt x="732503" y="19607"/>
                  </a:lnTo>
                  <a:lnTo>
                    <a:pt x="686448" y="30375"/>
                  </a:lnTo>
                  <a:lnTo>
                    <a:pt x="641317" y="43364"/>
                  </a:lnTo>
                  <a:lnTo>
                    <a:pt x="597172" y="58511"/>
                  </a:lnTo>
                  <a:lnTo>
                    <a:pt x="554079" y="75755"/>
                  </a:lnTo>
                  <a:lnTo>
                    <a:pt x="512101" y="95031"/>
                  </a:lnTo>
                  <a:lnTo>
                    <a:pt x="471301" y="116278"/>
                  </a:lnTo>
                  <a:lnTo>
                    <a:pt x="431744" y="139433"/>
                  </a:lnTo>
                  <a:lnTo>
                    <a:pt x="393494" y="164433"/>
                  </a:lnTo>
                  <a:lnTo>
                    <a:pt x="356615" y="191216"/>
                  </a:lnTo>
                  <a:lnTo>
                    <a:pt x="321169" y="219718"/>
                  </a:lnTo>
                  <a:lnTo>
                    <a:pt x="287223" y="249878"/>
                  </a:lnTo>
                  <a:lnTo>
                    <a:pt x="254838" y="281632"/>
                  </a:lnTo>
                  <a:lnTo>
                    <a:pt x="224080" y="314918"/>
                  </a:lnTo>
                  <a:lnTo>
                    <a:pt x="195012" y="349673"/>
                  </a:lnTo>
                  <a:lnTo>
                    <a:pt x="167697" y="385835"/>
                  </a:lnTo>
                  <a:lnTo>
                    <a:pt x="142201" y="423341"/>
                  </a:lnTo>
                  <a:lnTo>
                    <a:pt x="118587" y="462127"/>
                  </a:lnTo>
                  <a:lnTo>
                    <a:pt x="96918" y="502133"/>
                  </a:lnTo>
                  <a:lnTo>
                    <a:pt x="77259" y="543294"/>
                  </a:lnTo>
                  <a:lnTo>
                    <a:pt x="59673" y="585549"/>
                  </a:lnTo>
                  <a:lnTo>
                    <a:pt x="44225" y="628834"/>
                  </a:lnTo>
                  <a:lnTo>
                    <a:pt x="30978" y="673087"/>
                  </a:lnTo>
                  <a:lnTo>
                    <a:pt x="19996" y="718245"/>
                  </a:lnTo>
                  <a:lnTo>
                    <a:pt x="11343" y="764246"/>
                  </a:lnTo>
                  <a:lnTo>
                    <a:pt x="5084" y="811027"/>
                  </a:lnTo>
                  <a:lnTo>
                    <a:pt x="1281" y="858525"/>
                  </a:lnTo>
                  <a:lnTo>
                    <a:pt x="0" y="906678"/>
                  </a:lnTo>
                  <a:lnTo>
                    <a:pt x="1281" y="954831"/>
                  </a:lnTo>
                  <a:lnTo>
                    <a:pt x="5084" y="1002329"/>
                  </a:lnTo>
                  <a:lnTo>
                    <a:pt x="11343" y="1049110"/>
                  </a:lnTo>
                  <a:lnTo>
                    <a:pt x="19996" y="1095110"/>
                  </a:lnTo>
                  <a:lnTo>
                    <a:pt x="30978" y="1140269"/>
                  </a:lnTo>
                  <a:lnTo>
                    <a:pt x="44225" y="1184522"/>
                  </a:lnTo>
                  <a:lnTo>
                    <a:pt x="59673" y="1227807"/>
                  </a:lnTo>
                  <a:lnTo>
                    <a:pt x="77259" y="1270062"/>
                  </a:lnTo>
                  <a:lnTo>
                    <a:pt x="96918" y="1311223"/>
                  </a:lnTo>
                  <a:lnTo>
                    <a:pt x="118587" y="1351228"/>
                  </a:lnTo>
                  <a:lnTo>
                    <a:pt x="142201" y="1390015"/>
                  </a:lnTo>
                  <a:lnTo>
                    <a:pt x="167697" y="1427521"/>
                  </a:lnTo>
                  <a:lnTo>
                    <a:pt x="195012" y="1463683"/>
                  </a:lnTo>
                  <a:lnTo>
                    <a:pt x="224080" y="1498438"/>
                  </a:lnTo>
                  <a:lnTo>
                    <a:pt x="254838" y="1531724"/>
                  </a:lnTo>
                  <a:lnTo>
                    <a:pt x="287223" y="1563478"/>
                  </a:lnTo>
                  <a:lnTo>
                    <a:pt x="321169" y="1593638"/>
                  </a:lnTo>
                  <a:lnTo>
                    <a:pt x="356615" y="1622140"/>
                  </a:lnTo>
                  <a:lnTo>
                    <a:pt x="393494" y="1648923"/>
                  </a:lnTo>
                  <a:lnTo>
                    <a:pt x="431744" y="1673923"/>
                  </a:lnTo>
                  <a:lnTo>
                    <a:pt x="471301" y="1697077"/>
                  </a:lnTo>
                  <a:lnTo>
                    <a:pt x="512101" y="1718325"/>
                  </a:lnTo>
                  <a:lnTo>
                    <a:pt x="554079" y="1737601"/>
                  </a:lnTo>
                  <a:lnTo>
                    <a:pt x="597172" y="1754844"/>
                  </a:lnTo>
                  <a:lnTo>
                    <a:pt x="641317" y="1769992"/>
                  </a:lnTo>
                  <a:lnTo>
                    <a:pt x="686448" y="1782981"/>
                  </a:lnTo>
                  <a:lnTo>
                    <a:pt x="732503" y="1793749"/>
                  </a:lnTo>
                  <a:lnTo>
                    <a:pt x="779417" y="1802233"/>
                  </a:lnTo>
                  <a:lnTo>
                    <a:pt x="827127" y="1808371"/>
                  </a:lnTo>
                  <a:lnTo>
                    <a:pt x="875568" y="1812100"/>
                  </a:lnTo>
                  <a:lnTo>
                    <a:pt x="924676" y="1813356"/>
                  </a:lnTo>
                  <a:lnTo>
                    <a:pt x="973785" y="1812100"/>
                  </a:lnTo>
                  <a:lnTo>
                    <a:pt x="1022226" y="1808371"/>
                  </a:lnTo>
                  <a:lnTo>
                    <a:pt x="1069935" y="1802233"/>
                  </a:lnTo>
                  <a:lnTo>
                    <a:pt x="1116850" y="1793749"/>
                  </a:lnTo>
                  <a:lnTo>
                    <a:pt x="1162904" y="1782981"/>
                  </a:lnTo>
                  <a:lnTo>
                    <a:pt x="1208036" y="1769992"/>
                  </a:lnTo>
                  <a:lnTo>
                    <a:pt x="1252180" y="1754844"/>
                  </a:lnTo>
                  <a:lnTo>
                    <a:pt x="1295274" y="1737601"/>
                  </a:lnTo>
                  <a:lnTo>
                    <a:pt x="1337252" y="1718325"/>
                  </a:lnTo>
                  <a:lnTo>
                    <a:pt x="1378052" y="1697077"/>
                  </a:lnTo>
                  <a:lnTo>
                    <a:pt x="1417608" y="1673923"/>
                  </a:lnTo>
                  <a:lnTo>
                    <a:pt x="1455859" y="1648923"/>
                  </a:lnTo>
                  <a:lnTo>
                    <a:pt x="1492738" y="1622140"/>
                  </a:lnTo>
                  <a:lnTo>
                    <a:pt x="1528183" y="1593638"/>
                  </a:lnTo>
                  <a:lnTo>
                    <a:pt x="1562130" y="1563478"/>
                  </a:lnTo>
                  <a:lnTo>
                    <a:pt x="1594515" y="1531724"/>
                  </a:lnTo>
                  <a:lnTo>
                    <a:pt x="1625273" y="1498438"/>
                  </a:lnTo>
                  <a:lnTo>
                    <a:pt x="1654341" y="1463683"/>
                  </a:lnTo>
                  <a:lnTo>
                    <a:pt x="1681655" y="1427521"/>
                  </a:lnTo>
                  <a:lnTo>
                    <a:pt x="1707152" y="1390015"/>
                  </a:lnTo>
                  <a:lnTo>
                    <a:pt x="1730766" y="1351228"/>
                  </a:lnTo>
                  <a:lnTo>
                    <a:pt x="1752435" y="1311223"/>
                  </a:lnTo>
                  <a:lnTo>
                    <a:pt x="1772094" y="1270062"/>
                  </a:lnTo>
                  <a:lnTo>
                    <a:pt x="1789680" y="1227807"/>
                  </a:lnTo>
                  <a:lnTo>
                    <a:pt x="1805128" y="1184522"/>
                  </a:lnTo>
                  <a:lnTo>
                    <a:pt x="1818375" y="1140269"/>
                  </a:lnTo>
                  <a:lnTo>
                    <a:pt x="1829357" y="1095110"/>
                  </a:lnTo>
                  <a:lnTo>
                    <a:pt x="1838009" y="1049110"/>
                  </a:lnTo>
                  <a:lnTo>
                    <a:pt x="1844269" y="1002329"/>
                  </a:lnTo>
                  <a:lnTo>
                    <a:pt x="1848071" y="954831"/>
                  </a:lnTo>
                  <a:lnTo>
                    <a:pt x="1849353" y="906678"/>
                  </a:lnTo>
                  <a:lnTo>
                    <a:pt x="1848071" y="858525"/>
                  </a:lnTo>
                  <a:lnTo>
                    <a:pt x="1844269" y="811027"/>
                  </a:lnTo>
                  <a:lnTo>
                    <a:pt x="1838009" y="764246"/>
                  </a:lnTo>
                  <a:lnTo>
                    <a:pt x="1829357" y="718245"/>
                  </a:lnTo>
                  <a:lnTo>
                    <a:pt x="1818375" y="673087"/>
                  </a:lnTo>
                  <a:lnTo>
                    <a:pt x="1805128" y="628834"/>
                  </a:lnTo>
                  <a:lnTo>
                    <a:pt x="1789680" y="585549"/>
                  </a:lnTo>
                  <a:lnTo>
                    <a:pt x="1772094" y="543294"/>
                  </a:lnTo>
                  <a:lnTo>
                    <a:pt x="1752435" y="502133"/>
                  </a:lnTo>
                  <a:lnTo>
                    <a:pt x="1730766" y="462127"/>
                  </a:lnTo>
                  <a:lnTo>
                    <a:pt x="1707152" y="423341"/>
                  </a:lnTo>
                  <a:lnTo>
                    <a:pt x="1681655" y="385835"/>
                  </a:lnTo>
                  <a:lnTo>
                    <a:pt x="1654341" y="349673"/>
                  </a:lnTo>
                  <a:lnTo>
                    <a:pt x="1625273" y="314918"/>
                  </a:lnTo>
                  <a:lnTo>
                    <a:pt x="1594515" y="281632"/>
                  </a:lnTo>
                  <a:lnTo>
                    <a:pt x="1562130" y="249878"/>
                  </a:lnTo>
                  <a:lnTo>
                    <a:pt x="1528183" y="219718"/>
                  </a:lnTo>
                  <a:lnTo>
                    <a:pt x="1492738" y="191216"/>
                  </a:lnTo>
                  <a:lnTo>
                    <a:pt x="1455859" y="164433"/>
                  </a:lnTo>
                  <a:lnTo>
                    <a:pt x="1417608" y="139433"/>
                  </a:lnTo>
                  <a:lnTo>
                    <a:pt x="1378052" y="116278"/>
                  </a:lnTo>
                  <a:lnTo>
                    <a:pt x="1337252" y="95031"/>
                  </a:lnTo>
                  <a:lnTo>
                    <a:pt x="1295274" y="75755"/>
                  </a:lnTo>
                  <a:lnTo>
                    <a:pt x="1252180" y="58511"/>
                  </a:lnTo>
                  <a:lnTo>
                    <a:pt x="1208036" y="43364"/>
                  </a:lnTo>
                  <a:lnTo>
                    <a:pt x="1162904" y="30375"/>
                  </a:lnTo>
                  <a:lnTo>
                    <a:pt x="1116850" y="19607"/>
                  </a:lnTo>
                  <a:lnTo>
                    <a:pt x="1069935" y="11123"/>
                  </a:lnTo>
                  <a:lnTo>
                    <a:pt x="1022226" y="4985"/>
                  </a:lnTo>
                  <a:lnTo>
                    <a:pt x="973785" y="1256"/>
                  </a:lnTo>
                  <a:lnTo>
                    <a:pt x="924676" y="0"/>
                  </a:lnTo>
                  <a:close/>
                </a:path>
              </a:pathLst>
            </a:custGeom>
            <a:solidFill>
              <a:srgbClr val="FFFFFF"/>
            </a:solidFill>
          </p:spPr>
          <p:txBody>
            <a:bodyPr wrap="square" lIns="0" tIns="0" rIns="0" bIns="0" rtlCol="0"/>
            <a:lstStyle/>
            <a:p>
              <a:pPr defTabSz="422544"/>
              <a:endParaRPr sz="1664" dirty="0">
                <a:solidFill>
                  <a:prstClr val="black"/>
                </a:solidFill>
                <a:latin typeface="Trebuchet MS" panose="020B0603020202020204"/>
              </a:endParaRPr>
            </a:p>
          </p:txBody>
        </p:sp>
        <p:pic>
          <p:nvPicPr>
            <p:cNvPr id="12" name="object 12"/>
            <p:cNvPicPr/>
            <p:nvPr/>
          </p:nvPicPr>
          <p:blipFill>
            <a:blip r:embed="rId5" cstate="print"/>
            <a:stretch>
              <a:fillRect/>
            </a:stretch>
          </p:blipFill>
          <p:spPr>
            <a:xfrm>
              <a:off x="2836672" y="1385316"/>
              <a:ext cx="762000" cy="789431"/>
            </a:xfrm>
            <a:prstGeom prst="rect">
              <a:avLst/>
            </a:prstGeom>
          </p:spPr>
        </p:pic>
        <p:sp>
          <p:nvSpPr>
            <p:cNvPr id="13" name="object 13"/>
            <p:cNvSpPr/>
            <p:nvPr/>
          </p:nvSpPr>
          <p:spPr>
            <a:xfrm>
              <a:off x="2914883" y="1462487"/>
              <a:ext cx="606425" cy="632460"/>
            </a:xfrm>
            <a:custGeom>
              <a:avLst/>
              <a:gdLst/>
              <a:ahLst/>
              <a:cxnLst/>
              <a:rect l="l" t="t" r="r" b="b"/>
              <a:pathLst>
                <a:path w="606425" h="632460">
                  <a:moveTo>
                    <a:pt x="303080" y="0"/>
                  </a:moveTo>
                  <a:lnTo>
                    <a:pt x="258293" y="3427"/>
                  </a:lnTo>
                  <a:lnTo>
                    <a:pt x="215547" y="13383"/>
                  </a:lnTo>
                  <a:lnTo>
                    <a:pt x="175309" y="29380"/>
                  </a:lnTo>
                  <a:lnTo>
                    <a:pt x="138050" y="50927"/>
                  </a:lnTo>
                  <a:lnTo>
                    <a:pt x="104237" y="77536"/>
                  </a:lnTo>
                  <a:lnTo>
                    <a:pt x="74340" y="108718"/>
                  </a:lnTo>
                  <a:lnTo>
                    <a:pt x="48828" y="143985"/>
                  </a:lnTo>
                  <a:lnTo>
                    <a:pt x="28169" y="182846"/>
                  </a:lnTo>
                  <a:lnTo>
                    <a:pt x="12832" y="224813"/>
                  </a:lnTo>
                  <a:lnTo>
                    <a:pt x="3286" y="269398"/>
                  </a:lnTo>
                  <a:lnTo>
                    <a:pt x="0" y="316110"/>
                  </a:lnTo>
                  <a:lnTo>
                    <a:pt x="3286" y="362823"/>
                  </a:lnTo>
                  <a:lnTo>
                    <a:pt x="12832" y="407407"/>
                  </a:lnTo>
                  <a:lnTo>
                    <a:pt x="28169" y="449374"/>
                  </a:lnTo>
                  <a:lnTo>
                    <a:pt x="48828" y="488236"/>
                  </a:lnTo>
                  <a:lnTo>
                    <a:pt x="74340" y="523502"/>
                  </a:lnTo>
                  <a:lnTo>
                    <a:pt x="104237" y="554684"/>
                  </a:lnTo>
                  <a:lnTo>
                    <a:pt x="138050" y="581293"/>
                  </a:lnTo>
                  <a:lnTo>
                    <a:pt x="175309" y="602841"/>
                  </a:lnTo>
                  <a:lnTo>
                    <a:pt x="215547" y="618837"/>
                  </a:lnTo>
                  <a:lnTo>
                    <a:pt x="258293" y="628793"/>
                  </a:lnTo>
                  <a:lnTo>
                    <a:pt x="303080" y="632221"/>
                  </a:lnTo>
                  <a:lnTo>
                    <a:pt x="347867" y="628793"/>
                  </a:lnTo>
                  <a:lnTo>
                    <a:pt x="390614" y="618837"/>
                  </a:lnTo>
                  <a:lnTo>
                    <a:pt x="430851" y="602841"/>
                  </a:lnTo>
                  <a:lnTo>
                    <a:pt x="468111" y="581293"/>
                  </a:lnTo>
                  <a:lnTo>
                    <a:pt x="501924" y="554684"/>
                  </a:lnTo>
                  <a:lnTo>
                    <a:pt x="531821" y="523502"/>
                  </a:lnTo>
                  <a:lnTo>
                    <a:pt x="557333" y="488236"/>
                  </a:lnTo>
                  <a:lnTo>
                    <a:pt x="577992" y="449374"/>
                  </a:lnTo>
                  <a:lnTo>
                    <a:pt x="593329" y="407407"/>
                  </a:lnTo>
                  <a:lnTo>
                    <a:pt x="602875" y="362823"/>
                  </a:lnTo>
                  <a:lnTo>
                    <a:pt x="606162" y="316110"/>
                  </a:lnTo>
                  <a:lnTo>
                    <a:pt x="602875" y="269398"/>
                  </a:lnTo>
                  <a:lnTo>
                    <a:pt x="593329" y="224813"/>
                  </a:lnTo>
                  <a:lnTo>
                    <a:pt x="577992" y="182846"/>
                  </a:lnTo>
                  <a:lnTo>
                    <a:pt x="557333" y="143985"/>
                  </a:lnTo>
                  <a:lnTo>
                    <a:pt x="531821" y="108718"/>
                  </a:lnTo>
                  <a:lnTo>
                    <a:pt x="501924" y="77536"/>
                  </a:lnTo>
                  <a:lnTo>
                    <a:pt x="468111" y="50927"/>
                  </a:lnTo>
                  <a:lnTo>
                    <a:pt x="430851" y="29380"/>
                  </a:lnTo>
                  <a:lnTo>
                    <a:pt x="390614" y="13383"/>
                  </a:lnTo>
                  <a:lnTo>
                    <a:pt x="347867" y="3427"/>
                  </a:lnTo>
                  <a:lnTo>
                    <a:pt x="303080" y="0"/>
                  </a:lnTo>
                  <a:close/>
                </a:path>
              </a:pathLst>
            </a:custGeom>
            <a:solidFill>
              <a:srgbClr val="015B37"/>
            </a:solidFill>
          </p:spPr>
          <p:txBody>
            <a:bodyPr wrap="square" lIns="0" tIns="0" rIns="0" bIns="0" rtlCol="0"/>
            <a:lstStyle/>
            <a:p>
              <a:pPr defTabSz="422544"/>
              <a:endParaRPr sz="1664">
                <a:solidFill>
                  <a:prstClr val="black"/>
                </a:solidFill>
                <a:latin typeface="Trebuchet MS" panose="020B0603020202020204"/>
              </a:endParaRPr>
            </a:p>
          </p:txBody>
        </p:sp>
        <p:sp>
          <p:nvSpPr>
            <p:cNvPr id="14" name="object 14"/>
            <p:cNvSpPr/>
            <p:nvPr/>
          </p:nvSpPr>
          <p:spPr>
            <a:xfrm>
              <a:off x="2914883" y="1462487"/>
              <a:ext cx="606425" cy="632460"/>
            </a:xfrm>
            <a:custGeom>
              <a:avLst/>
              <a:gdLst/>
              <a:ahLst/>
              <a:cxnLst/>
              <a:rect l="l" t="t" r="r" b="b"/>
              <a:pathLst>
                <a:path w="606425" h="632460">
                  <a:moveTo>
                    <a:pt x="0" y="316110"/>
                  </a:moveTo>
                  <a:lnTo>
                    <a:pt x="3286" y="269397"/>
                  </a:lnTo>
                  <a:lnTo>
                    <a:pt x="12832" y="224813"/>
                  </a:lnTo>
                  <a:lnTo>
                    <a:pt x="28169" y="182846"/>
                  </a:lnTo>
                  <a:lnTo>
                    <a:pt x="48828" y="143984"/>
                  </a:lnTo>
                  <a:lnTo>
                    <a:pt x="74340" y="108718"/>
                  </a:lnTo>
                  <a:lnTo>
                    <a:pt x="104237" y="77536"/>
                  </a:lnTo>
                  <a:lnTo>
                    <a:pt x="138050" y="50927"/>
                  </a:lnTo>
                  <a:lnTo>
                    <a:pt x="175309" y="29380"/>
                  </a:lnTo>
                  <a:lnTo>
                    <a:pt x="215547" y="13383"/>
                  </a:lnTo>
                  <a:lnTo>
                    <a:pt x="258293" y="3427"/>
                  </a:lnTo>
                  <a:lnTo>
                    <a:pt x="303080" y="0"/>
                  </a:lnTo>
                  <a:lnTo>
                    <a:pt x="347867" y="3427"/>
                  </a:lnTo>
                  <a:lnTo>
                    <a:pt x="390614" y="13383"/>
                  </a:lnTo>
                  <a:lnTo>
                    <a:pt x="430852" y="29380"/>
                  </a:lnTo>
                  <a:lnTo>
                    <a:pt x="468111" y="50927"/>
                  </a:lnTo>
                  <a:lnTo>
                    <a:pt x="501924" y="77536"/>
                  </a:lnTo>
                  <a:lnTo>
                    <a:pt x="531821" y="108718"/>
                  </a:lnTo>
                  <a:lnTo>
                    <a:pt x="557333" y="143984"/>
                  </a:lnTo>
                  <a:lnTo>
                    <a:pt x="577992" y="182846"/>
                  </a:lnTo>
                  <a:lnTo>
                    <a:pt x="593329" y="224813"/>
                  </a:lnTo>
                  <a:lnTo>
                    <a:pt x="602875" y="269397"/>
                  </a:lnTo>
                  <a:lnTo>
                    <a:pt x="606161" y="316110"/>
                  </a:lnTo>
                  <a:lnTo>
                    <a:pt x="602875" y="362822"/>
                  </a:lnTo>
                  <a:lnTo>
                    <a:pt x="593329" y="407406"/>
                  </a:lnTo>
                  <a:lnTo>
                    <a:pt x="577992" y="449374"/>
                  </a:lnTo>
                  <a:lnTo>
                    <a:pt x="557333" y="488235"/>
                  </a:lnTo>
                  <a:lnTo>
                    <a:pt x="531821" y="523501"/>
                  </a:lnTo>
                  <a:lnTo>
                    <a:pt x="501924" y="554683"/>
                  </a:lnTo>
                  <a:lnTo>
                    <a:pt x="468111" y="581293"/>
                  </a:lnTo>
                  <a:lnTo>
                    <a:pt x="430852" y="602840"/>
                  </a:lnTo>
                  <a:lnTo>
                    <a:pt x="390614" y="618836"/>
                  </a:lnTo>
                  <a:lnTo>
                    <a:pt x="347867" y="628792"/>
                  </a:lnTo>
                  <a:lnTo>
                    <a:pt x="303080" y="632220"/>
                  </a:lnTo>
                  <a:lnTo>
                    <a:pt x="258293" y="628792"/>
                  </a:lnTo>
                  <a:lnTo>
                    <a:pt x="215547" y="618836"/>
                  </a:lnTo>
                  <a:lnTo>
                    <a:pt x="175309" y="602840"/>
                  </a:lnTo>
                  <a:lnTo>
                    <a:pt x="138050" y="581293"/>
                  </a:lnTo>
                  <a:lnTo>
                    <a:pt x="104237" y="554683"/>
                  </a:lnTo>
                  <a:lnTo>
                    <a:pt x="74340" y="523501"/>
                  </a:lnTo>
                  <a:lnTo>
                    <a:pt x="48828" y="488235"/>
                  </a:lnTo>
                  <a:lnTo>
                    <a:pt x="28169" y="449374"/>
                  </a:lnTo>
                  <a:lnTo>
                    <a:pt x="12832" y="407406"/>
                  </a:lnTo>
                  <a:lnTo>
                    <a:pt x="3286" y="362822"/>
                  </a:lnTo>
                  <a:lnTo>
                    <a:pt x="0" y="316110"/>
                  </a:lnTo>
                  <a:close/>
                </a:path>
              </a:pathLst>
            </a:custGeom>
            <a:ln w="12506">
              <a:solidFill>
                <a:srgbClr val="FFFFFF"/>
              </a:solidFill>
            </a:ln>
          </p:spPr>
          <p:txBody>
            <a:bodyPr wrap="square" lIns="0" tIns="0" rIns="0" bIns="0" rtlCol="0"/>
            <a:lstStyle/>
            <a:p>
              <a:pPr defTabSz="422544"/>
              <a:endParaRPr sz="1664">
                <a:solidFill>
                  <a:prstClr val="black"/>
                </a:solidFill>
                <a:latin typeface="Trebuchet MS" panose="020B0603020202020204"/>
              </a:endParaRPr>
            </a:p>
          </p:txBody>
        </p:sp>
        <p:pic>
          <p:nvPicPr>
            <p:cNvPr id="15" name="object 15"/>
            <p:cNvPicPr/>
            <p:nvPr/>
          </p:nvPicPr>
          <p:blipFill>
            <a:blip r:embed="rId6" cstate="print"/>
            <a:stretch>
              <a:fillRect/>
            </a:stretch>
          </p:blipFill>
          <p:spPr>
            <a:xfrm>
              <a:off x="3994911" y="2540508"/>
              <a:ext cx="795527" cy="789432"/>
            </a:xfrm>
            <a:prstGeom prst="rect">
              <a:avLst/>
            </a:prstGeom>
          </p:spPr>
        </p:pic>
        <p:sp>
          <p:nvSpPr>
            <p:cNvPr id="16" name="object 16"/>
            <p:cNvSpPr/>
            <p:nvPr/>
          </p:nvSpPr>
          <p:spPr>
            <a:xfrm>
              <a:off x="4072780" y="2619663"/>
              <a:ext cx="640080" cy="632460"/>
            </a:xfrm>
            <a:custGeom>
              <a:avLst/>
              <a:gdLst/>
              <a:ahLst/>
              <a:cxnLst/>
              <a:rect l="l" t="t" r="r" b="b"/>
              <a:pathLst>
                <a:path w="640079" h="632460">
                  <a:moveTo>
                    <a:pt x="319895" y="0"/>
                  </a:moveTo>
                  <a:lnTo>
                    <a:pt x="272623" y="3427"/>
                  </a:lnTo>
                  <a:lnTo>
                    <a:pt x="227505" y="13383"/>
                  </a:lnTo>
                  <a:lnTo>
                    <a:pt x="185035" y="29380"/>
                  </a:lnTo>
                  <a:lnTo>
                    <a:pt x="145708" y="50927"/>
                  </a:lnTo>
                  <a:lnTo>
                    <a:pt x="110020" y="77536"/>
                  </a:lnTo>
                  <a:lnTo>
                    <a:pt x="78464" y="108718"/>
                  </a:lnTo>
                  <a:lnTo>
                    <a:pt x="51537" y="143985"/>
                  </a:lnTo>
                  <a:lnTo>
                    <a:pt x="29731" y="182846"/>
                  </a:lnTo>
                  <a:lnTo>
                    <a:pt x="13544" y="224813"/>
                  </a:lnTo>
                  <a:lnTo>
                    <a:pt x="3468" y="269398"/>
                  </a:lnTo>
                  <a:lnTo>
                    <a:pt x="0" y="316110"/>
                  </a:lnTo>
                  <a:lnTo>
                    <a:pt x="3468" y="362823"/>
                  </a:lnTo>
                  <a:lnTo>
                    <a:pt x="13544" y="407407"/>
                  </a:lnTo>
                  <a:lnTo>
                    <a:pt x="29731" y="449374"/>
                  </a:lnTo>
                  <a:lnTo>
                    <a:pt x="51537" y="488235"/>
                  </a:lnTo>
                  <a:lnTo>
                    <a:pt x="78464" y="523501"/>
                  </a:lnTo>
                  <a:lnTo>
                    <a:pt x="110020" y="554683"/>
                  </a:lnTo>
                  <a:lnTo>
                    <a:pt x="145708" y="581292"/>
                  </a:lnTo>
                  <a:lnTo>
                    <a:pt x="185035" y="602840"/>
                  </a:lnTo>
                  <a:lnTo>
                    <a:pt x="227505" y="618836"/>
                  </a:lnTo>
                  <a:lnTo>
                    <a:pt x="272623" y="628792"/>
                  </a:lnTo>
                  <a:lnTo>
                    <a:pt x="319895" y="632219"/>
                  </a:lnTo>
                  <a:lnTo>
                    <a:pt x="367166" y="628792"/>
                  </a:lnTo>
                  <a:lnTo>
                    <a:pt x="412284" y="618836"/>
                  </a:lnTo>
                  <a:lnTo>
                    <a:pt x="454754" y="602840"/>
                  </a:lnTo>
                  <a:lnTo>
                    <a:pt x="494080" y="581292"/>
                  </a:lnTo>
                  <a:lnTo>
                    <a:pt x="529769" y="554683"/>
                  </a:lnTo>
                  <a:lnTo>
                    <a:pt x="561324" y="523501"/>
                  </a:lnTo>
                  <a:lnTo>
                    <a:pt x="588252" y="488235"/>
                  </a:lnTo>
                  <a:lnTo>
                    <a:pt x="610057" y="449374"/>
                  </a:lnTo>
                  <a:lnTo>
                    <a:pt x="626245" y="407407"/>
                  </a:lnTo>
                  <a:lnTo>
                    <a:pt x="636320" y="362823"/>
                  </a:lnTo>
                  <a:lnTo>
                    <a:pt x="639789" y="316110"/>
                  </a:lnTo>
                  <a:lnTo>
                    <a:pt x="636320" y="269398"/>
                  </a:lnTo>
                  <a:lnTo>
                    <a:pt x="626245" y="224813"/>
                  </a:lnTo>
                  <a:lnTo>
                    <a:pt x="610057" y="182846"/>
                  </a:lnTo>
                  <a:lnTo>
                    <a:pt x="588252" y="143985"/>
                  </a:lnTo>
                  <a:lnTo>
                    <a:pt x="561324" y="108718"/>
                  </a:lnTo>
                  <a:lnTo>
                    <a:pt x="529769" y="77536"/>
                  </a:lnTo>
                  <a:lnTo>
                    <a:pt x="494080" y="50927"/>
                  </a:lnTo>
                  <a:lnTo>
                    <a:pt x="454754" y="29380"/>
                  </a:lnTo>
                  <a:lnTo>
                    <a:pt x="412284" y="13383"/>
                  </a:lnTo>
                  <a:lnTo>
                    <a:pt x="367166" y="3427"/>
                  </a:lnTo>
                  <a:lnTo>
                    <a:pt x="319895" y="0"/>
                  </a:lnTo>
                  <a:close/>
                </a:path>
              </a:pathLst>
            </a:custGeom>
            <a:solidFill>
              <a:srgbClr val="015B37"/>
            </a:solidFill>
          </p:spPr>
          <p:txBody>
            <a:bodyPr wrap="square" lIns="0" tIns="0" rIns="0" bIns="0" rtlCol="0"/>
            <a:lstStyle/>
            <a:p>
              <a:pPr defTabSz="422544"/>
              <a:endParaRPr sz="1664">
                <a:solidFill>
                  <a:prstClr val="black"/>
                </a:solidFill>
                <a:latin typeface="Trebuchet MS" panose="020B0603020202020204"/>
              </a:endParaRPr>
            </a:p>
          </p:txBody>
        </p:sp>
        <p:sp>
          <p:nvSpPr>
            <p:cNvPr id="17" name="object 17"/>
            <p:cNvSpPr/>
            <p:nvPr/>
          </p:nvSpPr>
          <p:spPr>
            <a:xfrm>
              <a:off x="4072780" y="2619663"/>
              <a:ext cx="640080" cy="632460"/>
            </a:xfrm>
            <a:custGeom>
              <a:avLst/>
              <a:gdLst/>
              <a:ahLst/>
              <a:cxnLst/>
              <a:rect l="l" t="t" r="r" b="b"/>
              <a:pathLst>
                <a:path w="640079" h="632460">
                  <a:moveTo>
                    <a:pt x="0" y="316110"/>
                  </a:moveTo>
                  <a:lnTo>
                    <a:pt x="3468" y="269397"/>
                  </a:lnTo>
                  <a:lnTo>
                    <a:pt x="13544" y="224813"/>
                  </a:lnTo>
                  <a:lnTo>
                    <a:pt x="29731" y="182846"/>
                  </a:lnTo>
                  <a:lnTo>
                    <a:pt x="51537" y="143984"/>
                  </a:lnTo>
                  <a:lnTo>
                    <a:pt x="78464" y="108718"/>
                  </a:lnTo>
                  <a:lnTo>
                    <a:pt x="110020" y="77536"/>
                  </a:lnTo>
                  <a:lnTo>
                    <a:pt x="145708" y="50927"/>
                  </a:lnTo>
                  <a:lnTo>
                    <a:pt x="185035" y="29380"/>
                  </a:lnTo>
                  <a:lnTo>
                    <a:pt x="227505" y="13383"/>
                  </a:lnTo>
                  <a:lnTo>
                    <a:pt x="272623" y="3427"/>
                  </a:lnTo>
                  <a:lnTo>
                    <a:pt x="319895" y="0"/>
                  </a:lnTo>
                  <a:lnTo>
                    <a:pt x="367166" y="3427"/>
                  </a:lnTo>
                  <a:lnTo>
                    <a:pt x="412285" y="13383"/>
                  </a:lnTo>
                  <a:lnTo>
                    <a:pt x="454754" y="29380"/>
                  </a:lnTo>
                  <a:lnTo>
                    <a:pt x="494081" y="50927"/>
                  </a:lnTo>
                  <a:lnTo>
                    <a:pt x="529769" y="77536"/>
                  </a:lnTo>
                  <a:lnTo>
                    <a:pt x="561325" y="108718"/>
                  </a:lnTo>
                  <a:lnTo>
                    <a:pt x="588253" y="143984"/>
                  </a:lnTo>
                  <a:lnTo>
                    <a:pt x="610058" y="182846"/>
                  </a:lnTo>
                  <a:lnTo>
                    <a:pt x="626246" y="224813"/>
                  </a:lnTo>
                  <a:lnTo>
                    <a:pt x="636321" y="269397"/>
                  </a:lnTo>
                  <a:lnTo>
                    <a:pt x="639790" y="316110"/>
                  </a:lnTo>
                  <a:lnTo>
                    <a:pt x="636321" y="362822"/>
                  </a:lnTo>
                  <a:lnTo>
                    <a:pt x="626246" y="407406"/>
                  </a:lnTo>
                  <a:lnTo>
                    <a:pt x="610058" y="449374"/>
                  </a:lnTo>
                  <a:lnTo>
                    <a:pt x="588253" y="488235"/>
                  </a:lnTo>
                  <a:lnTo>
                    <a:pt x="561325" y="523501"/>
                  </a:lnTo>
                  <a:lnTo>
                    <a:pt x="529769" y="554683"/>
                  </a:lnTo>
                  <a:lnTo>
                    <a:pt x="494081" y="581293"/>
                  </a:lnTo>
                  <a:lnTo>
                    <a:pt x="454754" y="602840"/>
                  </a:lnTo>
                  <a:lnTo>
                    <a:pt x="412285" y="618836"/>
                  </a:lnTo>
                  <a:lnTo>
                    <a:pt x="367166" y="628792"/>
                  </a:lnTo>
                  <a:lnTo>
                    <a:pt x="319895" y="632220"/>
                  </a:lnTo>
                  <a:lnTo>
                    <a:pt x="272623" y="628792"/>
                  </a:lnTo>
                  <a:lnTo>
                    <a:pt x="227505" y="618836"/>
                  </a:lnTo>
                  <a:lnTo>
                    <a:pt x="185035" y="602840"/>
                  </a:lnTo>
                  <a:lnTo>
                    <a:pt x="145708" y="581293"/>
                  </a:lnTo>
                  <a:lnTo>
                    <a:pt x="110020" y="554683"/>
                  </a:lnTo>
                  <a:lnTo>
                    <a:pt x="78464" y="523501"/>
                  </a:lnTo>
                  <a:lnTo>
                    <a:pt x="51537" y="488235"/>
                  </a:lnTo>
                  <a:lnTo>
                    <a:pt x="29731" y="449374"/>
                  </a:lnTo>
                  <a:lnTo>
                    <a:pt x="13544" y="407406"/>
                  </a:lnTo>
                  <a:lnTo>
                    <a:pt x="3468" y="362822"/>
                  </a:lnTo>
                  <a:lnTo>
                    <a:pt x="0" y="316110"/>
                  </a:lnTo>
                  <a:close/>
                </a:path>
              </a:pathLst>
            </a:custGeom>
            <a:ln w="12506">
              <a:solidFill>
                <a:srgbClr val="FFFFFF"/>
              </a:solidFill>
            </a:ln>
          </p:spPr>
          <p:txBody>
            <a:bodyPr wrap="square" lIns="0" tIns="0" rIns="0" bIns="0" rtlCol="0"/>
            <a:lstStyle/>
            <a:p>
              <a:pPr defTabSz="422544"/>
              <a:endParaRPr sz="1664">
                <a:solidFill>
                  <a:prstClr val="black"/>
                </a:solidFill>
                <a:latin typeface="Trebuchet MS" panose="020B0603020202020204"/>
              </a:endParaRPr>
            </a:p>
          </p:txBody>
        </p:sp>
        <p:sp>
          <p:nvSpPr>
            <p:cNvPr id="20" name="object 20"/>
            <p:cNvSpPr/>
            <p:nvPr/>
          </p:nvSpPr>
          <p:spPr>
            <a:xfrm>
              <a:off x="4219460" y="3920666"/>
              <a:ext cx="640080" cy="632460"/>
            </a:xfrm>
            <a:custGeom>
              <a:avLst/>
              <a:gdLst/>
              <a:ahLst/>
              <a:cxnLst/>
              <a:rect l="l" t="t" r="r" b="b"/>
              <a:pathLst>
                <a:path w="640079" h="632460">
                  <a:moveTo>
                    <a:pt x="0" y="316110"/>
                  </a:moveTo>
                  <a:lnTo>
                    <a:pt x="3468" y="269397"/>
                  </a:lnTo>
                  <a:lnTo>
                    <a:pt x="13544" y="224813"/>
                  </a:lnTo>
                  <a:lnTo>
                    <a:pt x="29731" y="182846"/>
                  </a:lnTo>
                  <a:lnTo>
                    <a:pt x="51537" y="143984"/>
                  </a:lnTo>
                  <a:lnTo>
                    <a:pt x="78464" y="108718"/>
                  </a:lnTo>
                  <a:lnTo>
                    <a:pt x="110020" y="77536"/>
                  </a:lnTo>
                  <a:lnTo>
                    <a:pt x="145708" y="50927"/>
                  </a:lnTo>
                  <a:lnTo>
                    <a:pt x="185035" y="29380"/>
                  </a:lnTo>
                  <a:lnTo>
                    <a:pt x="227505" y="13383"/>
                  </a:lnTo>
                  <a:lnTo>
                    <a:pt x="272623" y="3427"/>
                  </a:lnTo>
                  <a:lnTo>
                    <a:pt x="319895" y="0"/>
                  </a:lnTo>
                  <a:lnTo>
                    <a:pt x="367166" y="3427"/>
                  </a:lnTo>
                  <a:lnTo>
                    <a:pt x="412285" y="13383"/>
                  </a:lnTo>
                  <a:lnTo>
                    <a:pt x="454754" y="29380"/>
                  </a:lnTo>
                  <a:lnTo>
                    <a:pt x="494081" y="50927"/>
                  </a:lnTo>
                  <a:lnTo>
                    <a:pt x="529769" y="77536"/>
                  </a:lnTo>
                  <a:lnTo>
                    <a:pt x="561325" y="108718"/>
                  </a:lnTo>
                  <a:lnTo>
                    <a:pt x="588253" y="143984"/>
                  </a:lnTo>
                  <a:lnTo>
                    <a:pt x="610058" y="182846"/>
                  </a:lnTo>
                  <a:lnTo>
                    <a:pt x="626246" y="224813"/>
                  </a:lnTo>
                  <a:lnTo>
                    <a:pt x="636321" y="269397"/>
                  </a:lnTo>
                  <a:lnTo>
                    <a:pt x="639790" y="316110"/>
                  </a:lnTo>
                  <a:lnTo>
                    <a:pt x="636321" y="362822"/>
                  </a:lnTo>
                  <a:lnTo>
                    <a:pt x="626246" y="407406"/>
                  </a:lnTo>
                  <a:lnTo>
                    <a:pt x="610058" y="449374"/>
                  </a:lnTo>
                  <a:lnTo>
                    <a:pt x="588253" y="488235"/>
                  </a:lnTo>
                  <a:lnTo>
                    <a:pt x="561325" y="523501"/>
                  </a:lnTo>
                  <a:lnTo>
                    <a:pt x="529769" y="554683"/>
                  </a:lnTo>
                  <a:lnTo>
                    <a:pt x="494081" y="581293"/>
                  </a:lnTo>
                  <a:lnTo>
                    <a:pt x="454754" y="602840"/>
                  </a:lnTo>
                  <a:lnTo>
                    <a:pt x="412285" y="618836"/>
                  </a:lnTo>
                  <a:lnTo>
                    <a:pt x="367166" y="628792"/>
                  </a:lnTo>
                  <a:lnTo>
                    <a:pt x="319895" y="632220"/>
                  </a:lnTo>
                  <a:lnTo>
                    <a:pt x="272623" y="628792"/>
                  </a:lnTo>
                  <a:lnTo>
                    <a:pt x="227505" y="618836"/>
                  </a:lnTo>
                  <a:lnTo>
                    <a:pt x="185035" y="602840"/>
                  </a:lnTo>
                  <a:lnTo>
                    <a:pt x="145708" y="581293"/>
                  </a:lnTo>
                  <a:lnTo>
                    <a:pt x="110020" y="554683"/>
                  </a:lnTo>
                  <a:lnTo>
                    <a:pt x="78464" y="523501"/>
                  </a:lnTo>
                  <a:lnTo>
                    <a:pt x="51537" y="488235"/>
                  </a:lnTo>
                  <a:lnTo>
                    <a:pt x="29731" y="449374"/>
                  </a:lnTo>
                  <a:lnTo>
                    <a:pt x="13544" y="407406"/>
                  </a:lnTo>
                  <a:lnTo>
                    <a:pt x="3468" y="362822"/>
                  </a:lnTo>
                  <a:lnTo>
                    <a:pt x="0" y="316110"/>
                  </a:lnTo>
                  <a:close/>
                </a:path>
              </a:pathLst>
            </a:custGeom>
            <a:ln w="12506">
              <a:solidFill>
                <a:srgbClr val="FFFFFF"/>
              </a:solidFill>
            </a:ln>
          </p:spPr>
          <p:txBody>
            <a:bodyPr wrap="square" lIns="0" tIns="0" rIns="0" bIns="0" rtlCol="0"/>
            <a:lstStyle/>
            <a:p>
              <a:pPr defTabSz="422544"/>
              <a:endParaRPr sz="1664">
                <a:solidFill>
                  <a:prstClr val="black"/>
                </a:solidFill>
                <a:latin typeface="Trebuchet MS" panose="020B0603020202020204"/>
              </a:endParaRPr>
            </a:p>
          </p:txBody>
        </p:sp>
        <p:sp>
          <p:nvSpPr>
            <p:cNvPr id="24" name="object 24"/>
            <p:cNvSpPr/>
            <p:nvPr/>
          </p:nvSpPr>
          <p:spPr>
            <a:xfrm>
              <a:off x="4591778" y="2865221"/>
              <a:ext cx="1228725" cy="0"/>
            </a:xfrm>
            <a:custGeom>
              <a:avLst/>
              <a:gdLst/>
              <a:ahLst/>
              <a:cxnLst/>
              <a:rect l="l" t="t" r="r" b="b"/>
              <a:pathLst>
                <a:path w="1228725">
                  <a:moveTo>
                    <a:pt x="0" y="0"/>
                  </a:moveTo>
                  <a:lnTo>
                    <a:pt x="1228165" y="0"/>
                  </a:lnTo>
                </a:path>
              </a:pathLst>
            </a:custGeom>
            <a:ln w="5362">
              <a:solidFill>
                <a:srgbClr val="015B37"/>
              </a:solidFill>
            </a:ln>
          </p:spPr>
          <p:txBody>
            <a:bodyPr wrap="square" lIns="0" tIns="0" rIns="0" bIns="0" rtlCol="0"/>
            <a:lstStyle/>
            <a:p>
              <a:pPr defTabSz="422544"/>
              <a:endParaRPr sz="1664">
                <a:solidFill>
                  <a:prstClr val="black"/>
                </a:solidFill>
                <a:latin typeface="Trebuchet MS" panose="020B0603020202020204"/>
              </a:endParaRPr>
            </a:p>
          </p:txBody>
        </p:sp>
        <p:sp>
          <p:nvSpPr>
            <p:cNvPr id="25" name="object 25"/>
            <p:cNvSpPr/>
            <p:nvPr/>
          </p:nvSpPr>
          <p:spPr>
            <a:xfrm>
              <a:off x="4809400" y="3838535"/>
              <a:ext cx="1228725" cy="0"/>
            </a:xfrm>
            <a:custGeom>
              <a:avLst/>
              <a:gdLst/>
              <a:ahLst/>
              <a:cxnLst/>
              <a:rect l="l" t="t" r="r" b="b"/>
              <a:pathLst>
                <a:path w="1228725">
                  <a:moveTo>
                    <a:pt x="0" y="0"/>
                  </a:moveTo>
                  <a:lnTo>
                    <a:pt x="1228165" y="0"/>
                  </a:lnTo>
                </a:path>
              </a:pathLst>
            </a:custGeom>
            <a:ln w="5362">
              <a:solidFill>
                <a:srgbClr val="015B37"/>
              </a:solidFill>
            </a:ln>
          </p:spPr>
          <p:txBody>
            <a:bodyPr wrap="square" lIns="0" tIns="0" rIns="0" bIns="0" rtlCol="0"/>
            <a:lstStyle/>
            <a:p>
              <a:pPr defTabSz="422544"/>
              <a:endParaRPr sz="1664">
                <a:solidFill>
                  <a:prstClr val="black"/>
                </a:solidFill>
                <a:latin typeface="Trebuchet MS" panose="020B0603020202020204"/>
              </a:endParaRPr>
            </a:p>
          </p:txBody>
        </p:sp>
        <p:sp>
          <p:nvSpPr>
            <p:cNvPr id="26" name="object 26"/>
            <p:cNvSpPr/>
            <p:nvPr/>
          </p:nvSpPr>
          <p:spPr>
            <a:xfrm>
              <a:off x="5826206" y="2533967"/>
              <a:ext cx="4282132" cy="812800"/>
            </a:xfrm>
            <a:custGeom>
              <a:avLst/>
              <a:gdLst/>
              <a:ahLst/>
              <a:cxnLst/>
              <a:rect l="l" t="t" r="r" b="b"/>
              <a:pathLst>
                <a:path w="3824604" h="812800">
                  <a:moveTo>
                    <a:pt x="3418131" y="0"/>
                  </a:moveTo>
                  <a:lnTo>
                    <a:pt x="406041" y="0"/>
                  </a:lnTo>
                  <a:lnTo>
                    <a:pt x="358688" y="2733"/>
                  </a:lnTo>
                  <a:lnTo>
                    <a:pt x="312940" y="10732"/>
                  </a:lnTo>
                  <a:lnTo>
                    <a:pt x="269100" y="23691"/>
                  </a:lnTo>
                  <a:lnTo>
                    <a:pt x="227475" y="41304"/>
                  </a:lnTo>
                  <a:lnTo>
                    <a:pt x="188367" y="63268"/>
                  </a:lnTo>
                  <a:lnTo>
                    <a:pt x="152083" y="89276"/>
                  </a:lnTo>
                  <a:lnTo>
                    <a:pt x="118927" y="119025"/>
                  </a:lnTo>
                  <a:lnTo>
                    <a:pt x="89202" y="152209"/>
                  </a:lnTo>
                  <a:lnTo>
                    <a:pt x="63215" y="188523"/>
                  </a:lnTo>
                  <a:lnTo>
                    <a:pt x="41270" y="227663"/>
                  </a:lnTo>
                  <a:lnTo>
                    <a:pt x="23671" y="269323"/>
                  </a:lnTo>
                  <a:lnTo>
                    <a:pt x="10723" y="313199"/>
                  </a:lnTo>
                  <a:lnTo>
                    <a:pt x="2731" y="358986"/>
                  </a:lnTo>
                  <a:lnTo>
                    <a:pt x="0" y="406378"/>
                  </a:lnTo>
                  <a:lnTo>
                    <a:pt x="2731" y="453770"/>
                  </a:lnTo>
                  <a:lnTo>
                    <a:pt x="10723" y="499557"/>
                  </a:lnTo>
                  <a:lnTo>
                    <a:pt x="23671" y="543433"/>
                  </a:lnTo>
                  <a:lnTo>
                    <a:pt x="41270" y="585093"/>
                  </a:lnTo>
                  <a:lnTo>
                    <a:pt x="63215" y="624233"/>
                  </a:lnTo>
                  <a:lnTo>
                    <a:pt x="89202" y="660547"/>
                  </a:lnTo>
                  <a:lnTo>
                    <a:pt x="118927" y="693731"/>
                  </a:lnTo>
                  <a:lnTo>
                    <a:pt x="152083" y="723480"/>
                  </a:lnTo>
                  <a:lnTo>
                    <a:pt x="188367" y="749488"/>
                  </a:lnTo>
                  <a:lnTo>
                    <a:pt x="227475" y="771452"/>
                  </a:lnTo>
                  <a:lnTo>
                    <a:pt x="269100" y="789065"/>
                  </a:lnTo>
                  <a:lnTo>
                    <a:pt x="312940" y="802024"/>
                  </a:lnTo>
                  <a:lnTo>
                    <a:pt x="358688" y="810022"/>
                  </a:lnTo>
                  <a:lnTo>
                    <a:pt x="406041" y="812756"/>
                  </a:lnTo>
                  <a:lnTo>
                    <a:pt x="3418131" y="812756"/>
                  </a:lnTo>
                  <a:lnTo>
                    <a:pt x="3465484" y="810022"/>
                  </a:lnTo>
                  <a:lnTo>
                    <a:pt x="3511233" y="802024"/>
                  </a:lnTo>
                  <a:lnTo>
                    <a:pt x="3555072" y="789065"/>
                  </a:lnTo>
                  <a:lnTo>
                    <a:pt x="3596698" y="771452"/>
                  </a:lnTo>
                  <a:lnTo>
                    <a:pt x="3635806" y="749488"/>
                  </a:lnTo>
                  <a:lnTo>
                    <a:pt x="3672090" y="723480"/>
                  </a:lnTo>
                  <a:lnTo>
                    <a:pt x="3705247" y="693731"/>
                  </a:lnTo>
                  <a:lnTo>
                    <a:pt x="3734971" y="660547"/>
                  </a:lnTo>
                  <a:lnTo>
                    <a:pt x="3760958" y="624233"/>
                  </a:lnTo>
                  <a:lnTo>
                    <a:pt x="3782903" y="585093"/>
                  </a:lnTo>
                  <a:lnTo>
                    <a:pt x="3800502" y="543433"/>
                  </a:lnTo>
                  <a:lnTo>
                    <a:pt x="3813450" y="499557"/>
                  </a:lnTo>
                  <a:lnTo>
                    <a:pt x="3821442" y="453770"/>
                  </a:lnTo>
                  <a:lnTo>
                    <a:pt x="3824174" y="406378"/>
                  </a:lnTo>
                  <a:lnTo>
                    <a:pt x="3821442" y="358986"/>
                  </a:lnTo>
                  <a:lnTo>
                    <a:pt x="3813450" y="313199"/>
                  </a:lnTo>
                  <a:lnTo>
                    <a:pt x="3800502" y="269323"/>
                  </a:lnTo>
                  <a:lnTo>
                    <a:pt x="3782903" y="227663"/>
                  </a:lnTo>
                  <a:lnTo>
                    <a:pt x="3760958" y="188523"/>
                  </a:lnTo>
                  <a:lnTo>
                    <a:pt x="3734971" y="152209"/>
                  </a:lnTo>
                  <a:lnTo>
                    <a:pt x="3705247" y="119025"/>
                  </a:lnTo>
                  <a:lnTo>
                    <a:pt x="3672090" y="89276"/>
                  </a:lnTo>
                  <a:lnTo>
                    <a:pt x="3635806" y="63268"/>
                  </a:lnTo>
                  <a:lnTo>
                    <a:pt x="3596698" y="41304"/>
                  </a:lnTo>
                  <a:lnTo>
                    <a:pt x="3555072" y="23691"/>
                  </a:lnTo>
                  <a:lnTo>
                    <a:pt x="3511233" y="10732"/>
                  </a:lnTo>
                  <a:lnTo>
                    <a:pt x="3465484" y="2733"/>
                  </a:lnTo>
                  <a:lnTo>
                    <a:pt x="3418131" y="0"/>
                  </a:lnTo>
                  <a:close/>
                </a:path>
              </a:pathLst>
            </a:custGeom>
            <a:solidFill>
              <a:srgbClr val="015B37"/>
            </a:solidFill>
          </p:spPr>
          <p:txBody>
            <a:bodyPr wrap="square" lIns="0" tIns="0" rIns="0" bIns="0" rtlCol="0"/>
            <a:lstStyle/>
            <a:p>
              <a:pPr defTabSz="422544"/>
              <a:endParaRPr sz="1664" dirty="0">
                <a:solidFill>
                  <a:prstClr val="black"/>
                </a:solidFill>
                <a:latin typeface="Trebuchet MS" panose="020B0603020202020204"/>
              </a:endParaRPr>
            </a:p>
          </p:txBody>
        </p:sp>
        <p:pic>
          <p:nvPicPr>
            <p:cNvPr id="27" name="object 27"/>
            <p:cNvPicPr/>
            <p:nvPr/>
          </p:nvPicPr>
          <p:blipFill>
            <a:blip r:embed="rId7" cstate="print"/>
            <a:stretch>
              <a:fillRect/>
            </a:stretch>
          </p:blipFill>
          <p:spPr>
            <a:xfrm>
              <a:off x="5799327" y="2552700"/>
              <a:ext cx="725424" cy="762000"/>
            </a:xfrm>
            <a:prstGeom prst="rect">
              <a:avLst/>
            </a:prstGeom>
          </p:spPr>
        </p:pic>
        <p:sp>
          <p:nvSpPr>
            <p:cNvPr id="28" name="object 28"/>
            <p:cNvSpPr/>
            <p:nvPr/>
          </p:nvSpPr>
          <p:spPr>
            <a:xfrm>
              <a:off x="5899685" y="2654109"/>
              <a:ext cx="527050" cy="559435"/>
            </a:xfrm>
            <a:custGeom>
              <a:avLst/>
              <a:gdLst/>
              <a:ahLst/>
              <a:cxnLst/>
              <a:rect l="l" t="t" r="r" b="b"/>
              <a:pathLst>
                <a:path w="527050" h="559435">
                  <a:moveTo>
                    <a:pt x="263419" y="0"/>
                  </a:moveTo>
                  <a:lnTo>
                    <a:pt x="216069" y="4506"/>
                  </a:lnTo>
                  <a:lnTo>
                    <a:pt x="171504" y="17497"/>
                  </a:lnTo>
                  <a:lnTo>
                    <a:pt x="130466" y="38184"/>
                  </a:lnTo>
                  <a:lnTo>
                    <a:pt x="93701" y="65777"/>
                  </a:lnTo>
                  <a:lnTo>
                    <a:pt x="61953" y="99486"/>
                  </a:lnTo>
                  <a:lnTo>
                    <a:pt x="35964" y="138520"/>
                  </a:lnTo>
                  <a:lnTo>
                    <a:pt x="16480" y="182091"/>
                  </a:lnTo>
                  <a:lnTo>
                    <a:pt x="4244" y="229407"/>
                  </a:lnTo>
                  <a:lnTo>
                    <a:pt x="0" y="279680"/>
                  </a:lnTo>
                  <a:lnTo>
                    <a:pt x="4244" y="329953"/>
                  </a:lnTo>
                  <a:lnTo>
                    <a:pt x="16480" y="377270"/>
                  </a:lnTo>
                  <a:lnTo>
                    <a:pt x="35964" y="420841"/>
                  </a:lnTo>
                  <a:lnTo>
                    <a:pt x="61953" y="459875"/>
                  </a:lnTo>
                  <a:lnTo>
                    <a:pt x="93701" y="493584"/>
                  </a:lnTo>
                  <a:lnTo>
                    <a:pt x="130466" y="521176"/>
                  </a:lnTo>
                  <a:lnTo>
                    <a:pt x="171504" y="541863"/>
                  </a:lnTo>
                  <a:lnTo>
                    <a:pt x="216069" y="554855"/>
                  </a:lnTo>
                  <a:lnTo>
                    <a:pt x="263419" y="559361"/>
                  </a:lnTo>
                  <a:lnTo>
                    <a:pt x="310769" y="554855"/>
                  </a:lnTo>
                  <a:lnTo>
                    <a:pt x="355335" y="541863"/>
                  </a:lnTo>
                  <a:lnTo>
                    <a:pt x="396372" y="521176"/>
                  </a:lnTo>
                  <a:lnTo>
                    <a:pt x="433137" y="493584"/>
                  </a:lnTo>
                  <a:lnTo>
                    <a:pt x="464886" y="459875"/>
                  </a:lnTo>
                  <a:lnTo>
                    <a:pt x="490874" y="420841"/>
                  </a:lnTo>
                  <a:lnTo>
                    <a:pt x="510359" y="377270"/>
                  </a:lnTo>
                  <a:lnTo>
                    <a:pt x="522595" y="329953"/>
                  </a:lnTo>
                  <a:lnTo>
                    <a:pt x="526839" y="279680"/>
                  </a:lnTo>
                  <a:lnTo>
                    <a:pt x="522595" y="229407"/>
                  </a:lnTo>
                  <a:lnTo>
                    <a:pt x="510359" y="182091"/>
                  </a:lnTo>
                  <a:lnTo>
                    <a:pt x="490874" y="138520"/>
                  </a:lnTo>
                  <a:lnTo>
                    <a:pt x="464886" y="99486"/>
                  </a:lnTo>
                  <a:lnTo>
                    <a:pt x="433137" y="65777"/>
                  </a:lnTo>
                  <a:lnTo>
                    <a:pt x="396372" y="38184"/>
                  </a:lnTo>
                  <a:lnTo>
                    <a:pt x="355335" y="17497"/>
                  </a:lnTo>
                  <a:lnTo>
                    <a:pt x="310769" y="4506"/>
                  </a:lnTo>
                  <a:lnTo>
                    <a:pt x="263419" y="0"/>
                  </a:lnTo>
                  <a:close/>
                </a:path>
              </a:pathLst>
            </a:custGeom>
            <a:solidFill>
              <a:srgbClr val="FFFFFF"/>
            </a:solidFill>
          </p:spPr>
          <p:txBody>
            <a:bodyPr wrap="square" lIns="0" tIns="0" rIns="0" bIns="0" rtlCol="0"/>
            <a:lstStyle/>
            <a:p>
              <a:pPr defTabSz="422544"/>
              <a:endParaRPr sz="1664">
                <a:solidFill>
                  <a:prstClr val="black"/>
                </a:solidFill>
                <a:latin typeface="Trebuchet MS" panose="020B0603020202020204"/>
              </a:endParaRPr>
            </a:p>
          </p:txBody>
        </p:sp>
        <p:sp>
          <p:nvSpPr>
            <p:cNvPr id="29" name="object 29"/>
            <p:cNvSpPr/>
            <p:nvPr/>
          </p:nvSpPr>
          <p:spPr>
            <a:xfrm>
              <a:off x="5993910" y="3429712"/>
              <a:ext cx="4188091" cy="812800"/>
            </a:xfrm>
            <a:custGeom>
              <a:avLst/>
              <a:gdLst/>
              <a:ahLst/>
              <a:cxnLst/>
              <a:rect l="l" t="t" r="r" b="b"/>
              <a:pathLst>
                <a:path w="3824604" h="812800">
                  <a:moveTo>
                    <a:pt x="3418131" y="0"/>
                  </a:moveTo>
                  <a:lnTo>
                    <a:pt x="406041" y="0"/>
                  </a:lnTo>
                  <a:lnTo>
                    <a:pt x="358688" y="2733"/>
                  </a:lnTo>
                  <a:lnTo>
                    <a:pt x="312940" y="10732"/>
                  </a:lnTo>
                  <a:lnTo>
                    <a:pt x="269100" y="23691"/>
                  </a:lnTo>
                  <a:lnTo>
                    <a:pt x="227475" y="41304"/>
                  </a:lnTo>
                  <a:lnTo>
                    <a:pt x="188367" y="63268"/>
                  </a:lnTo>
                  <a:lnTo>
                    <a:pt x="152083" y="89276"/>
                  </a:lnTo>
                  <a:lnTo>
                    <a:pt x="118927" y="119025"/>
                  </a:lnTo>
                  <a:lnTo>
                    <a:pt x="89202" y="152209"/>
                  </a:lnTo>
                  <a:lnTo>
                    <a:pt x="63215" y="188523"/>
                  </a:lnTo>
                  <a:lnTo>
                    <a:pt x="41270" y="227663"/>
                  </a:lnTo>
                  <a:lnTo>
                    <a:pt x="23671" y="269323"/>
                  </a:lnTo>
                  <a:lnTo>
                    <a:pt x="10723" y="313199"/>
                  </a:lnTo>
                  <a:lnTo>
                    <a:pt x="2731" y="358986"/>
                  </a:lnTo>
                  <a:lnTo>
                    <a:pt x="0" y="406378"/>
                  </a:lnTo>
                  <a:lnTo>
                    <a:pt x="2731" y="453770"/>
                  </a:lnTo>
                  <a:lnTo>
                    <a:pt x="10723" y="499556"/>
                  </a:lnTo>
                  <a:lnTo>
                    <a:pt x="23671" y="543432"/>
                  </a:lnTo>
                  <a:lnTo>
                    <a:pt x="41270" y="585092"/>
                  </a:lnTo>
                  <a:lnTo>
                    <a:pt x="63215" y="624232"/>
                  </a:lnTo>
                  <a:lnTo>
                    <a:pt x="89202" y="660546"/>
                  </a:lnTo>
                  <a:lnTo>
                    <a:pt x="118927" y="693730"/>
                  </a:lnTo>
                  <a:lnTo>
                    <a:pt x="152083" y="723479"/>
                  </a:lnTo>
                  <a:lnTo>
                    <a:pt x="188367" y="749488"/>
                  </a:lnTo>
                  <a:lnTo>
                    <a:pt x="227475" y="771451"/>
                  </a:lnTo>
                  <a:lnTo>
                    <a:pt x="269100" y="789065"/>
                  </a:lnTo>
                  <a:lnTo>
                    <a:pt x="312940" y="802024"/>
                  </a:lnTo>
                  <a:lnTo>
                    <a:pt x="358688" y="810022"/>
                  </a:lnTo>
                  <a:lnTo>
                    <a:pt x="406041" y="812756"/>
                  </a:lnTo>
                  <a:lnTo>
                    <a:pt x="3418131" y="812756"/>
                  </a:lnTo>
                  <a:lnTo>
                    <a:pt x="3465484" y="810022"/>
                  </a:lnTo>
                  <a:lnTo>
                    <a:pt x="3511233" y="802024"/>
                  </a:lnTo>
                  <a:lnTo>
                    <a:pt x="3555072" y="789065"/>
                  </a:lnTo>
                  <a:lnTo>
                    <a:pt x="3596698" y="771451"/>
                  </a:lnTo>
                  <a:lnTo>
                    <a:pt x="3635806" y="749488"/>
                  </a:lnTo>
                  <a:lnTo>
                    <a:pt x="3672090" y="723479"/>
                  </a:lnTo>
                  <a:lnTo>
                    <a:pt x="3705247" y="693730"/>
                  </a:lnTo>
                  <a:lnTo>
                    <a:pt x="3734971" y="660546"/>
                  </a:lnTo>
                  <a:lnTo>
                    <a:pt x="3760958" y="624232"/>
                  </a:lnTo>
                  <a:lnTo>
                    <a:pt x="3782903" y="585092"/>
                  </a:lnTo>
                  <a:lnTo>
                    <a:pt x="3800502" y="543432"/>
                  </a:lnTo>
                  <a:lnTo>
                    <a:pt x="3813450" y="499556"/>
                  </a:lnTo>
                  <a:lnTo>
                    <a:pt x="3821442" y="453770"/>
                  </a:lnTo>
                  <a:lnTo>
                    <a:pt x="3824174" y="406378"/>
                  </a:lnTo>
                  <a:lnTo>
                    <a:pt x="3821442" y="358986"/>
                  </a:lnTo>
                  <a:lnTo>
                    <a:pt x="3813450" y="313199"/>
                  </a:lnTo>
                  <a:lnTo>
                    <a:pt x="3800502" y="269323"/>
                  </a:lnTo>
                  <a:lnTo>
                    <a:pt x="3782903" y="227663"/>
                  </a:lnTo>
                  <a:lnTo>
                    <a:pt x="3760958" y="188523"/>
                  </a:lnTo>
                  <a:lnTo>
                    <a:pt x="3734971" y="152209"/>
                  </a:lnTo>
                  <a:lnTo>
                    <a:pt x="3705247" y="119025"/>
                  </a:lnTo>
                  <a:lnTo>
                    <a:pt x="3672090" y="89276"/>
                  </a:lnTo>
                  <a:lnTo>
                    <a:pt x="3635806" y="63268"/>
                  </a:lnTo>
                  <a:lnTo>
                    <a:pt x="3596698" y="41304"/>
                  </a:lnTo>
                  <a:lnTo>
                    <a:pt x="3555072" y="23691"/>
                  </a:lnTo>
                  <a:lnTo>
                    <a:pt x="3511233" y="10732"/>
                  </a:lnTo>
                  <a:lnTo>
                    <a:pt x="3465484" y="2733"/>
                  </a:lnTo>
                  <a:lnTo>
                    <a:pt x="3418131" y="0"/>
                  </a:lnTo>
                  <a:close/>
                </a:path>
              </a:pathLst>
            </a:custGeom>
            <a:solidFill>
              <a:srgbClr val="015B37"/>
            </a:solidFill>
          </p:spPr>
          <p:txBody>
            <a:bodyPr wrap="square" lIns="0" tIns="0" rIns="0" bIns="0" rtlCol="0"/>
            <a:lstStyle/>
            <a:p>
              <a:pPr defTabSz="422544"/>
              <a:endParaRPr sz="1664" dirty="0">
                <a:solidFill>
                  <a:prstClr val="black"/>
                </a:solidFill>
                <a:latin typeface="Trebuchet MS" panose="020B0603020202020204"/>
              </a:endParaRPr>
            </a:p>
          </p:txBody>
        </p:sp>
        <p:pic>
          <p:nvPicPr>
            <p:cNvPr id="30" name="object 30"/>
            <p:cNvPicPr/>
            <p:nvPr/>
          </p:nvPicPr>
          <p:blipFill>
            <a:blip r:embed="rId8" cstate="print"/>
            <a:stretch>
              <a:fillRect/>
            </a:stretch>
          </p:blipFill>
          <p:spPr>
            <a:xfrm>
              <a:off x="5899685" y="3442743"/>
              <a:ext cx="749807" cy="819911"/>
            </a:xfrm>
            <a:prstGeom prst="rect">
              <a:avLst/>
            </a:prstGeom>
          </p:spPr>
        </p:pic>
        <p:sp>
          <p:nvSpPr>
            <p:cNvPr id="31" name="object 31"/>
            <p:cNvSpPr/>
            <p:nvPr/>
          </p:nvSpPr>
          <p:spPr>
            <a:xfrm>
              <a:off x="5998096" y="3527184"/>
              <a:ext cx="541310" cy="617855"/>
            </a:xfrm>
            <a:custGeom>
              <a:avLst/>
              <a:gdLst/>
              <a:ahLst/>
              <a:cxnLst/>
              <a:rect l="l" t="t" r="r" b="b"/>
              <a:pathLst>
                <a:path w="552450" h="617854">
                  <a:moveTo>
                    <a:pt x="276166" y="0"/>
                  </a:moveTo>
                  <a:lnTo>
                    <a:pt x="231370" y="4040"/>
                  </a:lnTo>
                  <a:lnTo>
                    <a:pt x="188876" y="15739"/>
                  </a:lnTo>
                  <a:lnTo>
                    <a:pt x="149251" y="34460"/>
                  </a:lnTo>
                  <a:lnTo>
                    <a:pt x="113065" y="59567"/>
                  </a:lnTo>
                  <a:lnTo>
                    <a:pt x="80887" y="90426"/>
                  </a:lnTo>
                  <a:lnTo>
                    <a:pt x="53283" y="126400"/>
                  </a:lnTo>
                  <a:lnTo>
                    <a:pt x="30825" y="166853"/>
                  </a:lnTo>
                  <a:lnTo>
                    <a:pt x="14079" y="211150"/>
                  </a:lnTo>
                  <a:lnTo>
                    <a:pt x="3614" y="258656"/>
                  </a:lnTo>
                  <a:lnTo>
                    <a:pt x="0" y="308734"/>
                  </a:lnTo>
                  <a:lnTo>
                    <a:pt x="3614" y="358813"/>
                  </a:lnTo>
                  <a:lnTo>
                    <a:pt x="14079" y="406318"/>
                  </a:lnTo>
                  <a:lnTo>
                    <a:pt x="30825" y="450616"/>
                  </a:lnTo>
                  <a:lnTo>
                    <a:pt x="53283" y="491069"/>
                  </a:lnTo>
                  <a:lnTo>
                    <a:pt x="80887" y="527043"/>
                  </a:lnTo>
                  <a:lnTo>
                    <a:pt x="113065" y="557901"/>
                  </a:lnTo>
                  <a:lnTo>
                    <a:pt x="149251" y="583008"/>
                  </a:lnTo>
                  <a:lnTo>
                    <a:pt x="188876" y="601729"/>
                  </a:lnTo>
                  <a:lnTo>
                    <a:pt x="231370" y="613428"/>
                  </a:lnTo>
                  <a:lnTo>
                    <a:pt x="276166" y="617468"/>
                  </a:lnTo>
                  <a:lnTo>
                    <a:pt x="320962" y="613428"/>
                  </a:lnTo>
                  <a:lnTo>
                    <a:pt x="363456" y="601729"/>
                  </a:lnTo>
                  <a:lnTo>
                    <a:pt x="403081" y="583008"/>
                  </a:lnTo>
                  <a:lnTo>
                    <a:pt x="439267" y="557901"/>
                  </a:lnTo>
                  <a:lnTo>
                    <a:pt x="471446" y="527043"/>
                  </a:lnTo>
                  <a:lnTo>
                    <a:pt x="499049" y="491069"/>
                  </a:lnTo>
                  <a:lnTo>
                    <a:pt x="521508" y="450616"/>
                  </a:lnTo>
                  <a:lnTo>
                    <a:pt x="538254" y="406318"/>
                  </a:lnTo>
                  <a:lnTo>
                    <a:pt x="548718" y="358813"/>
                  </a:lnTo>
                  <a:lnTo>
                    <a:pt x="552333" y="308734"/>
                  </a:lnTo>
                  <a:lnTo>
                    <a:pt x="548718" y="258656"/>
                  </a:lnTo>
                  <a:lnTo>
                    <a:pt x="538254" y="211150"/>
                  </a:lnTo>
                  <a:lnTo>
                    <a:pt x="521508" y="166853"/>
                  </a:lnTo>
                  <a:lnTo>
                    <a:pt x="499049" y="126400"/>
                  </a:lnTo>
                  <a:lnTo>
                    <a:pt x="471446" y="90426"/>
                  </a:lnTo>
                  <a:lnTo>
                    <a:pt x="439267" y="59567"/>
                  </a:lnTo>
                  <a:lnTo>
                    <a:pt x="403081" y="34460"/>
                  </a:lnTo>
                  <a:lnTo>
                    <a:pt x="363456" y="15739"/>
                  </a:lnTo>
                  <a:lnTo>
                    <a:pt x="320962" y="4040"/>
                  </a:lnTo>
                  <a:lnTo>
                    <a:pt x="276166" y="0"/>
                  </a:lnTo>
                  <a:close/>
                </a:path>
              </a:pathLst>
            </a:custGeom>
            <a:solidFill>
              <a:srgbClr val="FFFFFF"/>
            </a:solidFill>
          </p:spPr>
          <p:txBody>
            <a:bodyPr wrap="square" lIns="0" tIns="0" rIns="0" bIns="0" rtlCol="0"/>
            <a:lstStyle/>
            <a:p>
              <a:pPr defTabSz="422544"/>
              <a:endParaRPr sz="1664">
                <a:solidFill>
                  <a:prstClr val="black"/>
                </a:solidFill>
                <a:latin typeface="Trebuchet MS" panose="020B0603020202020204"/>
              </a:endParaRPr>
            </a:p>
          </p:txBody>
        </p:sp>
        <p:sp>
          <p:nvSpPr>
            <p:cNvPr id="32" name="object 32"/>
            <p:cNvSpPr/>
            <p:nvPr/>
          </p:nvSpPr>
          <p:spPr>
            <a:xfrm>
              <a:off x="5774800" y="4371656"/>
              <a:ext cx="3824604" cy="812800"/>
            </a:xfrm>
            <a:custGeom>
              <a:avLst/>
              <a:gdLst/>
              <a:ahLst/>
              <a:cxnLst/>
              <a:rect l="l" t="t" r="r" b="b"/>
              <a:pathLst>
                <a:path w="3824604" h="812800">
                  <a:moveTo>
                    <a:pt x="3418132" y="0"/>
                  </a:moveTo>
                  <a:lnTo>
                    <a:pt x="406043" y="0"/>
                  </a:lnTo>
                  <a:lnTo>
                    <a:pt x="358689" y="2734"/>
                  </a:lnTo>
                  <a:lnTo>
                    <a:pt x="312941" y="10732"/>
                  </a:lnTo>
                  <a:lnTo>
                    <a:pt x="269101" y="23691"/>
                  </a:lnTo>
                  <a:lnTo>
                    <a:pt x="227475" y="41304"/>
                  </a:lnTo>
                  <a:lnTo>
                    <a:pt x="188368" y="63268"/>
                  </a:lnTo>
                  <a:lnTo>
                    <a:pt x="152083" y="89277"/>
                  </a:lnTo>
                  <a:lnTo>
                    <a:pt x="118927" y="119025"/>
                  </a:lnTo>
                  <a:lnTo>
                    <a:pt x="89203" y="152209"/>
                  </a:lnTo>
                  <a:lnTo>
                    <a:pt x="63216" y="188524"/>
                  </a:lnTo>
                  <a:lnTo>
                    <a:pt x="41270" y="227663"/>
                  </a:lnTo>
                  <a:lnTo>
                    <a:pt x="23671" y="269324"/>
                  </a:lnTo>
                  <a:lnTo>
                    <a:pt x="10723" y="313199"/>
                  </a:lnTo>
                  <a:lnTo>
                    <a:pt x="2731" y="358986"/>
                  </a:lnTo>
                  <a:lnTo>
                    <a:pt x="0" y="406378"/>
                  </a:lnTo>
                  <a:lnTo>
                    <a:pt x="2731" y="453770"/>
                  </a:lnTo>
                  <a:lnTo>
                    <a:pt x="10723" y="499557"/>
                  </a:lnTo>
                  <a:lnTo>
                    <a:pt x="23671" y="543433"/>
                  </a:lnTo>
                  <a:lnTo>
                    <a:pt x="41270" y="585093"/>
                  </a:lnTo>
                  <a:lnTo>
                    <a:pt x="63216" y="624233"/>
                  </a:lnTo>
                  <a:lnTo>
                    <a:pt x="89203" y="660547"/>
                  </a:lnTo>
                  <a:lnTo>
                    <a:pt x="118927" y="693731"/>
                  </a:lnTo>
                  <a:lnTo>
                    <a:pt x="152083" y="723480"/>
                  </a:lnTo>
                  <a:lnTo>
                    <a:pt x="188368" y="749488"/>
                  </a:lnTo>
                  <a:lnTo>
                    <a:pt x="227475" y="771452"/>
                  </a:lnTo>
                  <a:lnTo>
                    <a:pt x="269101" y="789065"/>
                  </a:lnTo>
                  <a:lnTo>
                    <a:pt x="312941" y="802024"/>
                  </a:lnTo>
                  <a:lnTo>
                    <a:pt x="358689" y="810022"/>
                  </a:lnTo>
                  <a:lnTo>
                    <a:pt x="406043" y="812756"/>
                  </a:lnTo>
                  <a:lnTo>
                    <a:pt x="3418132" y="812756"/>
                  </a:lnTo>
                  <a:lnTo>
                    <a:pt x="3465485" y="810022"/>
                  </a:lnTo>
                  <a:lnTo>
                    <a:pt x="3511234" y="802024"/>
                  </a:lnTo>
                  <a:lnTo>
                    <a:pt x="3555073" y="789065"/>
                  </a:lnTo>
                  <a:lnTo>
                    <a:pt x="3596699" y="771452"/>
                  </a:lnTo>
                  <a:lnTo>
                    <a:pt x="3635806" y="749488"/>
                  </a:lnTo>
                  <a:lnTo>
                    <a:pt x="3672090" y="723480"/>
                  </a:lnTo>
                  <a:lnTo>
                    <a:pt x="3705247" y="693731"/>
                  </a:lnTo>
                  <a:lnTo>
                    <a:pt x="3734971" y="660547"/>
                  </a:lnTo>
                  <a:lnTo>
                    <a:pt x="3760958" y="624233"/>
                  </a:lnTo>
                  <a:lnTo>
                    <a:pt x="3782903" y="585093"/>
                  </a:lnTo>
                  <a:lnTo>
                    <a:pt x="3800502" y="543433"/>
                  </a:lnTo>
                  <a:lnTo>
                    <a:pt x="3813450" y="499557"/>
                  </a:lnTo>
                  <a:lnTo>
                    <a:pt x="3821442" y="453770"/>
                  </a:lnTo>
                  <a:lnTo>
                    <a:pt x="3824174" y="406378"/>
                  </a:lnTo>
                  <a:lnTo>
                    <a:pt x="3821442" y="358986"/>
                  </a:lnTo>
                  <a:lnTo>
                    <a:pt x="3813450" y="313199"/>
                  </a:lnTo>
                  <a:lnTo>
                    <a:pt x="3800502" y="269324"/>
                  </a:lnTo>
                  <a:lnTo>
                    <a:pt x="3782903" y="227663"/>
                  </a:lnTo>
                  <a:lnTo>
                    <a:pt x="3760958" y="188524"/>
                  </a:lnTo>
                  <a:lnTo>
                    <a:pt x="3734971" y="152209"/>
                  </a:lnTo>
                  <a:lnTo>
                    <a:pt x="3705247" y="119025"/>
                  </a:lnTo>
                  <a:lnTo>
                    <a:pt x="3672090" y="89277"/>
                  </a:lnTo>
                  <a:lnTo>
                    <a:pt x="3635806" y="63268"/>
                  </a:lnTo>
                  <a:lnTo>
                    <a:pt x="3596699" y="41304"/>
                  </a:lnTo>
                  <a:lnTo>
                    <a:pt x="3555073" y="23691"/>
                  </a:lnTo>
                  <a:lnTo>
                    <a:pt x="3511234" y="10732"/>
                  </a:lnTo>
                  <a:lnTo>
                    <a:pt x="3465485" y="2734"/>
                  </a:lnTo>
                  <a:lnTo>
                    <a:pt x="3418132" y="0"/>
                  </a:lnTo>
                  <a:close/>
                </a:path>
              </a:pathLst>
            </a:custGeom>
            <a:solidFill>
              <a:srgbClr val="015B37"/>
            </a:solidFill>
          </p:spPr>
          <p:txBody>
            <a:bodyPr wrap="square" lIns="0" tIns="0" rIns="0" bIns="0" rtlCol="0"/>
            <a:lstStyle/>
            <a:p>
              <a:pPr defTabSz="422544"/>
              <a:endParaRPr sz="1664">
                <a:solidFill>
                  <a:prstClr val="black"/>
                </a:solidFill>
                <a:latin typeface="Trebuchet MS" panose="020B0603020202020204"/>
              </a:endParaRPr>
            </a:p>
          </p:txBody>
        </p:sp>
      </p:grpSp>
      <p:sp>
        <p:nvSpPr>
          <p:cNvPr id="35" name="object 35"/>
          <p:cNvSpPr txBox="1">
            <a:spLocks noGrp="1"/>
          </p:cNvSpPr>
          <p:nvPr>
            <p:ph type="title"/>
          </p:nvPr>
        </p:nvSpPr>
        <p:spPr>
          <a:xfrm>
            <a:off x="6338924" y="834745"/>
            <a:ext cx="4163576" cy="666133"/>
          </a:xfrm>
          <a:prstGeom prst="rect">
            <a:avLst/>
          </a:prstGeom>
        </p:spPr>
        <p:txBody>
          <a:bodyPr vert="horz" wrap="square" lIns="0" tIns="11737" rIns="0" bIns="0" rtlCol="0" anchor="t">
            <a:spAutoFit/>
          </a:bodyPr>
          <a:lstStyle/>
          <a:p>
            <a:pPr marL="11737">
              <a:spcBef>
                <a:spcPts val="92"/>
              </a:spcBef>
            </a:pPr>
            <a:r>
              <a:rPr sz="2126" b="1" spc="-18" dirty="0">
                <a:solidFill>
                  <a:srgbClr val="FFFFFF"/>
                </a:solidFill>
              </a:rPr>
              <a:t>Overview</a:t>
            </a:r>
            <a:r>
              <a:rPr lang="en-GB" sz="2126" b="1" spc="-18" dirty="0">
                <a:solidFill>
                  <a:srgbClr val="FFFFFF"/>
                </a:solidFill>
              </a:rPr>
              <a:t> of Nigeria’s Economic Context </a:t>
            </a:r>
            <a:r>
              <a:rPr sz="2126" b="1" spc="-83" dirty="0">
                <a:solidFill>
                  <a:srgbClr val="FFFFFF"/>
                </a:solidFill>
              </a:rPr>
              <a:t> </a:t>
            </a:r>
            <a:r>
              <a:rPr sz="2126" b="1" dirty="0">
                <a:solidFill>
                  <a:srgbClr val="FFFFFF"/>
                </a:solidFill>
              </a:rPr>
              <a:t>&amp;</a:t>
            </a:r>
            <a:r>
              <a:rPr sz="2126" b="1" spc="-74" dirty="0">
                <a:solidFill>
                  <a:srgbClr val="FFFFFF"/>
                </a:solidFill>
              </a:rPr>
              <a:t> </a:t>
            </a:r>
            <a:r>
              <a:rPr lang="en-GB" sz="2126" b="1" spc="-9" dirty="0">
                <a:solidFill>
                  <a:srgbClr val="FFFFFF"/>
                </a:solidFill>
              </a:rPr>
              <a:t>Realities</a:t>
            </a:r>
            <a:endParaRPr sz="2126" b="1" dirty="0"/>
          </a:p>
        </p:txBody>
      </p:sp>
      <p:sp>
        <p:nvSpPr>
          <p:cNvPr id="37" name="object 37"/>
          <p:cNvSpPr txBox="1"/>
          <p:nvPr/>
        </p:nvSpPr>
        <p:spPr>
          <a:xfrm>
            <a:off x="7302371" y="2101197"/>
            <a:ext cx="3164600" cy="666133"/>
          </a:xfrm>
          <a:prstGeom prst="rect">
            <a:avLst/>
          </a:prstGeom>
        </p:spPr>
        <p:txBody>
          <a:bodyPr vert="horz" wrap="square" lIns="0" tIns="11737" rIns="0" bIns="0" rtlCol="0">
            <a:spAutoFit/>
          </a:bodyPr>
          <a:lstStyle/>
          <a:p>
            <a:pPr marL="11737" defTabSz="422544">
              <a:spcBef>
                <a:spcPts val="92"/>
              </a:spcBef>
            </a:pPr>
            <a:r>
              <a:rPr lang="en-GB" sz="2126" b="1" dirty="0">
                <a:solidFill>
                  <a:srgbClr val="FFFFFF"/>
                </a:solidFill>
                <a:latin typeface="Arial"/>
                <a:cs typeface="Arial"/>
              </a:rPr>
              <a:t>Tax Reform Journey &amp; </a:t>
            </a:r>
            <a:r>
              <a:rPr sz="2126" b="1" dirty="0">
                <a:solidFill>
                  <a:srgbClr val="FFFFFF"/>
                </a:solidFill>
                <a:latin typeface="Arial"/>
                <a:cs typeface="Arial"/>
              </a:rPr>
              <a:t>Key</a:t>
            </a:r>
            <a:r>
              <a:rPr sz="2126" b="1" spc="-105" dirty="0">
                <a:solidFill>
                  <a:srgbClr val="FFFFFF"/>
                </a:solidFill>
                <a:latin typeface="Arial"/>
                <a:cs typeface="Arial"/>
              </a:rPr>
              <a:t> </a:t>
            </a:r>
            <a:r>
              <a:rPr lang="en-GB" sz="2126" b="1" spc="-18" dirty="0">
                <a:solidFill>
                  <a:srgbClr val="FFFFFF"/>
                </a:solidFill>
                <a:latin typeface="Arial"/>
                <a:cs typeface="Arial"/>
              </a:rPr>
              <a:t>Changes</a:t>
            </a:r>
            <a:endParaRPr sz="2126" dirty="0">
              <a:solidFill>
                <a:prstClr val="black"/>
              </a:solidFill>
              <a:latin typeface="Arial"/>
              <a:cs typeface="Arial"/>
            </a:endParaRPr>
          </a:p>
        </p:txBody>
      </p:sp>
      <p:sp>
        <p:nvSpPr>
          <p:cNvPr id="38" name="object 38"/>
          <p:cNvSpPr txBox="1"/>
          <p:nvPr/>
        </p:nvSpPr>
        <p:spPr>
          <a:xfrm>
            <a:off x="7325918" y="3774106"/>
            <a:ext cx="3347837" cy="666133"/>
          </a:xfrm>
          <a:prstGeom prst="rect">
            <a:avLst/>
          </a:prstGeom>
        </p:spPr>
        <p:txBody>
          <a:bodyPr vert="horz" wrap="square" lIns="0" tIns="11737" rIns="0" bIns="0" rtlCol="0">
            <a:spAutoFit/>
          </a:bodyPr>
          <a:lstStyle/>
          <a:p>
            <a:pPr marL="11737" defTabSz="422544">
              <a:spcBef>
                <a:spcPts val="92"/>
              </a:spcBef>
            </a:pPr>
            <a:r>
              <a:rPr sz="2126" b="1" spc="-23" dirty="0">
                <a:solidFill>
                  <a:srgbClr val="FFFFFF"/>
                </a:solidFill>
                <a:latin typeface="Arial"/>
                <a:cs typeface="Arial"/>
              </a:rPr>
              <a:t>Implications</a:t>
            </a:r>
            <a:r>
              <a:rPr lang="en-GB" sz="2126" b="1" spc="-23" dirty="0">
                <a:solidFill>
                  <a:srgbClr val="FFFFFF"/>
                </a:solidFill>
                <a:latin typeface="Arial"/>
                <a:cs typeface="Arial"/>
              </a:rPr>
              <a:t> for Businesses </a:t>
            </a:r>
            <a:endParaRPr sz="2126" dirty="0">
              <a:solidFill>
                <a:prstClr val="black"/>
              </a:solidFill>
              <a:latin typeface="Arial"/>
              <a:cs typeface="Arial"/>
            </a:endParaRPr>
          </a:p>
        </p:txBody>
      </p:sp>
      <p:sp>
        <p:nvSpPr>
          <p:cNvPr id="40" name="object 40"/>
          <p:cNvSpPr txBox="1"/>
          <p:nvPr/>
        </p:nvSpPr>
        <p:spPr>
          <a:xfrm>
            <a:off x="3037152" y="3231622"/>
            <a:ext cx="1484911" cy="353164"/>
          </a:xfrm>
          <a:prstGeom prst="rect">
            <a:avLst/>
          </a:prstGeom>
        </p:spPr>
        <p:txBody>
          <a:bodyPr vert="horz" wrap="square" lIns="0" tIns="11737" rIns="0" bIns="0" rtlCol="0">
            <a:spAutoFit/>
          </a:bodyPr>
          <a:lstStyle/>
          <a:p>
            <a:pPr marL="11737" defTabSz="422544">
              <a:spcBef>
                <a:spcPts val="92"/>
              </a:spcBef>
            </a:pPr>
            <a:r>
              <a:rPr lang="en-GB" sz="2218" b="1" spc="-23" dirty="0">
                <a:solidFill>
                  <a:srgbClr val="015B37"/>
                </a:solidFill>
                <a:latin typeface="Arial"/>
                <a:cs typeface="Arial"/>
              </a:rPr>
              <a:t>OUTLINE</a:t>
            </a:r>
            <a:endParaRPr sz="2218" dirty="0">
              <a:solidFill>
                <a:prstClr val="black"/>
              </a:solidFill>
              <a:latin typeface="Arial"/>
              <a:cs typeface="Arial"/>
            </a:endParaRPr>
          </a:p>
        </p:txBody>
      </p:sp>
      <p:sp>
        <p:nvSpPr>
          <p:cNvPr id="41" name="object 41"/>
          <p:cNvSpPr txBox="1"/>
          <p:nvPr/>
        </p:nvSpPr>
        <p:spPr>
          <a:xfrm>
            <a:off x="4158391" y="1169824"/>
            <a:ext cx="1428959" cy="296225"/>
          </a:xfrm>
          <a:prstGeom prst="rect">
            <a:avLst/>
          </a:prstGeom>
        </p:spPr>
        <p:txBody>
          <a:bodyPr vert="horz" wrap="square" lIns="0" tIns="11737" rIns="0" bIns="0" rtlCol="0">
            <a:spAutoFit/>
          </a:bodyPr>
          <a:lstStyle/>
          <a:p>
            <a:pPr marL="11737" defTabSz="422544">
              <a:spcBef>
                <a:spcPts val="92"/>
              </a:spcBef>
              <a:tabLst>
                <a:tab pos="281696" algn="l"/>
                <a:tab pos="1416697" algn="l"/>
              </a:tabLst>
            </a:pPr>
            <a:r>
              <a:rPr sz="1848" b="1" spc="-46" dirty="0">
                <a:solidFill>
                  <a:srgbClr val="FFFFFF"/>
                </a:solidFill>
                <a:latin typeface="Arial"/>
                <a:cs typeface="Arial"/>
              </a:rPr>
              <a:t>1</a:t>
            </a:r>
            <a:r>
              <a:rPr sz="1848" b="1" dirty="0">
                <a:solidFill>
                  <a:srgbClr val="FFFFFF"/>
                </a:solidFill>
                <a:latin typeface="Arial"/>
                <a:cs typeface="Arial"/>
              </a:rPr>
              <a:t>	</a:t>
            </a:r>
            <a:r>
              <a:rPr sz="1848" u="sng" dirty="0">
                <a:solidFill>
                  <a:srgbClr val="FFFFFF"/>
                </a:solidFill>
                <a:uFill>
                  <a:solidFill>
                    <a:srgbClr val="015B37"/>
                  </a:solidFill>
                </a:uFill>
                <a:latin typeface="Times New Roman"/>
                <a:cs typeface="Times New Roman"/>
              </a:rPr>
              <a:t>	</a:t>
            </a:r>
            <a:endParaRPr sz="1848" dirty="0">
              <a:solidFill>
                <a:prstClr val="black"/>
              </a:solidFill>
              <a:latin typeface="Times New Roman"/>
              <a:cs typeface="Times New Roman"/>
            </a:endParaRPr>
          </a:p>
        </p:txBody>
      </p:sp>
      <p:sp>
        <p:nvSpPr>
          <p:cNvPr id="42" name="object 42"/>
          <p:cNvSpPr txBox="1"/>
          <p:nvPr/>
        </p:nvSpPr>
        <p:spPr>
          <a:xfrm>
            <a:off x="5287508" y="2214902"/>
            <a:ext cx="154339" cy="296225"/>
          </a:xfrm>
          <a:prstGeom prst="rect">
            <a:avLst/>
          </a:prstGeom>
        </p:spPr>
        <p:txBody>
          <a:bodyPr vert="horz" wrap="square" lIns="0" tIns="11737" rIns="0" bIns="0" rtlCol="0">
            <a:spAutoFit/>
          </a:bodyPr>
          <a:lstStyle/>
          <a:p>
            <a:pPr marL="11737" defTabSz="422544">
              <a:spcBef>
                <a:spcPts val="92"/>
              </a:spcBef>
            </a:pPr>
            <a:r>
              <a:rPr lang="en-GB" sz="1848" b="1" spc="-46" dirty="0">
                <a:solidFill>
                  <a:srgbClr val="FFFFFF"/>
                </a:solidFill>
                <a:latin typeface="Arial"/>
                <a:cs typeface="Arial"/>
              </a:rPr>
              <a:t>2</a:t>
            </a:r>
          </a:p>
        </p:txBody>
      </p:sp>
      <p:sp>
        <p:nvSpPr>
          <p:cNvPr id="43" name="object 43"/>
          <p:cNvSpPr txBox="1"/>
          <p:nvPr/>
        </p:nvSpPr>
        <p:spPr>
          <a:xfrm>
            <a:off x="5774083" y="3871847"/>
            <a:ext cx="154339" cy="296225"/>
          </a:xfrm>
          <a:prstGeom prst="rect">
            <a:avLst/>
          </a:prstGeom>
        </p:spPr>
        <p:txBody>
          <a:bodyPr vert="horz" wrap="square" lIns="0" tIns="11737" rIns="0" bIns="0" rtlCol="0">
            <a:spAutoFit/>
          </a:bodyPr>
          <a:lstStyle/>
          <a:p>
            <a:pPr marL="11737" defTabSz="422544">
              <a:spcBef>
                <a:spcPts val="92"/>
              </a:spcBef>
            </a:pPr>
            <a:r>
              <a:rPr sz="1848" b="1" spc="-46" dirty="0">
                <a:solidFill>
                  <a:srgbClr val="FFFFFF"/>
                </a:solidFill>
                <a:latin typeface="Arial"/>
                <a:cs typeface="Arial"/>
              </a:rPr>
              <a:t>3</a:t>
            </a:r>
            <a:endParaRPr sz="1848" dirty="0">
              <a:solidFill>
                <a:prstClr val="black"/>
              </a:solidFill>
              <a:latin typeface="Arial"/>
              <a:cs typeface="Arial"/>
            </a:endParaRPr>
          </a:p>
        </p:txBody>
      </p:sp>
      <p:pic>
        <p:nvPicPr>
          <p:cNvPr id="44" name="object 44"/>
          <p:cNvPicPr/>
          <p:nvPr/>
        </p:nvPicPr>
        <p:blipFill>
          <a:blip r:embed="rId9" cstate="print"/>
          <a:stretch>
            <a:fillRect/>
          </a:stretch>
        </p:blipFill>
        <p:spPr>
          <a:xfrm>
            <a:off x="6939380" y="3029602"/>
            <a:ext cx="270417" cy="371822"/>
          </a:xfrm>
          <a:prstGeom prst="rect">
            <a:avLst/>
          </a:prstGeom>
        </p:spPr>
      </p:pic>
      <p:pic>
        <p:nvPicPr>
          <p:cNvPr id="46" name="object 46"/>
          <p:cNvPicPr/>
          <p:nvPr/>
        </p:nvPicPr>
        <p:blipFill>
          <a:blip r:embed="rId10" cstate="print"/>
          <a:stretch>
            <a:fillRect/>
          </a:stretch>
        </p:blipFill>
        <p:spPr>
          <a:xfrm>
            <a:off x="6860868" y="2246754"/>
            <a:ext cx="309851" cy="383089"/>
          </a:xfrm>
          <a:prstGeom prst="rect">
            <a:avLst/>
          </a:prstGeom>
        </p:spPr>
      </p:pic>
      <p:pic>
        <p:nvPicPr>
          <p:cNvPr id="47" name="object 47"/>
          <p:cNvPicPr/>
          <p:nvPr/>
        </p:nvPicPr>
        <p:blipFill>
          <a:blip r:embed="rId11" cstate="print"/>
          <a:stretch>
            <a:fillRect/>
          </a:stretch>
        </p:blipFill>
        <p:spPr>
          <a:xfrm>
            <a:off x="5704612" y="1178850"/>
            <a:ext cx="326752" cy="369006"/>
          </a:xfrm>
          <a:prstGeom prst="rect">
            <a:avLst/>
          </a:prstGeom>
        </p:spPr>
      </p:pic>
      <p:sp>
        <p:nvSpPr>
          <p:cNvPr id="34" name="object 29">
            <a:extLst>
              <a:ext uri="{FF2B5EF4-FFF2-40B4-BE49-F238E27FC236}">
                <a16:creationId xmlns:a16="http://schemas.microsoft.com/office/drawing/2014/main" id="{51C2501B-B9F1-6C8B-27B0-0209DC931AE1}"/>
              </a:ext>
            </a:extLst>
          </p:cNvPr>
          <p:cNvSpPr/>
          <p:nvPr/>
        </p:nvSpPr>
        <p:spPr>
          <a:xfrm>
            <a:off x="4002093" y="6198014"/>
            <a:ext cx="3870465" cy="751157"/>
          </a:xfrm>
          <a:custGeom>
            <a:avLst/>
            <a:gdLst/>
            <a:ahLst/>
            <a:cxnLst/>
            <a:rect l="l" t="t" r="r" b="b"/>
            <a:pathLst>
              <a:path w="3824604" h="812800">
                <a:moveTo>
                  <a:pt x="3418131" y="0"/>
                </a:moveTo>
                <a:lnTo>
                  <a:pt x="406041" y="0"/>
                </a:lnTo>
                <a:lnTo>
                  <a:pt x="358688" y="2733"/>
                </a:lnTo>
                <a:lnTo>
                  <a:pt x="312940" y="10732"/>
                </a:lnTo>
                <a:lnTo>
                  <a:pt x="269100" y="23691"/>
                </a:lnTo>
                <a:lnTo>
                  <a:pt x="227475" y="41304"/>
                </a:lnTo>
                <a:lnTo>
                  <a:pt x="188367" y="63268"/>
                </a:lnTo>
                <a:lnTo>
                  <a:pt x="152083" y="89276"/>
                </a:lnTo>
                <a:lnTo>
                  <a:pt x="118927" y="119025"/>
                </a:lnTo>
                <a:lnTo>
                  <a:pt x="89202" y="152209"/>
                </a:lnTo>
                <a:lnTo>
                  <a:pt x="63215" y="188523"/>
                </a:lnTo>
                <a:lnTo>
                  <a:pt x="41270" y="227663"/>
                </a:lnTo>
                <a:lnTo>
                  <a:pt x="23671" y="269323"/>
                </a:lnTo>
                <a:lnTo>
                  <a:pt x="10723" y="313199"/>
                </a:lnTo>
                <a:lnTo>
                  <a:pt x="2731" y="358986"/>
                </a:lnTo>
                <a:lnTo>
                  <a:pt x="0" y="406378"/>
                </a:lnTo>
                <a:lnTo>
                  <a:pt x="2731" y="453770"/>
                </a:lnTo>
                <a:lnTo>
                  <a:pt x="10723" y="499556"/>
                </a:lnTo>
                <a:lnTo>
                  <a:pt x="23671" y="543432"/>
                </a:lnTo>
                <a:lnTo>
                  <a:pt x="41270" y="585092"/>
                </a:lnTo>
                <a:lnTo>
                  <a:pt x="63215" y="624232"/>
                </a:lnTo>
                <a:lnTo>
                  <a:pt x="89202" y="660546"/>
                </a:lnTo>
                <a:lnTo>
                  <a:pt x="118927" y="693730"/>
                </a:lnTo>
                <a:lnTo>
                  <a:pt x="152083" y="723479"/>
                </a:lnTo>
                <a:lnTo>
                  <a:pt x="188367" y="749488"/>
                </a:lnTo>
                <a:lnTo>
                  <a:pt x="227475" y="771451"/>
                </a:lnTo>
                <a:lnTo>
                  <a:pt x="269100" y="789065"/>
                </a:lnTo>
                <a:lnTo>
                  <a:pt x="312940" y="802024"/>
                </a:lnTo>
                <a:lnTo>
                  <a:pt x="358688" y="810022"/>
                </a:lnTo>
                <a:lnTo>
                  <a:pt x="406041" y="812756"/>
                </a:lnTo>
                <a:lnTo>
                  <a:pt x="3418131" y="812756"/>
                </a:lnTo>
                <a:lnTo>
                  <a:pt x="3465484" y="810022"/>
                </a:lnTo>
                <a:lnTo>
                  <a:pt x="3511233" y="802024"/>
                </a:lnTo>
                <a:lnTo>
                  <a:pt x="3555072" y="789065"/>
                </a:lnTo>
                <a:lnTo>
                  <a:pt x="3596698" y="771451"/>
                </a:lnTo>
                <a:lnTo>
                  <a:pt x="3635806" y="749488"/>
                </a:lnTo>
                <a:lnTo>
                  <a:pt x="3672090" y="723479"/>
                </a:lnTo>
                <a:lnTo>
                  <a:pt x="3705247" y="693730"/>
                </a:lnTo>
                <a:lnTo>
                  <a:pt x="3734971" y="660546"/>
                </a:lnTo>
                <a:lnTo>
                  <a:pt x="3760958" y="624232"/>
                </a:lnTo>
                <a:lnTo>
                  <a:pt x="3782903" y="585092"/>
                </a:lnTo>
                <a:lnTo>
                  <a:pt x="3800502" y="543432"/>
                </a:lnTo>
                <a:lnTo>
                  <a:pt x="3813450" y="499556"/>
                </a:lnTo>
                <a:lnTo>
                  <a:pt x="3821442" y="453770"/>
                </a:lnTo>
                <a:lnTo>
                  <a:pt x="3824174" y="406378"/>
                </a:lnTo>
                <a:lnTo>
                  <a:pt x="3821442" y="358986"/>
                </a:lnTo>
                <a:lnTo>
                  <a:pt x="3813450" y="313199"/>
                </a:lnTo>
                <a:lnTo>
                  <a:pt x="3800502" y="269323"/>
                </a:lnTo>
                <a:lnTo>
                  <a:pt x="3782903" y="227663"/>
                </a:lnTo>
                <a:lnTo>
                  <a:pt x="3760958" y="188523"/>
                </a:lnTo>
                <a:lnTo>
                  <a:pt x="3734971" y="152209"/>
                </a:lnTo>
                <a:lnTo>
                  <a:pt x="3705247" y="119025"/>
                </a:lnTo>
                <a:lnTo>
                  <a:pt x="3672090" y="89276"/>
                </a:lnTo>
                <a:lnTo>
                  <a:pt x="3635806" y="63268"/>
                </a:lnTo>
                <a:lnTo>
                  <a:pt x="3596698" y="41304"/>
                </a:lnTo>
                <a:lnTo>
                  <a:pt x="3555072" y="23691"/>
                </a:lnTo>
                <a:lnTo>
                  <a:pt x="3511233" y="10732"/>
                </a:lnTo>
                <a:lnTo>
                  <a:pt x="3465484" y="2733"/>
                </a:lnTo>
                <a:lnTo>
                  <a:pt x="3418131" y="0"/>
                </a:lnTo>
                <a:close/>
              </a:path>
            </a:pathLst>
          </a:custGeom>
          <a:solidFill>
            <a:srgbClr val="015B37"/>
          </a:solidFill>
        </p:spPr>
        <p:txBody>
          <a:bodyPr wrap="square" lIns="0" tIns="0" rIns="0" bIns="0" rtlCol="0"/>
          <a:lstStyle/>
          <a:p>
            <a:pPr defTabSz="422544"/>
            <a:endParaRPr sz="1664" dirty="0">
              <a:solidFill>
                <a:prstClr val="black"/>
              </a:solidFill>
              <a:latin typeface="Trebuchet MS" panose="020B0603020202020204"/>
            </a:endParaRPr>
          </a:p>
        </p:txBody>
      </p:sp>
      <p:sp>
        <p:nvSpPr>
          <p:cNvPr id="48" name="Rectangle 47">
            <a:extLst>
              <a:ext uri="{FF2B5EF4-FFF2-40B4-BE49-F238E27FC236}">
                <a16:creationId xmlns:a16="http://schemas.microsoft.com/office/drawing/2014/main" id="{DFD19A23-0803-8DB0-310A-29E17CF37BA8}"/>
              </a:ext>
            </a:extLst>
          </p:cNvPr>
          <p:cNvSpPr/>
          <p:nvPr/>
        </p:nvSpPr>
        <p:spPr>
          <a:xfrm>
            <a:off x="1271341" y="534026"/>
            <a:ext cx="379874" cy="644938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0851">
              <a:defRPr/>
            </a:pPr>
            <a:endParaRPr lang="en-ID" sz="1458">
              <a:solidFill>
                <a:prstClr val="white"/>
              </a:solidFill>
              <a:latin typeface="Swis721 Lt BT" panose="020B0403020202020204" pitchFamily="34" charset="0"/>
            </a:endParaRPr>
          </a:p>
        </p:txBody>
      </p:sp>
      <p:sp>
        <p:nvSpPr>
          <p:cNvPr id="49" name="object 39"/>
          <p:cNvSpPr txBox="1"/>
          <p:nvPr/>
        </p:nvSpPr>
        <p:spPr>
          <a:xfrm>
            <a:off x="5656422" y="5772562"/>
            <a:ext cx="2189990" cy="678957"/>
          </a:xfrm>
          <a:prstGeom prst="rect">
            <a:avLst/>
          </a:prstGeom>
        </p:spPr>
        <p:txBody>
          <a:bodyPr vert="horz" wrap="square" lIns="0" tIns="11737" rIns="0" bIns="0" rtlCol="0">
            <a:spAutoFit/>
          </a:bodyPr>
          <a:lstStyle/>
          <a:p>
            <a:pPr marL="11737" defTabSz="422544">
              <a:spcBef>
                <a:spcPts val="92"/>
              </a:spcBef>
            </a:pPr>
            <a:r>
              <a:rPr lang="en-GB" sz="2126" b="1" dirty="0">
                <a:solidFill>
                  <a:srgbClr val="FFFFFF"/>
                </a:solidFill>
                <a:latin typeface="Arial"/>
                <a:cs typeface="Arial"/>
              </a:rPr>
              <a:t>Conclusion</a:t>
            </a:r>
          </a:p>
          <a:p>
            <a:pPr marL="11737" defTabSz="422544">
              <a:spcBef>
                <a:spcPts val="92"/>
              </a:spcBef>
            </a:pPr>
            <a:endParaRPr sz="2126" dirty="0">
              <a:solidFill>
                <a:prstClr val="black"/>
              </a:solidFill>
              <a:latin typeface="Arial"/>
              <a:cs typeface="Arial"/>
            </a:endParaRPr>
          </a:p>
        </p:txBody>
      </p:sp>
      <p:sp>
        <p:nvSpPr>
          <p:cNvPr id="50" name="object 32">
            <a:extLst>
              <a:ext uri="{FF2B5EF4-FFF2-40B4-BE49-F238E27FC236}">
                <a16:creationId xmlns:a16="http://schemas.microsoft.com/office/drawing/2014/main" id="{2F6726EA-E19D-DFD4-C001-F91150557B8D}"/>
              </a:ext>
            </a:extLst>
          </p:cNvPr>
          <p:cNvSpPr/>
          <p:nvPr/>
        </p:nvSpPr>
        <p:spPr>
          <a:xfrm>
            <a:off x="5880270" y="4581477"/>
            <a:ext cx="3534545" cy="751157"/>
          </a:xfrm>
          <a:custGeom>
            <a:avLst/>
            <a:gdLst/>
            <a:ahLst/>
            <a:cxnLst/>
            <a:rect l="l" t="t" r="r" b="b"/>
            <a:pathLst>
              <a:path w="3824604" h="812800">
                <a:moveTo>
                  <a:pt x="3418132" y="0"/>
                </a:moveTo>
                <a:lnTo>
                  <a:pt x="406043" y="0"/>
                </a:lnTo>
                <a:lnTo>
                  <a:pt x="358689" y="2734"/>
                </a:lnTo>
                <a:lnTo>
                  <a:pt x="312941" y="10732"/>
                </a:lnTo>
                <a:lnTo>
                  <a:pt x="269101" y="23691"/>
                </a:lnTo>
                <a:lnTo>
                  <a:pt x="227475" y="41304"/>
                </a:lnTo>
                <a:lnTo>
                  <a:pt x="188368" y="63268"/>
                </a:lnTo>
                <a:lnTo>
                  <a:pt x="152083" y="89277"/>
                </a:lnTo>
                <a:lnTo>
                  <a:pt x="118927" y="119025"/>
                </a:lnTo>
                <a:lnTo>
                  <a:pt x="89203" y="152209"/>
                </a:lnTo>
                <a:lnTo>
                  <a:pt x="63216" y="188524"/>
                </a:lnTo>
                <a:lnTo>
                  <a:pt x="41270" y="227663"/>
                </a:lnTo>
                <a:lnTo>
                  <a:pt x="23671" y="269324"/>
                </a:lnTo>
                <a:lnTo>
                  <a:pt x="10723" y="313199"/>
                </a:lnTo>
                <a:lnTo>
                  <a:pt x="2731" y="358986"/>
                </a:lnTo>
                <a:lnTo>
                  <a:pt x="0" y="406378"/>
                </a:lnTo>
                <a:lnTo>
                  <a:pt x="2731" y="453770"/>
                </a:lnTo>
                <a:lnTo>
                  <a:pt x="10723" y="499557"/>
                </a:lnTo>
                <a:lnTo>
                  <a:pt x="23671" y="543433"/>
                </a:lnTo>
                <a:lnTo>
                  <a:pt x="41270" y="585093"/>
                </a:lnTo>
                <a:lnTo>
                  <a:pt x="63216" y="624233"/>
                </a:lnTo>
                <a:lnTo>
                  <a:pt x="89203" y="660547"/>
                </a:lnTo>
                <a:lnTo>
                  <a:pt x="118927" y="693731"/>
                </a:lnTo>
                <a:lnTo>
                  <a:pt x="152083" y="723480"/>
                </a:lnTo>
                <a:lnTo>
                  <a:pt x="188368" y="749488"/>
                </a:lnTo>
                <a:lnTo>
                  <a:pt x="227475" y="771452"/>
                </a:lnTo>
                <a:lnTo>
                  <a:pt x="269101" y="789065"/>
                </a:lnTo>
                <a:lnTo>
                  <a:pt x="312941" y="802024"/>
                </a:lnTo>
                <a:lnTo>
                  <a:pt x="358689" y="810022"/>
                </a:lnTo>
                <a:lnTo>
                  <a:pt x="406043" y="812756"/>
                </a:lnTo>
                <a:lnTo>
                  <a:pt x="3418132" y="812756"/>
                </a:lnTo>
                <a:lnTo>
                  <a:pt x="3465485" y="810022"/>
                </a:lnTo>
                <a:lnTo>
                  <a:pt x="3511234" y="802024"/>
                </a:lnTo>
                <a:lnTo>
                  <a:pt x="3555073" y="789065"/>
                </a:lnTo>
                <a:lnTo>
                  <a:pt x="3596699" y="771452"/>
                </a:lnTo>
                <a:lnTo>
                  <a:pt x="3635806" y="749488"/>
                </a:lnTo>
                <a:lnTo>
                  <a:pt x="3672090" y="723480"/>
                </a:lnTo>
                <a:lnTo>
                  <a:pt x="3705247" y="693731"/>
                </a:lnTo>
                <a:lnTo>
                  <a:pt x="3734971" y="660547"/>
                </a:lnTo>
                <a:lnTo>
                  <a:pt x="3760958" y="624233"/>
                </a:lnTo>
                <a:lnTo>
                  <a:pt x="3782903" y="585093"/>
                </a:lnTo>
                <a:lnTo>
                  <a:pt x="3800502" y="543433"/>
                </a:lnTo>
                <a:lnTo>
                  <a:pt x="3813450" y="499557"/>
                </a:lnTo>
                <a:lnTo>
                  <a:pt x="3821442" y="453770"/>
                </a:lnTo>
                <a:lnTo>
                  <a:pt x="3824174" y="406378"/>
                </a:lnTo>
                <a:lnTo>
                  <a:pt x="3821442" y="358986"/>
                </a:lnTo>
                <a:lnTo>
                  <a:pt x="3813450" y="313199"/>
                </a:lnTo>
                <a:lnTo>
                  <a:pt x="3800502" y="269324"/>
                </a:lnTo>
                <a:lnTo>
                  <a:pt x="3782903" y="227663"/>
                </a:lnTo>
                <a:lnTo>
                  <a:pt x="3760958" y="188524"/>
                </a:lnTo>
                <a:lnTo>
                  <a:pt x="3734971" y="152209"/>
                </a:lnTo>
                <a:lnTo>
                  <a:pt x="3705247" y="119025"/>
                </a:lnTo>
                <a:lnTo>
                  <a:pt x="3672090" y="89277"/>
                </a:lnTo>
                <a:lnTo>
                  <a:pt x="3635806" y="63268"/>
                </a:lnTo>
                <a:lnTo>
                  <a:pt x="3596699" y="41304"/>
                </a:lnTo>
                <a:lnTo>
                  <a:pt x="3555073" y="23691"/>
                </a:lnTo>
                <a:lnTo>
                  <a:pt x="3511234" y="10732"/>
                </a:lnTo>
                <a:lnTo>
                  <a:pt x="3465485" y="2734"/>
                </a:lnTo>
                <a:lnTo>
                  <a:pt x="3418132" y="0"/>
                </a:lnTo>
                <a:close/>
              </a:path>
            </a:pathLst>
          </a:custGeom>
          <a:solidFill>
            <a:srgbClr val="015B37"/>
          </a:solidFill>
        </p:spPr>
        <p:txBody>
          <a:bodyPr wrap="square" lIns="0" tIns="0" rIns="0" bIns="0" rtlCol="0"/>
          <a:lstStyle/>
          <a:p>
            <a:pPr defTabSz="422544"/>
            <a:endParaRPr sz="1664">
              <a:solidFill>
                <a:prstClr val="black"/>
              </a:solidFill>
              <a:latin typeface="Trebuchet MS" panose="020B0603020202020204"/>
            </a:endParaRPr>
          </a:p>
        </p:txBody>
      </p:sp>
      <p:pic>
        <p:nvPicPr>
          <p:cNvPr id="51" name="object 36">
            <a:extLst>
              <a:ext uri="{FF2B5EF4-FFF2-40B4-BE49-F238E27FC236}">
                <a16:creationId xmlns:a16="http://schemas.microsoft.com/office/drawing/2014/main" id="{64CF7196-27C9-C68F-387C-1A6B64BC6D58}"/>
              </a:ext>
            </a:extLst>
          </p:cNvPr>
          <p:cNvPicPr/>
          <p:nvPr/>
        </p:nvPicPr>
        <p:blipFill>
          <a:blip r:embed="rId12" cstate="print"/>
          <a:stretch>
            <a:fillRect/>
          </a:stretch>
        </p:blipFill>
        <p:spPr>
          <a:xfrm>
            <a:off x="5924831" y="4711095"/>
            <a:ext cx="472283" cy="549686"/>
          </a:xfrm>
          <a:prstGeom prst="rect">
            <a:avLst/>
          </a:prstGeom>
        </p:spPr>
      </p:pic>
      <p:pic>
        <p:nvPicPr>
          <p:cNvPr id="52" name="object 36">
            <a:extLst>
              <a:ext uri="{FF2B5EF4-FFF2-40B4-BE49-F238E27FC236}">
                <a16:creationId xmlns:a16="http://schemas.microsoft.com/office/drawing/2014/main" id="{7BDAA6CB-C683-49DB-DF93-0194BFA7B201}"/>
              </a:ext>
            </a:extLst>
          </p:cNvPr>
          <p:cNvPicPr/>
          <p:nvPr/>
        </p:nvPicPr>
        <p:blipFill>
          <a:blip r:embed="rId12" cstate="print"/>
          <a:stretch>
            <a:fillRect/>
          </a:stretch>
        </p:blipFill>
        <p:spPr>
          <a:xfrm>
            <a:off x="6673824" y="3804978"/>
            <a:ext cx="472283" cy="549686"/>
          </a:xfrm>
          <a:prstGeom prst="rect">
            <a:avLst/>
          </a:prstGeom>
        </p:spPr>
      </p:pic>
      <p:pic>
        <p:nvPicPr>
          <p:cNvPr id="56" name="object 36">
            <a:extLst>
              <a:ext uri="{FF2B5EF4-FFF2-40B4-BE49-F238E27FC236}">
                <a16:creationId xmlns:a16="http://schemas.microsoft.com/office/drawing/2014/main" id="{84E24CB8-8568-56E8-0E2C-2B7BCB066AA1}"/>
              </a:ext>
            </a:extLst>
          </p:cNvPr>
          <p:cNvPicPr/>
          <p:nvPr/>
        </p:nvPicPr>
        <p:blipFill>
          <a:blip r:embed="rId12" cstate="print"/>
          <a:stretch>
            <a:fillRect/>
          </a:stretch>
        </p:blipFill>
        <p:spPr>
          <a:xfrm>
            <a:off x="4078070" y="6280692"/>
            <a:ext cx="472283" cy="549686"/>
          </a:xfrm>
          <a:prstGeom prst="rect">
            <a:avLst/>
          </a:prstGeom>
        </p:spPr>
      </p:pic>
      <p:sp>
        <p:nvSpPr>
          <p:cNvPr id="57" name="Rectangle 56">
            <a:extLst>
              <a:ext uri="{FF2B5EF4-FFF2-40B4-BE49-F238E27FC236}">
                <a16:creationId xmlns:a16="http://schemas.microsoft.com/office/drawing/2014/main" id="{5D1A5864-3FED-C6B5-8E99-746E318D9B7B}"/>
              </a:ext>
            </a:extLst>
          </p:cNvPr>
          <p:cNvSpPr/>
          <p:nvPr/>
        </p:nvSpPr>
        <p:spPr>
          <a:xfrm>
            <a:off x="7425869" y="2909312"/>
            <a:ext cx="3247886" cy="654282"/>
          </a:xfrm>
          <a:prstGeom prst="rect">
            <a:avLst/>
          </a:prstGeom>
        </p:spPr>
        <p:txBody>
          <a:bodyPr wrap="square" lIns="0" tIns="0" rIns="0" bIns="0" anchor="ctr">
            <a:spAutoFit/>
          </a:bodyPr>
          <a:lstStyle/>
          <a:p>
            <a:pPr defTabSz="422544"/>
            <a:r>
              <a:rPr lang="en-US" sz="2126" b="1" dirty="0">
                <a:solidFill>
                  <a:prstClr val="white"/>
                </a:solidFill>
                <a:latin typeface="Arial" panose="020B0604020202020204" pitchFamily="34" charset="0"/>
                <a:ea typeface="Gadugi" panose="020B0502040204020203" pitchFamily="34" charset="0"/>
                <a:cs typeface="Arial" panose="020B0604020202020204" pitchFamily="34" charset="0"/>
              </a:rPr>
              <a:t>Overview of 2026 Tax Law Changes</a:t>
            </a:r>
          </a:p>
        </p:txBody>
      </p:sp>
      <p:sp>
        <p:nvSpPr>
          <p:cNvPr id="58" name="object 22">
            <a:extLst>
              <a:ext uri="{FF2B5EF4-FFF2-40B4-BE49-F238E27FC236}">
                <a16:creationId xmlns:a16="http://schemas.microsoft.com/office/drawing/2014/main" id="{2259714F-C016-AE5E-C6BB-D760C4C1BD3B}"/>
              </a:ext>
            </a:extLst>
          </p:cNvPr>
          <p:cNvSpPr/>
          <p:nvPr/>
        </p:nvSpPr>
        <p:spPr>
          <a:xfrm>
            <a:off x="3049821" y="5988444"/>
            <a:ext cx="557499" cy="584494"/>
          </a:xfrm>
          <a:custGeom>
            <a:avLst/>
            <a:gdLst/>
            <a:ahLst/>
            <a:cxnLst/>
            <a:rect l="l" t="t" r="r" b="b"/>
            <a:pathLst>
              <a:path w="603250" h="632460">
                <a:moveTo>
                  <a:pt x="301509" y="0"/>
                </a:moveTo>
                <a:lnTo>
                  <a:pt x="256954" y="3427"/>
                </a:lnTo>
                <a:lnTo>
                  <a:pt x="214429" y="13383"/>
                </a:lnTo>
                <a:lnTo>
                  <a:pt x="174400" y="29380"/>
                </a:lnTo>
                <a:lnTo>
                  <a:pt x="137334" y="50927"/>
                </a:lnTo>
                <a:lnTo>
                  <a:pt x="103697" y="77536"/>
                </a:lnTo>
                <a:lnTo>
                  <a:pt x="73955" y="108718"/>
                </a:lnTo>
                <a:lnTo>
                  <a:pt x="48575" y="143985"/>
                </a:lnTo>
                <a:lnTo>
                  <a:pt x="28023" y="182846"/>
                </a:lnTo>
                <a:lnTo>
                  <a:pt x="12765" y="224813"/>
                </a:lnTo>
                <a:lnTo>
                  <a:pt x="3269" y="269398"/>
                </a:lnTo>
                <a:lnTo>
                  <a:pt x="0" y="316110"/>
                </a:lnTo>
                <a:lnTo>
                  <a:pt x="3269" y="362822"/>
                </a:lnTo>
                <a:lnTo>
                  <a:pt x="12765" y="407406"/>
                </a:lnTo>
                <a:lnTo>
                  <a:pt x="28023" y="449374"/>
                </a:lnTo>
                <a:lnTo>
                  <a:pt x="48575" y="488235"/>
                </a:lnTo>
                <a:lnTo>
                  <a:pt x="73955" y="523501"/>
                </a:lnTo>
                <a:lnTo>
                  <a:pt x="103697" y="554683"/>
                </a:lnTo>
                <a:lnTo>
                  <a:pt x="137334" y="581292"/>
                </a:lnTo>
                <a:lnTo>
                  <a:pt x="174400" y="602839"/>
                </a:lnTo>
                <a:lnTo>
                  <a:pt x="214429" y="618836"/>
                </a:lnTo>
                <a:lnTo>
                  <a:pt x="256954" y="628792"/>
                </a:lnTo>
                <a:lnTo>
                  <a:pt x="301509" y="632219"/>
                </a:lnTo>
                <a:lnTo>
                  <a:pt x="346064" y="628792"/>
                </a:lnTo>
                <a:lnTo>
                  <a:pt x="388589" y="618836"/>
                </a:lnTo>
                <a:lnTo>
                  <a:pt x="428618" y="602839"/>
                </a:lnTo>
                <a:lnTo>
                  <a:pt x="465685" y="581292"/>
                </a:lnTo>
                <a:lnTo>
                  <a:pt x="499322" y="554683"/>
                </a:lnTo>
                <a:lnTo>
                  <a:pt x="529064" y="523501"/>
                </a:lnTo>
                <a:lnTo>
                  <a:pt x="554444" y="488235"/>
                </a:lnTo>
                <a:lnTo>
                  <a:pt x="574996" y="449374"/>
                </a:lnTo>
                <a:lnTo>
                  <a:pt x="590254" y="407406"/>
                </a:lnTo>
                <a:lnTo>
                  <a:pt x="599750" y="362822"/>
                </a:lnTo>
                <a:lnTo>
                  <a:pt x="603020" y="316110"/>
                </a:lnTo>
                <a:lnTo>
                  <a:pt x="599750" y="269398"/>
                </a:lnTo>
                <a:lnTo>
                  <a:pt x="590254" y="224813"/>
                </a:lnTo>
                <a:lnTo>
                  <a:pt x="574996" y="182846"/>
                </a:lnTo>
                <a:lnTo>
                  <a:pt x="554444" y="143985"/>
                </a:lnTo>
                <a:lnTo>
                  <a:pt x="529064" y="108718"/>
                </a:lnTo>
                <a:lnTo>
                  <a:pt x="499322" y="77536"/>
                </a:lnTo>
                <a:lnTo>
                  <a:pt x="465685" y="50927"/>
                </a:lnTo>
                <a:lnTo>
                  <a:pt x="428618" y="29380"/>
                </a:lnTo>
                <a:lnTo>
                  <a:pt x="388589" y="13383"/>
                </a:lnTo>
                <a:lnTo>
                  <a:pt x="346064" y="3427"/>
                </a:lnTo>
                <a:lnTo>
                  <a:pt x="301509" y="0"/>
                </a:lnTo>
                <a:close/>
              </a:path>
            </a:pathLst>
          </a:custGeom>
          <a:solidFill>
            <a:srgbClr val="015B37"/>
          </a:solidFill>
        </p:spPr>
        <p:txBody>
          <a:bodyPr wrap="square" lIns="0" tIns="0" rIns="0" bIns="0" rtlCol="0"/>
          <a:lstStyle/>
          <a:p>
            <a:pPr defTabSz="422544"/>
            <a:endParaRPr sz="1664">
              <a:solidFill>
                <a:prstClr val="black"/>
              </a:solidFill>
              <a:latin typeface="Trebuchet MS" panose="020B0603020202020204"/>
            </a:endParaRPr>
          </a:p>
        </p:txBody>
      </p:sp>
      <p:sp>
        <p:nvSpPr>
          <p:cNvPr id="59" name="object 22">
            <a:extLst>
              <a:ext uri="{FF2B5EF4-FFF2-40B4-BE49-F238E27FC236}">
                <a16:creationId xmlns:a16="http://schemas.microsoft.com/office/drawing/2014/main" id="{C5B8A961-600C-FD09-F072-C4A242A28E45}"/>
              </a:ext>
            </a:extLst>
          </p:cNvPr>
          <p:cNvSpPr/>
          <p:nvPr/>
        </p:nvSpPr>
        <p:spPr>
          <a:xfrm>
            <a:off x="4455342" y="4517569"/>
            <a:ext cx="557499" cy="584494"/>
          </a:xfrm>
          <a:custGeom>
            <a:avLst/>
            <a:gdLst/>
            <a:ahLst/>
            <a:cxnLst/>
            <a:rect l="l" t="t" r="r" b="b"/>
            <a:pathLst>
              <a:path w="603250" h="632460">
                <a:moveTo>
                  <a:pt x="301509" y="0"/>
                </a:moveTo>
                <a:lnTo>
                  <a:pt x="256954" y="3427"/>
                </a:lnTo>
                <a:lnTo>
                  <a:pt x="214429" y="13383"/>
                </a:lnTo>
                <a:lnTo>
                  <a:pt x="174400" y="29380"/>
                </a:lnTo>
                <a:lnTo>
                  <a:pt x="137334" y="50927"/>
                </a:lnTo>
                <a:lnTo>
                  <a:pt x="103697" y="77536"/>
                </a:lnTo>
                <a:lnTo>
                  <a:pt x="73955" y="108718"/>
                </a:lnTo>
                <a:lnTo>
                  <a:pt x="48575" y="143985"/>
                </a:lnTo>
                <a:lnTo>
                  <a:pt x="28023" y="182846"/>
                </a:lnTo>
                <a:lnTo>
                  <a:pt x="12765" y="224813"/>
                </a:lnTo>
                <a:lnTo>
                  <a:pt x="3269" y="269398"/>
                </a:lnTo>
                <a:lnTo>
                  <a:pt x="0" y="316110"/>
                </a:lnTo>
                <a:lnTo>
                  <a:pt x="3269" y="362822"/>
                </a:lnTo>
                <a:lnTo>
                  <a:pt x="12765" y="407406"/>
                </a:lnTo>
                <a:lnTo>
                  <a:pt x="28023" y="449374"/>
                </a:lnTo>
                <a:lnTo>
                  <a:pt x="48575" y="488235"/>
                </a:lnTo>
                <a:lnTo>
                  <a:pt x="73955" y="523501"/>
                </a:lnTo>
                <a:lnTo>
                  <a:pt x="103697" y="554683"/>
                </a:lnTo>
                <a:lnTo>
                  <a:pt x="137334" y="581292"/>
                </a:lnTo>
                <a:lnTo>
                  <a:pt x="174400" y="602839"/>
                </a:lnTo>
                <a:lnTo>
                  <a:pt x="214429" y="618836"/>
                </a:lnTo>
                <a:lnTo>
                  <a:pt x="256954" y="628792"/>
                </a:lnTo>
                <a:lnTo>
                  <a:pt x="301509" y="632219"/>
                </a:lnTo>
                <a:lnTo>
                  <a:pt x="346064" y="628792"/>
                </a:lnTo>
                <a:lnTo>
                  <a:pt x="388589" y="618836"/>
                </a:lnTo>
                <a:lnTo>
                  <a:pt x="428618" y="602839"/>
                </a:lnTo>
                <a:lnTo>
                  <a:pt x="465685" y="581292"/>
                </a:lnTo>
                <a:lnTo>
                  <a:pt x="499322" y="554683"/>
                </a:lnTo>
                <a:lnTo>
                  <a:pt x="529064" y="523501"/>
                </a:lnTo>
                <a:lnTo>
                  <a:pt x="554444" y="488235"/>
                </a:lnTo>
                <a:lnTo>
                  <a:pt x="574996" y="449374"/>
                </a:lnTo>
                <a:lnTo>
                  <a:pt x="590254" y="407406"/>
                </a:lnTo>
                <a:lnTo>
                  <a:pt x="599750" y="362822"/>
                </a:lnTo>
                <a:lnTo>
                  <a:pt x="603020" y="316110"/>
                </a:lnTo>
                <a:lnTo>
                  <a:pt x="599750" y="269398"/>
                </a:lnTo>
                <a:lnTo>
                  <a:pt x="590254" y="224813"/>
                </a:lnTo>
                <a:lnTo>
                  <a:pt x="574996" y="182846"/>
                </a:lnTo>
                <a:lnTo>
                  <a:pt x="554444" y="143985"/>
                </a:lnTo>
                <a:lnTo>
                  <a:pt x="529064" y="108718"/>
                </a:lnTo>
                <a:lnTo>
                  <a:pt x="499322" y="77536"/>
                </a:lnTo>
                <a:lnTo>
                  <a:pt x="465685" y="50927"/>
                </a:lnTo>
                <a:lnTo>
                  <a:pt x="428618" y="29380"/>
                </a:lnTo>
                <a:lnTo>
                  <a:pt x="388589" y="13383"/>
                </a:lnTo>
                <a:lnTo>
                  <a:pt x="346064" y="3427"/>
                </a:lnTo>
                <a:lnTo>
                  <a:pt x="301509" y="0"/>
                </a:lnTo>
                <a:close/>
              </a:path>
            </a:pathLst>
          </a:custGeom>
          <a:solidFill>
            <a:srgbClr val="015B37"/>
          </a:solidFill>
        </p:spPr>
        <p:txBody>
          <a:bodyPr wrap="square" lIns="0" tIns="0" rIns="0" bIns="0" rtlCol="0"/>
          <a:lstStyle/>
          <a:p>
            <a:pPr defTabSz="422544"/>
            <a:endParaRPr sz="1664">
              <a:solidFill>
                <a:prstClr val="black"/>
              </a:solidFill>
              <a:latin typeface="Trebuchet MS" panose="020B0603020202020204"/>
            </a:endParaRPr>
          </a:p>
        </p:txBody>
      </p:sp>
      <p:sp>
        <p:nvSpPr>
          <p:cNvPr id="60" name="object 25">
            <a:extLst>
              <a:ext uri="{FF2B5EF4-FFF2-40B4-BE49-F238E27FC236}">
                <a16:creationId xmlns:a16="http://schemas.microsoft.com/office/drawing/2014/main" id="{CE8E2F38-1532-46CA-6BD7-B65453AC5A86}"/>
              </a:ext>
            </a:extLst>
          </p:cNvPr>
          <p:cNvSpPr/>
          <p:nvPr/>
        </p:nvSpPr>
        <p:spPr>
          <a:xfrm>
            <a:off x="4791377" y="4809816"/>
            <a:ext cx="1135538" cy="0"/>
          </a:xfrm>
          <a:custGeom>
            <a:avLst/>
            <a:gdLst/>
            <a:ahLst/>
            <a:cxnLst/>
            <a:rect l="l" t="t" r="r" b="b"/>
            <a:pathLst>
              <a:path w="1228725">
                <a:moveTo>
                  <a:pt x="0" y="0"/>
                </a:moveTo>
                <a:lnTo>
                  <a:pt x="1228165" y="0"/>
                </a:lnTo>
              </a:path>
            </a:pathLst>
          </a:custGeom>
          <a:ln w="5362">
            <a:solidFill>
              <a:srgbClr val="015B37"/>
            </a:solidFill>
          </a:ln>
        </p:spPr>
        <p:txBody>
          <a:bodyPr wrap="square" lIns="0" tIns="0" rIns="0" bIns="0" rtlCol="0"/>
          <a:lstStyle/>
          <a:p>
            <a:pPr defTabSz="422544"/>
            <a:endParaRPr sz="1664">
              <a:solidFill>
                <a:prstClr val="black"/>
              </a:solidFill>
              <a:latin typeface="Trebuchet MS" panose="020B0603020202020204"/>
            </a:endParaRPr>
          </a:p>
        </p:txBody>
      </p:sp>
      <p:sp>
        <p:nvSpPr>
          <p:cNvPr id="61" name="object 25">
            <a:extLst>
              <a:ext uri="{FF2B5EF4-FFF2-40B4-BE49-F238E27FC236}">
                <a16:creationId xmlns:a16="http://schemas.microsoft.com/office/drawing/2014/main" id="{8015C639-EDA2-4C7D-2C4D-81169E6AC28F}"/>
              </a:ext>
            </a:extLst>
          </p:cNvPr>
          <p:cNvSpPr/>
          <p:nvPr/>
        </p:nvSpPr>
        <p:spPr>
          <a:xfrm>
            <a:off x="4934170" y="5611458"/>
            <a:ext cx="1135538" cy="0"/>
          </a:xfrm>
          <a:custGeom>
            <a:avLst/>
            <a:gdLst/>
            <a:ahLst/>
            <a:cxnLst/>
            <a:rect l="l" t="t" r="r" b="b"/>
            <a:pathLst>
              <a:path w="1228725">
                <a:moveTo>
                  <a:pt x="0" y="0"/>
                </a:moveTo>
                <a:lnTo>
                  <a:pt x="1228165" y="0"/>
                </a:lnTo>
              </a:path>
            </a:pathLst>
          </a:custGeom>
          <a:ln w="5362">
            <a:solidFill>
              <a:srgbClr val="015B37"/>
            </a:solidFill>
          </a:ln>
        </p:spPr>
        <p:txBody>
          <a:bodyPr wrap="square" lIns="0" tIns="0" rIns="0" bIns="0" rtlCol="0"/>
          <a:lstStyle/>
          <a:p>
            <a:pPr defTabSz="422544"/>
            <a:endParaRPr sz="1664">
              <a:solidFill>
                <a:prstClr val="black"/>
              </a:solidFill>
              <a:latin typeface="Trebuchet MS" panose="020B0603020202020204"/>
            </a:endParaRPr>
          </a:p>
        </p:txBody>
      </p:sp>
      <p:sp>
        <p:nvSpPr>
          <p:cNvPr id="62" name="object 32">
            <a:extLst>
              <a:ext uri="{FF2B5EF4-FFF2-40B4-BE49-F238E27FC236}">
                <a16:creationId xmlns:a16="http://schemas.microsoft.com/office/drawing/2014/main" id="{FB158055-3E65-5DEA-CD8B-C1D3F8F6FAC5}"/>
              </a:ext>
            </a:extLst>
          </p:cNvPr>
          <p:cNvSpPr/>
          <p:nvPr/>
        </p:nvSpPr>
        <p:spPr>
          <a:xfrm>
            <a:off x="4845197" y="5396984"/>
            <a:ext cx="3870465" cy="751157"/>
          </a:xfrm>
          <a:custGeom>
            <a:avLst/>
            <a:gdLst/>
            <a:ahLst/>
            <a:cxnLst/>
            <a:rect l="l" t="t" r="r" b="b"/>
            <a:pathLst>
              <a:path w="3824604" h="812800">
                <a:moveTo>
                  <a:pt x="3418132" y="0"/>
                </a:moveTo>
                <a:lnTo>
                  <a:pt x="406043" y="0"/>
                </a:lnTo>
                <a:lnTo>
                  <a:pt x="358689" y="2734"/>
                </a:lnTo>
                <a:lnTo>
                  <a:pt x="312941" y="10732"/>
                </a:lnTo>
                <a:lnTo>
                  <a:pt x="269101" y="23691"/>
                </a:lnTo>
                <a:lnTo>
                  <a:pt x="227475" y="41304"/>
                </a:lnTo>
                <a:lnTo>
                  <a:pt x="188368" y="63268"/>
                </a:lnTo>
                <a:lnTo>
                  <a:pt x="152083" y="89277"/>
                </a:lnTo>
                <a:lnTo>
                  <a:pt x="118927" y="119025"/>
                </a:lnTo>
                <a:lnTo>
                  <a:pt x="89203" y="152209"/>
                </a:lnTo>
                <a:lnTo>
                  <a:pt x="63216" y="188524"/>
                </a:lnTo>
                <a:lnTo>
                  <a:pt x="41270" y="227663"/>
                </a:lnTo>
                <a:lnTo>
                  <a:pt x="23671" y="269324"/>
                </a:lnTo>
                <a:lnTo>
                  <a:pt x="10723" y="313199"/>
                </a:lnTo>
                <a:lnTo>
                  <a:pt x="2731" y="358986"/>
                </a:lnTo>
                <a:lnTo>
                  <a:pt x="0" y="406378"/>
                </a:lnTo>
                <a:lnTo>
                  <a:pt x="2731" y="453770"/>
                </a:lnTo>
                <a:lnTo>
                  <a:pt x="10723" y="499557"/>
                </a:lnTo>
                <a:lnTo>
                  <a:pt x="23671" y="543433"/>
                </a:lnTo>
                <a:lnTo>
                  <a:pt x="41270" y="585093"/>
                </a:lnTo>
                <a:lnTo>
                  <a:pt x="63216" y="624233"/>
                </a:lnTo>
                <a:lnTo>
                  <a:pt x="89203" y="660547"/>
                </a:lnTo>
                <a:lnTo>
                  <a:pt x="118927" y="693731"/>
                </a:lnTo>
                <a:lnTo>
                  <a:pt x="152083" y="723480"/>
                </a:lnTo>
                <a:lnTo>
                  <a:pt x="188368" y="749488"/>
                </a:lnTo>
                <a:lnTo>
                  <a:pt x="227475" y="771452"/>
                </a:lnTo>
                <a:lnTo>
                  <a:pt x="269101" y="789065"/>
                </a:lnTo>
                <a:lnTo>
                  <a:pt x="312941" y="802024"/>
                </a:lnTo>
                <a:lnTo>
                  <a:pt x="358689" y="810022"/>
                </a:lnTo>
                <a:lnTo>
                  <a:pt x="406043" y="812756"/>
                </a:lnTo>
                <a:lnTo>
                  <a:pt x="3418132" y="812756"/>
                </a:lnTo>
                <a:lnTo>
                  <a:pt x="3465485" y="810022"/>
                </a:lnTo>
                <a:lnTo>
                  <a:pt x="3511234" y="802024"/>
                </a:lnTo>
                <a:lnTo>
                  <a:pt x="3555073" y="789065"/>
                </a:lnTo>
                <a:lnTo>
                  <a:pt x="3596699" y="771452"/>
                </a:lnTo>
                <a:lnTo>
                  <a:pt x="3635806" y="749488"/>
                </a:lnTo>
                <a:lnTo>
                  <a:pt x="3672090" y="723480"/>
                </a:lnTo>
                <a:lnTo>
                  <a:pt x="3705247" y="693731"/>
                </a:lnTo>
                <a:lnTo>
                  <a:pt x="3734971" y="660547"/>
                </a:lnTo>
                <a:lnTo>
                  <a:pt x="3760958" y="624233"/>
                </a:lnTo>
                <a:lnTo>
                  <a:pt x="3782903" y="585093"/>
                </a:lnTo>
                <a:lnTo>
                  <a:pt x="3800502" y="543433"/>
                </a:lnTo>
                <a:lnTo>
                  <a:pt x="3813450" y="499557"/>
                </a:lnTo>
                <a:lnTo>
                  <a:pt x="3821442" y="453770"/>
                </a:lnTo>
                <a:lnTo>
                  <a:pt x="3824174" y="406378"/>
                </a:lnTo>
                <a:lnTo>
                  <a:pt x="3821442" y="358986"/>
                </a:lnTo>
                <a:lnTo>
                  <a:pt x="3813450" y="313199"/>
                </a:lnTo>
                <a:lnTo>
                  <a:pt x="3800502" y="269324"/>
                </a:lnTo>
                <a:lnTo>
                  <a:pt x="3782903" y="227663"/>
                </a:lnTo>
                <a:lnTo>
                  <a:pt x="3760958" y="188524"/>
                </a:lnTo>
                <a:lnTo>
                  <a:pt x="3734971" y="152209"/>
                </a:lnTo>
                <a:lnTo>
                  <a:pt x="3705247" y="119025"/>
                </a:lnTo>
                <a:lnTo>
                  <a:pt x="3672090" y="89277"/>
                </a:lnTo>
                <a:lnTo>
                  <a:pt x="3635806" y="63268"/>
                </a:lnTo>
                <a:lnTo>
                  <a:pt x="3596699" y="41304"/>
                </a:lnTo>
                <a:lnTo>
                  <a:pt x="3555073" y="23691"/>
                </a:lnTo>
                <a:lnTo>
                  <a:pt x="3511234" y="10732"/>
                </a:lnTo>
                <a:lnTo>
                  <a:pt x="3465485" y="2734"/>
                </a:lnTo>
                <a:lnTo>
                  <a:pt x="3418132" y="0"/>
                </a:lnTo>
                <a:close/>
              </a:path>
            </a:pathLst>
          </a:custGeom>
          <a:solidFill>
            <a:srgbClr val="015B37"/>
          </a:solidFill>
        </p:spPr>
        <p:txBody>
          <a:bodyPr wrap="square" lIns="0" tIns="0" rIns="0" bIns="0" rtlCol="0"/>
          <a:lstStyle/>
          <a:p>
            <a:pPr defTabSz="422544"/>
            <a:endParaRPr sz="1664">
              <a:solidFill>
                <a:prstClr val="black"/>
              </a:solidFill>
              <a:latin typeface="Trebuchet MS" panose="020B0603020202020204"/>
            </a:endParaRPr>
          </a:p>
        </p:txBody>
      </p:sp>
      <p:pic>
        <p:nvPicPr>
          <p:cNvPr id="63" name="object 36">
            <a:extLst>
              <a:ext uri="{FF2B5EF4-FFF2-40B4-BE49-F238E27FC236}">
                <a16:creationId xmlns:a16="http://schemas.microsoft.com/office/drawing/2014/main" id="{E0ACFB8C-C615-B91B-5534-BB425A3771DE}"/>
              </a:ext>
            </a:extLst>
          </p:cNvPr>
          <p:cNvPicPr/>
          <p:nvPr/>
        </p:nvPicPr>
        <p:blipFill>
          <a:blip r:embed="rId12" cstate="print"/>
          <a:stretch>
            <a:fillRect/>
          </a:stretch>
        </p:blipFill>
        <p:spPr>
          <a:xfrm>
            <a:off x="4984736" y="5472190"/>
            <a:ext cx="472283" cy="549686"/>
          </a:xfrm>
          <a:prstGeom prst="rect">
            <a:avLst/>
          </a:prstGeom>
        </p:spPr>
      </p:pic>
      <p:sp>
        <p:nvSpPr>
          <p:cNvPr id="64" name="object 38">
            <a:extLst>
              <a:ext uri="{FF2B5EF4-FFF2-40B4-BE49-F238E27FC236}">
                <a16:creationId xmlns:a16="http://schemas.microsoft.com/office/drawing/2014/main" id="{EAE24463-DCE1-7190-418E-134E880C99D3}"/>
              </a:ext>
            </a:extLst>
          </p:cNvPr>
          <p:cNvSpPr txBox="1"/>
          <p:nvPr/>
        </p:nvSpPr>
        <p:spPr>
          <a:xfrm>
            <a:off x="6405283" y="4644612"/>
            <a:ext cx="3141053" cy="666133"/>
          </a:xfrm>
          <a:prstGeom prst="rect">
            <a:avLst/>
          </a:prstGeom>
        </p:spPr>
        <p:txBody>
          <a:bodyPr vert="horz" wrap="square" lIns="0" tIns="11737" rIns="0" bIns="0" rtlCol="0">
            <a:spAutoFit/>
          </a:bodyPr>
          <a:lstStyle/>
          <a:p>
            <a:pPr marL="11737" defTabSz="422544">
              <a:spcBef>
                <a:spcPts val="92"/>
              </a:spcBef>
            </a:pPr>
            <a:r>
              <a:rPr lang="en-GB" sz="2126" b="1" spc="-23" dirty="0">
                <a:solidFill>
                  <a:srgbClr val="FFFFFF"/>
                </a:solidFill>
                <a:latin typeface="Arial"/>
                <a:cs typeface="Arial"/>
              </a:rPr>
              <a:t>Common Compliance Mistakes </a:t>
            </a:r>
            <a:endParaRPr sz="2126" dirty="0">
              <a:solidFill>
                <a:prstClr val="black"/>
              </a:solidFill>
              <a:latin typeface="Arial"/>
              <a:cs typeface="Arial"/>
            </a:endParaRPr>
          </a:p>
        </p:txBody>
      </p:sp>
      <p:sp>
        <p:nvSpPr>
          <p:cNvPr id="65" name="object 38">
            <a:extLst>
              <a:ext uri="{FF2B5EF4-FFF2-40B4-BE49-F238E27FC236}">
                <a16:creationId xmlns:a16="http://schemas.microsoft.com/office/drawing/2014/main" id="{4426CB73-0A2B-E8A2-5B66-91166F2CBE6F}"/>
              </a:ext>
            </a:extLst>
          </p:cNvPr>
          <p:cNvSpPr txBox="1"/>
          <p:nvPr/>
        </p:nvSpPr>
        <p:spPr>
          <a:xfrm>
            <a:off x="5473146" y="5533695"/>
            <a:ext cx="3141053" cy="338992"/>
          </a:xfrm>
          <a:prstGeom prst="rect">
            <a:avLst/>
          </a:prstGeom>
        </p:spPr>
        <p:txBody>
          <a:bodyPr vert="horz" wrap="square" lIns="0" tIns="11737" rIns="0" bIns="0" rtlCol="0">
            <a:spAutoFit/>
          </a:bodyPr>
          <a:lstStyle/>
          <a:p>
            <a:pPr marL="11737" defTabSz="422544">
              <a:spcBef>
                <a:spcPts val="92"/>
              </a:spcBef>
            </a:pPr>
            <a:r>
              <a:rPr lang="en-GB" sz="2126" b="1" spc="-23" dirty="0">
                <a:solidFill>
                  <a:srgbClr val="FFFFFF"/>
                </a:solidFill>
                <a:latin typeface="Arial"/>
                <a:cs typeface="Arial"/>
              </a:rPr>
              <a:t>Tax Planning Guidance </a:t>
            </a:r>
            <a:endParaRPr sz="2126" dirty="0">
              <a:solidFill>
                <a:prstClr val="black"/>
              </a:solidFill>
              <a:latin typeface="Arial"/>
              <a:cs typeface="Arial"/>
            </a:endParaRPr>
          </a:p>
        </p:txBody>
      </p:sp>
      <p:sp>
        <p:nvSpPr>
          <p:cNvPr id="66" name="object 38">
            <a:extLst>
              <a:ext uri="{FF2B5EF4-FFF2-40B4-BE49-F238E27FC236}">
                <a16:creationId xmlns:a16="http://schemas.microsoft.com/office/drawing/2014/main" id="{82CBE190-7FBE-5AE6-1E1B-DAF514C744AF}"/>
              </a:ext>
            </a:extLst>
          </p:cNvPr>
          <p:cNvSpPr txBox="1"/>
          <p:nvPr/>
        </p:nvSpPr>
        <p:spPr>
          <a:xfrm>
            <a:off x="4683849" y="6386058"/>
            <a:ext cx="1963115" cy="338992"/>
          </a:xfrm>
          <a:prstGeom prst="rect">
            <a:avLst/>
          </a:prstGeom>
        </p:spPr>
        <p:txBody>
          <a:bodyPr vert="horz" wrap="square" lIns="0" tIns="11737" rIns="0" bIns="0" rtlCol="0">
            <a:spAutoFit/>
          </a:bodyPr>
          <a:lstStyle/>
          <a:p>
            <a:pPr marL="11737" defTabSz="422544">
              <a:spcBef>
                <a:spcPts val="92"/>
              </a:spcBef>
            </a:pPr>
            <a:r>
              <a:rPr lang="en-GB" sz="2126" b="1" spc="-23" dirty="0">
                <a:solidFill>
                  <a:srgbClr val="FFFFFF"/>
                </a:solidFill>
                <a:latin typeface="Arial"/>
                <a:cs typeface="Arial"/>
              </a:rPr>
              <a:t>Conclusion</a:t>
            </a:r>
            <a:endParaRPr sz="2126" dirty="0">
              <a:solidFill>
                <a:prstClr val="black"/>
              </a:solidFill>
              <a:latin typeface="Arial"/>
              <a:cs typeface="Arial"/>
            </a:endParaRPr>
          </a:p>
        </p:txBody>
      </p:sp>
      <p:sp>
        <p:nvSpPr>
          <p:cNvPr id="68" name="object 22">
            <a:extLst>
              <a:ext uri="{FF2B5EF4-FFF2-40B4-BE49-F238E27FC236}">
                <a16:creationId xmlns:a16="http://schemas.microsoft.com/office/drawing/2014/main" id="{7418AA95-DFC7-A238-3476-2A5649F957E2}"/>
              </a:ext>
            </a:extLst>
          </p:cNvPr>
          <p:cNvSpPr/>
          <p:nvPr/>
        </p:nvSpPr>
        <p:spPr>
          <a:xfrm>
            <a:off x="3659449" y="5251058"/>
            <a:ext cx="557499" cy="584494"/>
          </a:xfrm>
          <a:custGeom>
            <a:avLst/>
            <a:gdLst/>
            <a:ahLst/>
            <a:cxnLst/>
            <a:rect l="l" t="t" r="r" b="b"/>
            <a:pathLst>
              <a:path w="603250" h="632460">
                <a:moveTo>
                  <a:pt x="301509" y="0"/>
                </a:moveTo>
                <a:lnTo>
                  <a:pt x="256954" y="3427"/>
                </a:lnTo>
                <a:lnTo>
                  <a:pt x="214429" y="13383"/>
                </a:lnTo>
                <a:lnTo>
                  <a:pt x="174400" y="29380"/>
                </a:lnTo>
                <a:lnTo>
                  <a:pt x="137334" y="50927"/>
                </a:lnTo>
                <a:lnTo>
                  <a:pt x="103697" y="77536"/>
                </a:lnTo>
                <a:lnTo>
                  <a:pt x="73955" y="108718"/>
                </a:lnTo>
                <a:lnTo>
                  <a:pt x="48575" y="143985"/>
                </a:lnTo>
                <a:lnTo>
                  <a:pt x="28023" y="182846"/>
                </a:lnTo>
                <a:lnTo>
                  <a:pt x="12765" y="224813"/>
                </a:lnTo>
                <a:lnTo>
                  <a:pt x="3269" y="269398"/>
                </a:lnTo>
                <a:lnTo>
                  <a:pt x="0" y="316110"/>
                </a:lnTo>
                <a:lnTo>
                  <a:pt x="3269" y="362822"/>
                </a:lnTo>
                <a:lnTo>
                  <a:pt x="12765" y="407406"/>
                </a:lnTo>
                <a:lnTo>
                  <a:pt x="28023" y="449374"/>
                </a:lnTo>
                <a:lnTo>
                  <a:pt x="48575" y="488235"/>
                </a:lnTo>
                <a:lnTo>
                  <a:pt x="73955" y="523501"/>
                </a:lnTo>
                <a:lnTo>
                  <a:pt x="103697" y="554683"/>
                </a:lnTo>
                <a:lnTo>
                  <a:pt x="137334" y="581292"/>
                </a:lnTo>
                <a:lnTo>
                  <a:pt x="174400" y="602839"/>
                </a:lnTo>
                <a:lnTo>
                  <a:pt x="214429" y="618836"/>
                </a:lnTo>
                <a:lnTo>
                  <a:pt x="256954" y="628792"/>
                </a:lnTo>
                <a:lnTo>
                  <a:pt x="301509" y="632219"/>
                </a:lnTo>
                <a:lnTo>
                  <a:pt x="346064" y="628792"/>
                </a:lnTo>
                <a:lnTo>
                  <a:pt x="388589" y="618836"/>
                </a:lnTo>
                <a:lnTo>
                  <a:pt x="428618" y="602839"/>
                </a:lnTo>
                <a:lnTo>
                  <a:pt x="465685" y="581292"/>
                </a:lnTo>
                <a:lnTo>
                  <a:pt x="499322" y="554683"/>
                </a:lnTo>
                <a:lnTo>
                  <a:pt x="529064" y="523501"/>
                </a:lnTo>
                <a:lnTo>
                  <a:pt x="554444" y="488235"/>
                </a:lnTo>
                <a:lnTo>
                  <a:pt x="574996" y="449374"/>
                </a:lnTo>
                <a:lnTo>
                  <a:pt x="590254" y="407406"/>
                </a:lnTo>
                <a:lnTo>
                  <a:pt x="599750" y="362822"/>
                </a:lnTo>
                <a:lnTo>
                  <a:pt x="603020" y="316110"/>
                </a:lnTo>
                <a:lnTo>
                  <a:pt x="599750" y="269398"/>
                </a:lnTo>
                <a:lnTo>
                  <a:pt x="590254" y="224813"/>
                </a:lnTo>
                <a:lnTo>
                  <a:pt x="574996" y="182846"/>
                </a:lnTo>
                <a:lnTo>
                  <a:pt x="554444" y="143985"/>
                </a:lnTo>
                <a:lnTo>
                  <a:pt x="529064" y="108718"/>
                </a:lnTo>
                <a:lnTo>
                  <a:pt x="499322" y="77536"/>
                </a:lnTo>
                <a:lnTo>
                  <a:pt x="465685" y="50927"/>
                </a:lnTo>
                <a:lnTo>
                  <a:pt x="428618" y="29380"/>
                </a:lnTo>
                <a:lnTo>
                  <a:pt x="388589" y="13383"/>
                </a:lnTo>
                <a:lnTo>
                  <a:pt x="346064" y="3427"/>
                </a:lnTo>
                <a:lnTo>
                  <a:pt x="301509" y="0"/>
                </a:lnTo>
                <a:close/>
              </a:path>
            </a:pathLst>
          </a:custGeom>
          <a:solidFill>
            <a:srgbClr val="015B37"/>
          </a:solidFill>
        </p:spPr>
        <p:txBody>
          <a:bodyPr wrap="square" lIns="0" tIns="0" rIns="0" bIns="0" rtlCol="0"/>
          <a:lstStyle/>
          <a:p>
            <a:pPr defTabSz="422544"/>
            <a:endParaRPr sz="1664">
              <a:solidFill>
                <a:prstClr val="black"/>
              </a:solidFill>
              <a:latin typeface="Trebuchet MS" panose="020B0603020202020204"/>
            </a:endParaRPr>
          </a:p>
        </p:txBody>
      </p:sp>
      <p:sp>
        <p:nvSpPr>
          <p:cNvPr id="69" name="object 22">
            <a:extLst>
              <a:ext uri="{FF2B5EF4-FFF2-40B4-BE49-F238E27FC236}">
                <a16:creationId xmlns:a16="http://schemas.microsoft.com/office/drawing/2014/main" id="{2578D9F1-D868-9628-AE30-7BC1B0CC6C2D}"/>
              </a:ext>
            </a:extLst>
          </p:cNvPr>
          <p:cNvSpPr/>
          <p:nvPr/>
        </p:nvSpPr>
        <p:spPr>
          <a:xfrm>
            <a:off x="5071458" y="3762104"/>
            <a:ext cx="557499" cy="584494"/>
          </a:xfrm>
          <a:custGeom>
            <a:avLst/>
            <a:gdLst/>
            <a:ahLst/>
            <a:cxnLst/>
            <a:rect l="l" t="t" r="r" b="b"/>
            <a:pathLst>
              <a:path w="603250" h="632460">
                <a:moveTo>
                  <a:pt x="301509" y="0"/>
                </a:moveTo>
                <a:lnTo>
                  <a:pt x="256954" y="3427"/>
                </a:lnTo>
                <a:lnTo>
                  <a:pt x="214429" y="13383"/>
                </a:lnTo>
                <a:lnTo>
                  <a:pt x="174400" y="29380"/>
                </a:lnTo>
                <a:lnTo>
                  <a:pt x="137334" y="50927"/>
                </a:lnTo>
                <a:lnTo>
                  <a:pt x="103697" y="77536"/>
                </a:lnTo>
                <a:lnTo>
                  <a:pt x="73955" y="108718"/>
                </a:lnTo>
                <a:lnTo>
                  <a:pt x="48575" y="143985"/>
                </a:lnTo>
                <a:lnTo>
                  <a:pt x="28023" y="182846"/>
                </a:lnTo>
                <a:lnTo>
                  <a:pt x="12765" y="224813"/>
                </a:lnTo>
                <a:lnTo>
                  <a:pt x="3269" y="269398"/>
                </a:lnTo>
                <a:lnTo>
                  <a:pt x="0" y="316110"/>
                </a:lnTo>
                <a:lnTo>
                  <a:pt x="3269" y="362822"/>
                </a:lnTo>
                <a:lnTo>
                  <a:pt x="12765" y="407406"/>
                </a:lnTo>
                <a:lnTo>
                  <a:pt x="28023" y="449374"/>
                </a:lnTo>
                <a:lnTo>
                  <a:pt x="48575" y="488235"/>
                </a:lnTo>
                <a:lnTo>
                  <a:pt x="73955" y="523501"/>
                </a:lnTo>
                <a:lnTo>
                  <a:pt x="103697" y="554683"/>
                </a:lnTo>
                <a:lnTo>
                  <a:pt x="137334" y="581292"/>
                </a:lnTo>
                <a:lnTo>
                  <a:pt x="174400" y="602839"/>
                </a:lnTo>
                <a:lnTo>
                  <a:pt x="214429" y="618836"/>
                </a:lnTo>
                <a:lnTo>
                  <a:pt x="256954" y="628792"/>
                </a:lnTo>
                <a:lnTo>
                  <a:pt x="301509" y="632219"/>
                </a:lnTo>
                <a:lnTo>
                  <a:pt x="346064" y="628792"/>
                </a:lnTo>
                <a:lnTo>
                  <a:pt x="388589" y="618836"/>
                </a:lnTo>
                <a:lnTo>
                  <a:pt x="428618" y="602839"/>
                </a:lnTo>
                <a:lnTo>
                  <a:pt x="465685" y="581292"/>
                </a:lnTo>
                <a:lnTo>
                  <a:pt x="499322" y="554683"/>
                </a:lnTo>
                <a:lnTo>
                  <a:pt x="529064" y="523501"/>
                </a:lnTo>
                <a:lnTo>
                  <a:pt x="554444" y="488235"/>
                </a:lnTo>
                <a:lnTo>
                  <a:pt x="574996" y="449374"/>
                </a:lnTo>
                <a:lnTo>
                  <a:pt x="590254" y="407406"/>
                </a:lnTo>
                <a:lnTo>
                  <a:pt x="599750" y="362822"/>
                </a:lnTo>
                <a:lnTo>
                  <a:pt x="603020" y="316110"/>
                </a:lnTo>
                <a:lnTo>
                  <a:pt x="599750" y="269398"/>
                </a:lnTo>
                <a:lnTo>
                  <a:pt x="590254" y="224813"/>
                </a:lnTo>
                <a:lnTo>
                  <a:pt x="574996" y="182846"/>
                </a:lnTo>
                <a:lnTo>
                  <a:pt x="554444" y="143985"/>
                </a:lnTo>
                <a:lnTo>
                  <a:pt x="529064" y="108718"/>
                </a:lnTo>
                <a:lnTo>
                  <a:pt x="499322" y="77536"/>
                </a:lnTo>
                <a:lnTo>
                  <a:pt x="465685" y="50927"/>
                </a:lnTo>
                <a:lnTo>
                  <a:pt x="428618" y="29380"/>
                </a:lnTo>
                <a:lnTo>
                  <a:pt x="388589" y="13383"/>
                </a:lnTo>
                <a:lnTo>
                  <a:pt x="346064" y="3427"/>
                </a:lnTo>
                <a:lnTo>
                  <a:pt x="301509" y="0"/>
                </a:lnTo>
                <a:close/>
              </a:path>
            </a:pathLst>
          </a:custGeom>
          <a:solidFill>
            <a:srgbClr val="015B37"/>
          </a:solidFill>
        </p:spPr>
        <p:txBody>
          <a:bodyPr wrap="square" lIns="0" tIns="0" rIns="0" bIns="0" rtlCol="0"/>
          <a:lstStyle/>
          <a:p>
            <a:pPr defTabSz="422544"/>
            <a:endParaRPr sz="1664">
              <a:solidFill>
                <a:prstClr val="black"/>
              </a:solidFill>
              <a:latin typeface="Trebuchet MS" panose="020B0603020202020204"/>
            </a:endParaRPr>
          </a:p>
        </p:txBody>
      </p:sp>
      <p:sp>
        <p:nvSpPr>
          <p:cNvPr id="70" name="object 22">
            <a:extLst>
              <a:ext uri="{FF2B5EF4-FFF2-40B4-BE49-F238E27FC236}">
                <a16:creationId xmlns:a16="http://schemas.microsoft.com/office/drawing/2014/main" id="{717E9CF6-161B-CE9D-0394-0681F3FE2DFF}"/>
              </a:ext>
            </a:extLst>
          </p:cNvPr>
          <p:cNvSpPr/>
          <p:nvPr/>
        </p:nvSpPr>
        <p:spPr>
          <a:xfrm>
            <a:off x="5254306" y="2942281"/>
            <a:ext cx="557499" cy="584494"/>
          </a:xfrm>
          <a:custGeom>
            <a:avLst/>
            <a:gdLst/>
            <a:ahLst/>
            <a:cxnLst/>
            <a:rect l="l" t="t" r="r" b="b"/>
            <a:pathLst>
              <a:path w="603250" h="632460">
                <a:moveTo>
                  <a:pt x="301509" y="0"/>
                </a:moveTo>
                <a:lnTo>
                  <a:pt x="256954" y="3427"/>
                </a:lnTo>
                <a:lnTo>
                  <a:pt x="214429" y="13383"/>
                </a:lnTo>
                <a:lnTo>
                  <a:pt x="174400" y="29380"/>
                </a:lnTo>
                <a:lnTo>
                  <a:pt x="137334" y="50927"/>
                </a:lnTo>
                <a:lnTo>
                  <a:pt x="103697" y="77536"/>
                </a:lnTo>
                <a:lnTo>
                  <a:pt x="73955" y="108718"/>
                </a:lnTo>
                <a:lnTo>
                  <a:pt x="48575" y="143985"/>
                </a:lnTo>
                <a:lnTo>
                  <a:pt x="28023" y="182846"/>
                </a:lnTo>
                <a:lnTo>
                  <a:pt x="12765" y="224813"/>
                </a:lnTo>
                <a:lnTo>
                  <a:pt x="3269" y="269398"/>
                </a:lnTo>
                <a:lnTo>
                  <a:pt x="0" y="316110"/>
                </a:lnTo>
                <a:lnTo>
                  <a:pt x="3269" y="362822"/>
                </a:lnTo>
                <a:lnTo>
                  <a:pt x="12765" y="407406"/>
                </a:lnTo>
                <a:lnTo>
                  <a:pt x="28023" y="449374"/>
                </a:lnTo>
                <a:lnTo>
                  <a:pt x="48575" y="488235"/>
                </a:lnTo>
                <a:lnTo>
                  <a:pt x="73955" y="523501"/>
                </a:lnTo>
                <a:lnTo>
                  <a:pt x="103697" y="554683"/>
                </a:lnTo>
                <a:lnTo>
                  <a:pt x="137334" y="581292"/>
                </a:lnTo>
                <a:lnTo>
                  <a:pt x="174400" y="602839"/>
                </a:lnTo>
                <a:lnTo>
                  <a:pt x="214429" y="618836"/>
                </a:lnTo>
                <a:lnTo>
                  <a:pt x="256954" y="628792"/>
                </a:lnTo>
                <a:lnTo>
                  <a:pt x="301509" y="632219"/>
                </a:lnTo>
                <a:lnTo>
                  <a:pt x="346064" y="628792"/>
                </a:lnTo>
                <a:lnTo>
                  <a:pt x="388589" y="618836"/>
                </a:lnTo>
                <a:lnTo>
                  <a:pt x="428618" y="602839"/>
                </a:lnTo>
                <a:lnTo>
                  <a:pt x="465685" y="581292"/>
                </a:lnTo>
                <a:lnTo>
                  <a:pt x="499322" y="554683"/>
                </a:lnTo>
                <a:lnTo>
                  <a:pt x="529064" y="523501"/>
                </a:lnTo>
                <a:lnTo>
                  <a:pt x="554444" y="488235"/>
                </a:lnTo>
                <a:lnTo>
                  <a:pt x="574996" y="449374"/>
                </a:lnTo>
                <a:lnTo>
                  <a:pt x="590254" y="407406"/>
                </a:lnTo>
                <a:lnTo>
                  <a:pt x="599750" y="362822"/>
                </a:lnTo>
                <a:lnTo>
                  <a:pt x="603020" y="316110"/>
                </a:lnTo>
                <a:lnTo>
                  <a:pt x="599750" y="269398"/>
                </a:lnTo>
                <a:lnTo>
                  <a:pt x="590254" y="224813"/>
                </a:lnTo>
                <a:lnTo>
                  <a:pt x="574996" y="182846"/>
                </a:lnTo>
                <a:lnTo>
                  <a:pt x="554444" y="143985"/>
                </a:lnTo>
                <a:lnTo>
                  <a:pt x="529064" y="108718"/>
                </a:lnTo>
                <a:lnTo>
                  <a:pt x="499322" y="77536"/>
                </a:lnTo>
                <a:lnTo>
                  <a:pt x="465685" y="50927"/>
                </a:lnTo>
                <a:lnTo>
                  <a:pt x="428618" y="29380"/>
                </a:lnTo>
                <a:lnTo>
                  <a:pt x="388589" y="13383"/>
                </a:lnTo>
                <a:lnTo>
                  <a:pt x="346064" y="3427"/>
                </a:lnTo>
                <a:lnTo>
                  <a:pt x="301509" y="0"/>
                </a:lnTo>
                <a:close/>
              </a:path>
            </a:pathLst>
          </a:custGeom>
          <a:solidFill>
            <a:srgbClr val="015B37"/>
          </a:solidFill>
        </p:spPr>
        <p:txBody>
          <a:bodyPr wrap="square" lIns="0" tIns="0" rIns="0" bIns="0" rtlCol="0"/>
          <a:lstStyle/>
          <a:p>
            <a:pPr defTabSz="422544"/>
            <a:endParaRPr sz="1664" dirty="0">
              <a:solidFill>
                <a:prstClr val="black"/>
              </a:solidFill>
              <a:latin typeface="Trebuchet MS" panose="020B0603020202020204"/>
            </a:endParaRPr>
          </a:p>
        </p:txBody>
      </p:sp>
      <p:sp>
        <p:nvSpPr>
          <p:cNvPr id="72" name="object 25">
            <a:extLst>
              <a:ext uri="{FF2B5EF4-FFF2-40B4-BE49-F238E27FC236}">
                <a16:creationId xmlns:a16="http://schemas.microsoft.com/office/drawing/2014/main" id="{259C9623-AFF5-2F3B-529A-13749812D13D}"/>
              </a:ext>
            </a:extLst>
          </p:cNvPr>
          <p:cNvSpPr/>
          <p:nvPr/>
        </p:nvSpPr>
        <p:spPr>
          <a:xfrm>
            <a:off x="5511426" y="3917610"/>
            <a:ext cx="1135538" cy="0"/>
          </a:xfrm>
          <a:custGeom>
            <a:avLst/>
            <a:gdLst/>
            <a:ahLst/>
            <a:cxnLst/>
            <a:rect l="l" t="t" r="r" b="b"/>
            <a:pathLst>
              <a:path w="1228725">
                <a:moveTo>
                  <a:pt x="0" y="0"/>
                </a:moveTo>
                <a:lnTo>
                  <a:pt x="1228165" y="0"/>
                </a:lnTo>
              </a:path>
            </a:pathLst>
          </a:custGeom>
          <a:ln w="5362">
            <a:solidFill>
              <a:srgbClr val="015B37"/>
            </a:solidFill>
          </a:ln>
        </p:spPr>
        <p:txBody>
          <a:bodyPr wrap="square" lIns="0" tIns="0" rIns="0" bIns="0" rtlCol="0"/>
          <a:lstStyle/>
          <a:p>
            <a:pPr defTabSz="422544"/>
            <a:endParaRPr sz="1664">
              <a:solidFill>
                <a:prstClr val="black"/>
              </a:solidFill>
              <a:latin typeface="Trebuchet MS" panose="020B0603020202020204"/>
            </a:endParaRPr>
          </a:p>
        </p:txBody>
      </p:sp>
      <p:sp>
        <p:nvSpPr>
          <p:cNvPr id="73" name="object 25">
            <a:extLst>
              <a:ext uri="{FF2B5EF4-FFF2-40B4-BE49-F238E27FC236}">
                <a16:creationId xmlns:a16="http://schemas.microsoft.com/office/drawing/2014/main" id="{47EDC854-88A1-799D-503C-93344F248E0B}"/>
              </a:ext>
            </a:extLst>
          </p:cNvPr>
          <p:cNvSpPr/>
          <p:nvPr/>
        </p:nvSpPr>
        <p:spPr>
          <a:xfrm>
            <a:off x="3909038" y="5533695"/>
            <a:ext cx="1135538" cy="0"/>
          </a:xfrm>
          <a:custGeom>
            <a:avLst/>
            <a:gdLst/>
            <a:ahLst/>
            <a:cxnLst/>
            <a:rect l="l" t="t" r="r" b="b"/>
            <a:pathLst>
              <a:path w="1228725">
                <a:moveTo>
                  <a:pt x="0" y="0"/>
                </a:moveTo>
                <a:lnTo>
                  <a:pt x="1228165" y="0"/>
                </a:lnTo>
              </a:path>
            </a:pathLst>
          </a:custGeom>
          <a:ln w="5362">
            <a:solidFill>
              <a:srgbClr val="015B37"/>
            </a:solidFill>
          </a:ln>
        </p:spPr>
        <p:txBody>
          <a:bodyPr wrap="square" lIns="0" tIns="0" rIns="0" bIns="0" rtlCol="0"/>
          <a:lstStyle/>
          <a:p>
            <a:pPr defTabSz="422544"/>
            <a:endParaRPr sz="1664">
              <a:solidFill>
                <a:prstClr val="black"/>
              </a:solidFill>
              <a:latin typeface="Trebuchet MS" panose="020B0603020202020204"/>
            </a:endParaRPr>
          </a:p>
        </p:txBody>
      </p:sp>
      <p:sp>
        <p:nvSpPr>
          <p:cNvPr id="74" name="object 25">
            <a:extLst>
              <a:ext uri="{FF2B5EF4-FFF2-40B4-BE49-F238E27FC236}">
                <a16:creationId xmlns:a16="http://schemas.microsoft.com/office/drawing/2014/main" id="{138DABD3-CB6F-5505-2F54-A0D24DB067CB}"/>
              </a:ext>
            </a:extLst>
          </p:cNvPr>
          <p:cNvSpPr/>
          <p:nvPr/>
        </p:nvSpPr>
        <p:spPr>
          <a:xfrm>
            <a:off x="3178673" y="6280691"/>
            <a:ext cx="1135538" cy="0"/>
          </a:xfrm>
          <a:custGeom>
            <a:avLst/>
            <a:gdLst/>
            <a:ahLst/>
            <a:cxnLst/>
            <a:rect l="l" t="t" r="r" b="b"/>
            <a:pathLst>
              <a:path w="1228725">
                <a:moveTo>
                  <a:pt x="0" y="0"/>
                </a:moveTo>
                <a:lnTo>
                  <a:pt x="1228165" y="0"/>
                </a:lnTo>
              </a:path>
            </a:pathLst>
          </a:custGeom>
          <a:ln w="5362">
            <a:solidFill>
              <a:srgbClr val="015B37"/>
            </a:solidFill>
          </a:ln>
        </p:spPr>
        <p:txBody>
          <a:bodyPr wrap="square" lIns="0" tIns="0" rIns="0" bIns="0" rtlCol="0"/>
          <a:lstStyle/>
          <a:p>
            <a:pPr defTabSz="422544"/>
            <a:endParaRPr sz="1664">
              <a:solidFill>
                <a:prstClr val="black"/>
              </a:solidFill>
              <a:latin typeface="Trebuchet MS" panose="020B0603020202020204"/>
            </a:endParaRPr>
          </a:p>
        </p:txBody>
      </p:sp>
      <p:sp>
        <p:nvSpPr>
          <p:cNvPr id="76" name="object 42">
            <a:extLst>
              <a:ext uri="{FF2B5EF4-FFF2-40B4-BE49-F238E27FC236}">
                <a16:creationId xmlns:a16="http://schemas.microsoft.com/office/drawing/2014/main" id="{7D088C68-D703-0D9E-713A-28DA239199F5}"/>
              </a:ext>
            </a:extLst>
          </p:cNvPr>
          <p:cNvSpPr txBox="1"/>
          <p:nvPr/>
        </p:nvSpPr>
        <p:spPr>
          <a:xfrm>
            <a:off x="5456342" y="3070112"/>
            <a:ext cx="154339" cy="296225"/>
          </a:xfrm>
          <a:prstGeom prst="rect">
            <a:avLst/>
          </a:prstGeom>
        </p:spPr>
        <p:txBody>
          <a:bodyPr vert="horz" wrap="square" lIns="0" tIns="11737" rIns="0" bIns="0" rtlCol="0">
            <a:spAutoFit/>
          </a:bodyPr>
          <a:lstStyle/>
          <a:p>
            <a:pPr marL="11737" defTabSz="422544">
              <a:spcBef>
                <a:spcPts val="92"/>
              </a:spcBef>
            </a:pPr>
            <a:r>
              <a:rPr lang="en-GB" sz="1848" b="1" spc="-46" dirty="0">
                <a:solidFill>
                  <a:srgbClr val="FFFFFF"/>
                </a:solidFill>
                <a:latin typeface="Arial"/>
                <a:cs typeface="Arial"/>
              </a:rPr>
              <a:t>3</a:t>
            </a:r>
          </a:p>
        </p:txBody>
      </p:sp>
      <p:sp>
        <p:nvSpPr>
          <p:cNvPr id="77" name="object 42">
            <a:extLst>
              <a:ext uri="{FF2B5EF4-FFF2-40B4-BE49-F238E27FC236}">
                <a16:creationId xmlns:a16="http://schemas.microsoft.com/office/drawing/2014/main" id="{CDAFE6EE-F123-1D5C-1791-F7C7D873F4F7}"/>
              </a:ext>
            </a:extLst>
          </p:cNvPr>
          <p:cNvSpPr txBox="1"/>
          <p:nvPr/>
        </p:nvSpPr>
        <p:spPr>
          <a:xfrm>
            <a:off x="5257183" y="3911839"/>
            <a:ext cx="154339" cy="296225"/>
          </a:xfrm>
          <a:prstGeom prst="rect">
            <a:avLst/>
          </a:prstGeom>
        </p:spPr>
        <p:txBody>
          <a:bodyPr vert="horz" wrap="square" lIns="0" tIns="11737" rIns="0" bIns="0" rtlCol="0">
            <a:spAutoFit/>
          </a:bodyPr>
          <a:lstStyle/>
          <a:p>
            <a:pPr marL="11737" defTabSz="422544">
              <a:spcBef>
                <a:spcPts val="92"/>
              </a:spcBef>
            </a:pPr>
            <a:r>
              <a:rPr lang="en-GB" sz="1848" b="1" spc="-46" dirty="0">
                <a:solidFill>
                  <a:srgbClr val="FFFFFF"/>
                </a:solidFill>
                <a:latin typeface="Arial"/>
                <a:cs typeface="Arial"/>
              </a:rPr>
              <a:t>4</a:t>
            </a:r>
          </a:p>
        </p:txBody>
      </p:sp>
      <p:sp>
        <p:nvSpPr>
          <p:cNvPr id="78" name="object 42">
            <a:extLst>
              <a:ext uri="{FF2B5EF4-FFF2-40B4-BE49-F238E27FC236}">
                <a16:creationId xmlns:a16="http://schemas.microsoft.com/office/drawing/2014/main" id="{60189ACD-ED48-D3C2-53D0-891437FCF2C2}"/>
              </a:ext>
            </a:extLst>
          </p:cNvPr>
          <p:cNvSpPr txBox="1"/>
          <p:nvPr/>
        </p:nvSpPr>
        <p:spPr>
          <a:xfrm>
            <a:off x="4648782" y="4654196"/>
            <a:ext cx="154339" cy="296225"/>
          </a:xfrm>
          <a:prstGeom prst="rect">
            <a:avLst/>
          </a:prstGeom>
        </p:spPr>
        <p:txBody>
          <a:bodyPr vert="horz" wrap="square" lIns="0" tIns="11737" rIns="0" bIns="0" rtlCol="0">
            <a:spAutoFit/>
          </a:bodyPr>
          <a:lstStyle/>
          <a:p>
            <a:pPr marL="11737" defTabSz="422544">
              <a:spcBef>
                <a:spcPts val="92"/>
              </a:spcBef>
            </a:pPr>
            <a:r>
              <a:rPr lang="en-GB" sz="1848" b="1" spc="-46" dirty="0">
                <a:solidFill>
                  <a:srgbClr val="FFFFFF"/>
                </a:solidFill>
                <a:latin typeface="Arial"/>
                <a:cs typeface="Arial"/>
              </a:rPr>
              <a:t>5</a:t>
            </a:r>
          </a:p>
        </p:txBody>
      </p:sp>
      <p:sp>
        <p:nvSpPr>
          <p:cNvPr id="79" name="object 42">
            <a:extLst>
              <a:ext uri="{FF2B5EF4-FFF2-40B4-BE49-F238E27FC236}">
                <a16:creationId xmlns:a16="http://schemas.microsoft.com/office/drawing/2014/main" id="{C40F2707-2F8F-1089-B17A-28FDBC417922}"/>
              </a:ext>
            </a:extLst>
          </p:cNvPr>
          <p:cNvSpPr txBox="1"/>
          <p:nvPr/>
        </p:nvSpPr>
        <p:spPr>
          <a:xfrm>
            <a:off x="3847754" y="5367255"/>
            <a:ext cx="154339" cy="296225"/>
          </a:xfrm>
          <a:prstGeom prst="rect">
            <a:avLst/>
          </a:prstGeom>
        </p:spPr>
        <p:txBody>
          <a:bodyPr vert="horz" wrap="square" lIns="0" tIns="11737" rIns="0" bIns="0" rtlCol="0">
            <a:spAutoFit/>
          </a:bodyPr>
          <a:lstStyle/>
          <a:p>
            <a:pPr marL="11737" defTabSz="422544">
              <a:spcBef>
                <a:spcPts val="92"/>
              </a:spcBef>
            </a:pPr>
            <a:r>
              <a:rPr lang="en-GB" sz="1848" b="1" spc="-46" dirty="0">
                <a:solidFill>
                  <a:srgbClr val="FFFFFF"/>
                </a:solidFill>
                <a:latin typeface="Arial"/>
                <a:cs typeface="Arial"/>
              </a:rPr>
              <a:t>6</a:t>
            </a:r>
          </a:p>
        </p:txBody>
      </p:sp>
      <p:sp>
        <p:nvSpPr>
          <p:cNvPr id="80" name="object 42">
            <a:extLst>
              <a:ext uri="{FF2B5EF4-FFF2-40B4-BE49-F238E27FC236}">
                <a16:creationId xmlns:a16="http://schemas.microsoft.com/office/drawing/2014/main" id="{D0A0AD39-0EB5-C45F-7B58-300DC060B955}"/>
              </a:ext>
            </a:extLst>
          </p:cNvPr>
          <p:cNvSpPr txBox="1"/>
          <p:nvPr/>
        </p:nvSpPr>
        <p:spPr>
          <a:xfrm>
            <a:off x="3267834" y="6127819"/>
            <a:ext cx="154339" cy="296225"/>
          </a:xfrm>
          <a:prstGeom prst="rect">
            <a:avLst/>
          </a:prstGeom>
        </p:spPr>
        <p:txBody>
          <a:bodyPr vert="horz" wrap="square" lIns="0" tIns="11737" rIns="0" bIns="0" rtlCol="0">
            <a:spAutoFit/>
          </a:bodyPr>
          <a:lstStyle/>
          <a:p>
            <a:pPr marL="11737" defTabSz="422544">
              <a:spcBef>
                <a:spcPts val="92"/>
              </a:spcBef>
            </a:pPr>
            <a:r>
              <a:rPr lang="en-GB" sz="1848" b="1" spc="-46" dirty="0">
                <a:solidFill>
                  <a:srgbClr val="FFFFFF"/>
                </a:solidFill>
                <a:latin typeface="Arial"/>
                <a:cs typeface="Arial"/>
              </a:rPr>
              <a:t>7</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CA04C8-5CC5-4BB8-8EDB-4758AFF65ECB}"/>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5572B1F4-C2FE-D389-BFCC-96D76211CEDF}"/>
              </a:ext>
            </a:extLst>
          </p:cNvPr>
          <p:cNvSpPr/>
          <p:nvPr/>
        </p:nvSpPr>
        <p:spPr>
          <a:xfrm>
            <a:off x="2822" y="653143"/>
            <a:ext cx="228290" cy="633027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1134">
              <a:defRPr/>
            </a:pPr>
            <a:endParaRPr lang="en-ID" sz="1833">
              <a:solidFill>
                <a:prstClr val="white"/>
              </a:solidFill>
              <a:latin typeface="Swis721 Lt BT" panose="020B0403020202020204" pitchFamily="34" charset="0"/>
            </a:endParaRPr>
          </a:p>
        </p:txBody>
      </p:sp>
      <p:sp>
        <p:nvSpPr>
          <p:cNvPr id="65" name="Title 1">
            <a:extLst>
              <a:ext uri="{FF2B5EF4-FFF2-40B4-BE49-F238E27FC236}">
                <a16:creationId xmlns:a16="http://schemas.microsoft.com/office/drawing/2014/main" id="{97C9FAE1-0961-E48B-4ADF-853AD4093B2D}"/>
              </a:ext>
            </a:extLst>
          </p:cNvPr>
          <p:cNvSpPr txBox="1">
            <a:spLocks/>
          </p:cNvSpPr>
          <p:nvPr/>
        </p:nvSpPr>
        <p:spPr bwMode="auto">
          <a:xfrm>
            <a:off x="36244" y="26570"/>
            <a:ext cx="12071160" cy="77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12" tIns="46556" rIns="93112" bIns="46556"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US" sz="4000" b="1" dirty="0">
                <a:solidFill>
                  <a:srgbClr val="1D6E43"/>
                </a:solidFill>
                <a:latin typeface="Segoe UI" panose="020B0502040204020203" pitchFamily="34" charset="0"/>
                <a:cs typeface="Segoe UI" panose="020B0502040204020203" pitchFamily="34" charset="0"/>
              </a:rPr>
              <a:t>Top 20 Changes (Cont’d)</a:t>
            </a:r>
            <a:endParaRPr lang="en-US" sz="4000" b="1" dirty="0">
              <a:solidFill>
                <a:srgbClr val="1F3263"/>
              </a:solidFill>
              <a:latin typeface="Segoe UI" panose="020B0502040204020203" pitchFamily="34" charset="0"/>
              <a:cs typeface="Segoe UI" panose="020B0502040204020203" pitchFamily="34" charset="0"/>
            </a:endParaRPr>
          </a:p>
        </p:txBody>
      </p:sp>
      <p:grpSp>
        <p:nvGrpSpPr>
          <p:cNvPr id="3" name="Group 2">
            <a:extLst>
              <a:ext uri="{FF2B5EF4-FFF2-40B4-BE49-F238E27FC236}">
                <a16:creationId xmlns:a16="http://schemas.microsoft.com/office/drawing/2014/main" id="{B98B9A5A-CCBA-DA51-2CEC-C93808FA0E5E}"/>
              </a:ext>
            </a:extLst>
          </p:cNvPr>
          <p:cNvGrpSpPr/>
          <p:nvPr/>
        </p:nvGrpSpPr>
        <p:grpSpPr>
          <a:xfrm>
            <a:off x="1016309" y="1679159"/>
            <a:ext cx="10422427" cy="3248799"/>
            <a:chOff x="1283303" y="3481903"/>
            <a:chExt cx="11588043" cy="3039724"/>
          </a:xfrm>
        </p:grpSpPr>
        <p:grpSp>
          <p:nvGrpSpPr>
            <p:cNvPr id="5" name="Group 2">
              <a:extLst>
                <a:ext uri="{FF2B5EF4-FFF2-40B4-BE49-F238E27FC236}">
                  <a16:creationId xmlns:a16="http://schemas.microsoft.com/office/drawing/2014/main" id="{B9F46AC0-574E-6159-76B3-93EC027D0720}"/>
                </a:ext>
              </a:extLst>
            </p:cNvPr>
            <p:cNvGrpSpPr/>
            <p:nvPr/>
          </p:nvGrpSpPr>
          <p:grpSpPr>
            <a:xfrm>
              <a:off x="2571758" y="3481903"/>
              <a:ext cx="10299588" cy="3039724"/>
              <a:chOff x="0" y="-117919"/>
              <a:chExt cx="2712649" cy="800586"/>
            </a:xfrm>
          </p:grpSpPr>
          <p:sp>
            <p:nvSpPr>
              <p:cNvPr id="11" name="Freeform 3">
                <a:extLst>
                  <a:ext uri="{FF2B5EF4-FFF2-40B4-BE49-F238E27FC236}">
                    <a16:creationId xmlns:a16="http://schemas.microsoft.com/office/drawing/2014/main" id="{440D2CC1-7197-CCE7-D2A2-3A8998417559}"/>
                  </a:ext>
                </a:extLst>
              </p:cNvPr>
              <p:cNvSpPr/>
              <p:nvPr/>
            </p:nvSpPr>
            <p:spPr>
              <a:xfrm>
                <a:off x="23667" y="-117919"/>
                <a:ext cx="2688982" cy="800586"/>
              </a:xfrm>
              <a:custGeom>
                <a:avLst/>
                <a:gdLst/>
                <a:ahLst/>
                <a:cxnLst/>
                <a:rect l="l" t="t" r="r" b="b"/>
                <a:pathLst>
                  <a:path w="1510507" h="406400">
                    <a:moveTo>
                      <a:pt x="0" y="0"/>
                    </a:moveTo>
                    <a:lnTo>
                      <a:pt x="1510507" y="0"/>
                    </a:lnTo>
                    <a:lnTo>
                      <a:pt x="1510507" y="406400"/>
                    </a:lnTo>
                    <a:lnTo>
                      <a:pt x="0" y="406400"/>
                    </a:lnTo>
                    <a:close/>
                  </a:path>
                </a:pathLst>
              </a:custGeom>
              <a:solidFill>
                <a:srgbClr val="ECF0F3"/>
              </a:solidFill>
            </p:spPr>
            <p:txBody>
              <a:bodyPr/>
              <a:lstStyle/>
              <a:p>
                <a:endParaRPr lang="en-GB"/>
              </a:p>
            </p:txBody>
          </p:sp>
          <p:sp>
            <p:nvSpPr>
              <p:cNvPr id="12" name="TextBox 4">
                <a:extLst>
                  <a:ext uri="{FF2B5EF4-FFF2-40B4-BE49-F238E27FC236}">
                    <a16:creationId xmlns:a16="http://schemas.microsoft.com/office/drawing/2014/main" id="{197DE08C-9D02-C9D4-F573-D086BD8914DC}"/>
                  </a:ext>
                </a:extLst>
              </p:cNvPr>
              <p:cNvSpPr txBox="1"/>
              <p:nvPr/>
            </p:nvSpPr>
            <p:spPr>
              <a:xfrm>
                <a:off x="0" y="-9525"/>
                <a:ext cx="1510507" cy="415925"/>
              </a:xfrm>
              <a:prstGeom prst="rect">
                <a:avLst/>
              </a:prstGeom>
            </p:spPr>
            <p:txBody>
              <a:bodyPr lIns="34486" tIns="34486" rIns="34486" bIns="34486" rtlCol="0" anchor="ctr"/>
              <a:lstStyle/>
              <a:p>
                <a:pPr algn="ctr" defTabSz="465567">
                  <a:lnSpc>
                    <a:spcPts val="1629"/>
                  </a:lnSpc>
                  <a:defRPr/>
                </a:pPr>
                <a:endParaRPr sz="815">
                  <a:solidFill>
                    <a:prstClr val="black"/>
                  </a:solidFill>
                  <a:latin typeface="Calibri" panose="020F0502020204030204"/>
                </a:endParaRPr>
              </a:p>
            </p:txBody>
          </p:sp>
        </p:grpSp>
        <p:sp>
          <p:nvSpPr>
            <p:cNvPr id="7" name="Freeform 14">
              <a:extLst>
                <a:ext uri="{FF2B5EF4-FFF2-40B4-BE49-F238E27FC236}">
                  <a16:creationId xmlns:a16="http://schemas.microsoft.com/office/drawing/2014/main" id="{BD611CB6-16C1-E6B2-5668-27BE1A344AE3}"/>
                </a:ext>
              </a:extLst>
            </p:cNvPr>
            <p:cNvSpPr/>
            <p:nvPr/>
          </p:nvSpPr>
          <p:spPr>
            <a:xfrm rot="5400000" flipV="1">
              <a:off x="1576148" y="3839755"/>
              <a:ext cx="1493598" cy="2079288"/>
            </a:xfrm>
            <a:custGeom>
              <a:avLst/>
              <a:gdLst/>
              <a:ahLst/>
              <a:cxnLst/>
              <a:rect l="l" t="t" r="r" b="b"/>
              <a:pathLst>
                <a:path w="1302258" h="1561929">
                  <a:moveTo>
                    <a:pt x="0" y="1561928"/>
                  </a:moveTo>
                  <a:lnTo>
                    <a:pt x="1302258" y="1561928"/>
                  </a:lnTo>
                  <a:lnTo>
                    <a:pt x="1302258" y="0"/>
                  </a:lnTo>
                  <a:lnTo>
                    <a:pt x="0" y="0"/>
                  </a:lnTo>
                  <a:lnTo>
                    <a:pt x="0" y="1561928"/>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8" name="TextBox 33">
              <a:extLst>
                <a:ext uri="{FF2B5EF4-FFF2-40B4-BE49-F238E27FC236}">
                  <a16:creationId xmlns:a16="http://schemas.microsoft.com/office/drawing/2014/main" id="{38711B77-D73E-20AB-AF9E-DC840159BFF7}"/>
                </a:ext>
              </a:extLst>
            </p:cNvPr>
            <p:cNvSpPr txBox="1"/>
            <p:nvPr/>
          </p:nvSpPr>
          <p:spPr>
            <a:xfrm>
              <a:off x="3362592" y="3739939"/>
              <a:ext cx="8828878" cy="298674"/>
            </a:xfrm>
            <a:prstGeom prst="rect">
              <a:avLst/>
            </a:prstGeom>
          </p:spPr>
          <p:txBody>
            <a:bodyPr wrap="square" lIns="0" tIns="0" rIns="0" bIns="0" rtlCol="0" anchor="t">
              <a:spAutoFit/>
            </a:bodyPr>
            <a:lstStyle/>
            <a:p>
              <a:pPr defTabSz="931134"/>
              <a:r>
                <a:rPr lang="en-US" sz="2037" b="1" dirty="0">
                  <a:solidFill>
                    <a:prstClr val="black"/>
                  </a:solidFill>
                  <a:latin typeface="Georgia" panose="02040502050405020303" pitchFamily="18" charset="0"/>
                </a:rPr>
                <a:t>Introduction of the Tax </a:t>
              </a:r>
              <a:r>
                <a:rPr lang="en-US" sz="2037" b="1" dirty="0" err="1">
                  <a:solidFill>
                    <a:prstClr val="black"/>
                  </a:solidFill>
                  <a:latin typeface="Georgia" panose="02040502050405020303" pitchFamily="18" charset="0"/>
                </a:rPr>
                <a:t>Ombuds</a:t>
              </a:r>
              <a:r>
                <a:rPr lang="en-US" sz="2037" b="1" dirty="0">
                  <a:solidFill>
                    <a:prstClr val="black"/>
                  </a:solidFill>
                  <a:latin typeface="Georgia" panose="02040502050405020303" pitchFamily="18" charset="0"/>
                </a:rPr>
                <a:t> office</a:t>
              </a:r>
            </a:p>
          </p:txBody>
        </p:sp>
        <p:sp>
          <p:nvSpPr>
            <p:cNvPr id="9" name="TextBox 37">
              <a:extLst>
                <a:ext uri="{FF2B5EF4-FFF2-40B4-BE49-F238E27FC236}">
                  <a16:creationId xmlns:a16="http://schemas.microsoft.com/office/drawing/2014/main" id="{DF0E95C0-E406-9FE4-5B8C-517816F73D88}"/>
                </a:ext>
              </a:extLst>
            </p:cNvPr>
            <p:cNvSpPr txBox="1"/>
            <p:nvPr/>
          </p:nvSpPr>
          <p:spPr>
            <a:xfrm>
              <a:off x="3362592" y="4042082"/>
              <a:ext cx="9137911" cy="2240200"/>
            </a:xfrm>
            <a:prstGeom prst="rect">
              <a:avLst/>
            </a:prstGeom>
          </p:spPr>
          <p:txBody>
            <a:bodyPr wrap="square" lIns="0" tIns="0" rIns="0" bIns="0" rtlCol="0" anchor="t">
              <a:spAutoFit/>
            </a:bodyPr>
            <a:lstStyle/>
            <a:p>
              <a:pPr algn="just" defTabSz="931134">
                <a:lnSpc>
                  <a:spcPct val="150000"/>
                </a:lnSpc>
              </a:pPr>
              <a:r>
                <a:rPr lang="en-US" sz="2037" dirty="0">
                  <a:solidFill>
                    <a:prstClr val="black"/>
                  </a:solidFill>
                  <a:latin typeface="Georgia" panose="02040502050405020303" pitchFamily="18" charset="0"/>
                </a:rPr>
                <a:t>The Acts establish the Tax </a:t>
              </a:r>
              <a:r>
                <a:rPr lang="en-US" sz="2037" dirty="0" err="1">
                  <a:solidFill>
                    <a:prstClr val="black"/>
                  </a:solidFill>
                  <a:latin typeface="Georgia" panose="02040502050405020303" pitchFamily="18" charset="0"/>
                </a:rPr>
                <a:t>Ombuds</a:t>
              </a:r>
              <a:r>
                <a:rPr lang="en-US" sz="2037" dirty="0">
                  <a:solidFill>
                    <a:prstClr val="black"/>
                  </a:solidFill>
                  <a:latin typeface="Georgia" panose="02040502050405020303" pitchFamily="18" charset="0"/>
                </a:rPr>
                <a:t> Office to serve as an independent intermediary between taxpayers and tax authorities. The office is tasked with reviewing and resolving complaints related to taxes, levies, duties, and other similar regulatory charges, ensuring fairness and accountability in tax administration.</a:t>
              </a:r>
            </a:p>
          </p:txBody>
        </p:sp>
        <p:sp>
          <p:nvSpPr>
            <p:cNvPr id="10" name="TextBox 45">
              <a:extLst>
                <a:ext uri="{FF2B5EF4-FFF2-40B4-BE49-F238E27FC236}">
                  <a16:creationId xmlns:a16="http://schemas.microsoft.com/office/drawing/2014/main" id="{A7C7894D-FB77-2F88-C3D6-F835A5398DF2}"/>
                </a:ext>
              </a:extLst>
            </p:cNvPr>
            <p:cNvSpPr txBox="1"/>
            <p:nvPr/>
          </p:nvSpPr>
          <p:spPr>
            <a:xfrm>
              <a:off x="1689148" y="4561235"/>
              <a:ext cx="782775" cy="623126"/>
            </a:xfrm>
            <a:prstGeom prst="rect">
              <a:avLst/>
            </a:prstGeom>
          </p:spPr>
          <p:txBody>
            <a:bodyPr wrap="square" lIns="0" tIns="0" rIns="0" bIns="0" rtlCol="0" anchor="t">
              <a:spAutoFit/>
            </a:bodyPr>
            <a:lstStyle/>
            <a:p>
              <a:pPr algn="ctr" defTabSz="465567">
                <a:lnSpc>
                  <a:spcPts val="5132"/>
                </a:lnSpc>
                <a:spcBef>
                  <a:spcPct val="0"/>
                </a:spcBef>
                <a:defRPr/>
              </a:pPr>
              <a:r>
                <a:rPr lang="en-US" sz="3666" b="1" dirty="0">
                  <a:solidFill>
                    <a:prstClr val="white"/>
                  </a:solidFill>
                  <a:latin typeface="Eastman Grotesque Bold"/>
                  <a:ea typeface="Eastman Grotesque Bold"/>
                  <a:cs typeface="Eastman Grotesque Bold"/>
                  <a:sym typeface="Eastman Grotesque Bold"/>
                </a:rPr>
                <a:t>13</a:t>
              </a:r>
            </a:p>
          </p:txBody>
        </p:sp>
      </p:grpSp>
    </p:spTree>
    <p:extLst>
      <p:ext uri="{BB962C8B-B14F-4D97-AF65-F5344CB8AC3E}">
        <p14:creationId xmlns:p14="http://schemas.microsoft.com/office/powerpoint/2010/main" val="245489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D28B41-98AB-43E5-C5E0-2D5A758EF128}"/>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F93FB4ED-4990-7A7C-54A7-6A40B264A8DC}"/>
              </a:ext>
            </a:extLst>
          </p:cNvPr>
          <p:cNvSpPr/>
          <p:nvPr/>
        </p:nvSpPr>
        <p:spPr>
          <a:xfrm>
            <a:off x="2822" y="653143"/>
            <a:ext cx="228290" cy="633027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1134">
              <a:defRPr/>
            </a:pPr>
            <a:endParaRPr lang="en-ID" sz="1833">
              <a:solidFill>
                <a:prstClr val="white"/>
              </a:solidFill>
              <a:latin typeface="Swis721 Lt BT" panose="020B0403020202020204" pitchFamily="34" charset="0"/>
            </a:endParaRPr>
          </a:p>
        </p:txBody>
      </p:sp>
      <p:sp>
        <p:nvSpPr>
          <p:cNvPr id="65" name="Title 1">
            <a:extLst>
              <a:ext uri="{FF2B5EF4-FFF2-40B4-BE49-F238E27FC236}">
                <a16:creationId xmlns:a16="http://schemas.microsoft.com/office/drawing/2014/main" id="{75424C01-313A-8FA8-BE9D-FD51FB54E6F6}"/>
              </a:ext>
            </a:extLst>
          </p:cNvPr>
          <p:cNvSpPr txBox="1">
            <a:spLocks/>
          </p:cNvSpPr>
          <p:nvPr/>
        </p:nvSpPr>
        <p:spPr bwMode="auto">
          <a:xfrm>
            <a:off x="36244" y="26570"/>
            <a:ext cx="12071160" cy="77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12" tIns="46556" rIns="93112" bIns="46556"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US" sz="4000" b="1" dirty="0">
                <a:solidFill>
                  <a:srgbClr val="1D6E43"/>
                </a:solidFill>
                <a:latin typeface="Segoe UI" panose="020B0502040204020203" pitchFamily="34" charset="0"/>
                <a:cs typeface="Segoe UI" panose="020B0502040204020203" pitchFamily="34" charset="0"/>
              </a:rPr>
              <a:t>Top 20 Changes (Cont’d)</a:t>
            </a:r>
            <a:endParaRPr lang="en-US" sz="4000" b="1" dirty="0">
              <a:solidFill>
                <a:srgbClr val="1F3263"/>
              </a:solidFill>
              <a:latin typeface="Segoe UI" panose="020B0502040204020203" pitchFamily="34" charset="0"/>
              <a:cs typeface="Segoe UI" panose="020B0502040204020203" pitchFamily="34" charset="0"/>
            </a:endParaRPr>
          </a:p>
        </p:txBody>
      </p:sp>
      <p:grpSp>
        <p:nvGrpSpPr>
          <p:cNvPr id="2" name="Group 1">
            <a:extLst>
              <a:ext uri="{FF2B5EF4-FFF2-40B4-BE49-F238E27FC236}">
                <a16:creationId xmlns:a16="http://schemas.microsoft.com/office/drawing/2014/main" id="{95F14142-ACAC-2701-ADC0-DC4883027C65}"/>
              </a:ext>
            </a:extLst>
          </p:cNvPr>
          <p:cNvGrpSpPr/>
          <p:nvPr/>
        </p:nvGrpSpPr>
        <p:grpSpPr>
          <a:xfrm>
            <a:off x="1016309" y="1896873"/>
            <a:ext cx="10422427" cy="3248799"/>
            <a:chOff x="1283303" y="3481903"/>
            <a:chExt cx="11588043" cy="3039724"/>
          </a:xfrm>
        </p:grpSpPr>
        <p:grpSp>
          <p:nvGrpSpPr>
            <p:cNvPr id="6" name="Group 2">
              <a:extLst>
                <a:ext uri="{FF2B5EF4-FFF2-40B4-BE49-F238E27FC236}">
                  <a16:creationId xmlns:a16="http://schemas.microsoft.com/office/drawing/2014/main" id="{719D0BEE-D8F3-11B0-B5CE-AB5B72A368A8}"/>
                </a:ext>
              </a:extLst>
            </p:cNvPr>
            <p:cNvGrpSpPr/>
            <p:nvPr/>
          </p:nvGrpSpPr>
          <p:grpSpPr>
            <a:xfrm>
              <a:off x="2571758" y="3481903"/>
              <a:ext cx="10299588" cy="3039724"/>
              <a:chOff x="0" y="-117919"/>
              <a:chExt cx="2712649" cy="800586"/>
            </a:xfrm>
          </p:grpSpPr>
          <p:sp>
            <p:nvSpPr>
              <p:cNvPr id="17" name="Freeform 3">
                <a:extLst>
                  <a:ext uri="{FF2B5EF4-FFF2-40B4-BE49-F238E27FC236}">
                    <a16:creationId xmlns:a16="http://schemas.microsoft.com/office/drawing/2014/main" id="{5E0E3E8A-165E-B5C1-033A-E2254CDA6423}"/>
                  </a:ext>
                </a:extLst>
              </p:cNvPr>
              <p:cNvSpPr/>
              <p:nvPr/>
            </p:nvSpPr>
            <p:spPr>
              <a:xfrm>
                <a:off x="23667" y="-117919"/>
                <a:ext cx="2688982" cy="800586"/>
              </a:xfrm>
              <a:custGeom>
                <a:avLst/>
                <a:gdLst/>
                <a:ahLst/>
                <a:cxnLst/>
                <a:rect l="l" t="t" r="r" b="b"/>
                <a:pathLst>
                  <a:path w="1510507" h="406400">
                    <a:moveTo>
                      <a:pt x="0" y="0"/>
                    </a:moveTo>
                    <a:lnTo>
                      <a:pt x="1510507" y="0"/>
                    </a:lnTo>
                    <a:lnTo>
                      <a:pt x="1510507" y="406400"/>
                    </a:lnTo>
                    <a:lnTo>
                      <a:pt x="0" y="406400"/>
                    </a:lnTo>
                    <a:close/>
                  </a:path>
                </a:pathLst>
              </a:custGeom>
              <a:solidFill>
                <a:srgbClr val="ECF0F3"/>
              </a:solidFill>
            </p:spPr>
            <p:txBody>
              <a:bodyPr/>
              <a:lstStyle/>
              <a:p>
                <a:endParaRPr lang="en-GB"/>
              </a:p>
            </p:txBody>
          </p:sp>
          <p:sp>
            <p:nvSpPr>
              <p:cNvPr id="18" name="TextBox 4">
                <a:extLst>
                  <a:ext uri="{FF2B5EF4-FFF2-40B4-BE49-F238E27FC236}">
                    <a16:creationId xmlns:a16="http://schemas.microsoft.com/office/drawing/2014/main" id="{58564615-E535-FD01-8998-EFA99D1F41B4}"/>
                  </a:ext>
                </a:extLst>
              </p:cNvPr>
              <p:cNvSpPr txBox="1"/>
              <p:nvPr/>
            </p:nvSpPr>
            <p:spPr>
              <a:xfrm>
                <a:off x="0" y="-9525"/>
                <a:ext cx="1510507" cy="415925"/>
              </a:xfrm>
              <a:prstGeom prst="rect">
                <a:avLst/>
              </a:prstGeom>
            </p:spPr>
            <p:txBody>
              <a:bodyPr lIns="34486" tIns="34486" rIns="34486" bIns="34486" rtlCol="0" anchor="ctr"/>
              <a:lstStyle/>
              <a:p>
                <a:pPr algn="ctr" defTabSz="465567">
                  <a:lnSpc>
                    <a:spcPts val="1629"/>
                  </a:lnSpc>
                  <a:defRPr/>
                </a:pPr>
                <a:endParaRPr sz="815">
                  <a:solidFill>
                    <a:prstClr val="black"/>
                  </a:solidFill>
                  <a:latin typeface="Calibri" panose="020F0502020204030204"/>
                </a:endParaRPr>
              </a:p>
            </p:txBody>
          </p:sp>
        </p:grpSp>
        <p:sp>
          <p:nvSpPr>
            <p:cNvPr id="13" name="Freeform 14">
              <a:extLst>
                <a:ext uri="{FF2B5EF4-FFF2-40B4-BE49-F238E27FC236}">
                  <a16:creationId xmlns:a16="http://schemas.microsoft.com/office/drawing/2014/main" id="{05F4375B-74EC-F70A-83E6-174DE814C492}"/>
                </a:ext>
              </a:extLst>
            </p:cNvPr>
            <p:cNvSpPr/>
            <p:nvPr/>
          </p:nvSpPr>
          <p:spPr>
            <a:xfrm rot="5400000" flipV="1">
              <a:off x="1576148" y="3839755"/>
              <a:ext cx="1493598" cy="2079288"/>
            </a:xfrm>
            <a:custGeom>
              <a:avLst/>
              <a:gdLst/>
              <a:ahLst/>
              <a:cxnLst/>
              <a:rect l="l" t="t" r="r" b="b"/>
              <a:pathLst>
                <a:path w="1302258" h="1561929">
                  <a:moveTo>
                    <a:pt x="0" y="1561928"/>
                  </a:moveTo>
                  <a:lnTo>
                    <a:pt x="1302258" y="1561928"/>
                  </a:lnTo>
                  <a:lnTo>
                    <a:pt x="1302258" y="0"/>
                  </a:lnTo>
                  <a:lnTo>
                    <a:pt x="0" y="0"/>
                  </a:lnTo>
                  <a:lnTo>
                    <a:pt x="0" y="1561928"/>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14" name="TextBox 33">
              <a:extLst>
                <a:ext uri="{FF2B5EF4-FFF2-40B4-BE49-F238E27FC236}">
                  <a16:creationId xmlns:a16="http://schemas.microsoft.com/office/drawing/2014/main" id="{59DA6C24-2875-8763-8E7C-A6F8DA1DB4CD}"/>
                </a:ext>
              </a:extLst>
            </p:cNvPr>
            <p:cNvSpPr txBox="1"/>
            <p:nvPr/>
          </p:nvSpPr>
          <p:spPr>
            <a:xfrm>
              <a:off x="3362592" y="3739939"/>
              <a:ext cx="8828878" cy="298674"/>
            </a:xfrm>
            <a:prstGeom prst="rect">
              <a:avLst/>
            </a:prstGeom>
          </p:spPr>
          <p:txBody>
            <a:bodyPr wrap="square" lIns="0" tIns="0" rIns="0" bIns="0" rtlCol="0" anchor="t">
              <a:spAutoFit/>
            </a:bodyPr>
            <a:lstStyle/>
            <a:p>
              <a:pPr defTabSz="931134"/>
              <a:r>
                <a:rPr lang="en-US" sz="2037" b="1" dirty="0">
                  <a:solidFill>
                    <a:prstClr val="black"/>
                  </a:solidFill>
                  <a:latin typeface="Georgia" panose="02040502050405020303" pitchFamily="18" charset="0"/>
                </a:rPr>
                <a:t>Input VAT Recovery</a:t>
              </a:r>
            </a:p>
          </p:txBody>
        </p:sp>
        <p:sp>
          <p:nvSpPr>
            <p:cNvPr id="15" name="TextBox 37">
              <a:extLst>
                <a:ext uri="{FF2B5EF4-FFF2-40B4-BE49-F238E27FC236}">
                  <a16:creationId xmlns:a16="http://schemas.microsoft.com/office/drawing/2014/main" id="{C6DCEBCD-D778-ED5B-6D72-CAE76488A204}"/>
                </a:ext>
              </a:extLst>
            </p:cNvPr>
            <p:cNvSpPr txBox="1"/>
            <p:nvPr/>
          </p:nvSpPr>
          <p:spPr>
            <a:xfrm>
              <a:off x="3362592" y="4057366"/>
              <a:ext cx="9137911" cy="2240200"/>
            </a:xfrm>
            <a:prstGeom prst="rect">
              <a:avLst/>
            </a:prstGeom>
          </p:spPr>
          <p:txBody>
            <a:bodyPr wrap="square" lIns="0" tIns="0" rIns="0" bIns="0" rtlCol="0" anchor="t">
              <a:spAutoFit/>
            </a:bodyPr>
            <a:lstStyle/>
            <a:p>
              <a:pPr algn="just" defTabSz="931134">
                <a:lnSpc>
                  <a:spcPct val="150000"/>
                </a:lnSpc>
              </a:pPr>
              <a:r>
                <a:rPr lang="en-US" sz="2037" dirty="0">
                  <a:solidFill>
                    <a:prstClr val="black"/>
                  </a:solidFill>
                  <a:latin typeface="Georgia" panose="02040502050405020303" pitchFamily="18" charset="0"/>
                </a:rPr>
                <a:t>The VAT rate remains at 7.5%. However, Nigeria has now aligned with globally accepted VAT principles, permitting the recovery of input VAT on all purchases, including services and fixed assets. Businesses are eligible to claim input VAT as long as it is directly connected to supplies that are themselves subject to VAT.</a:t>
              </a:r>
            </a:p>
          </p:txBody>
        </p:sp>
        <p:sp>
          <p:nvSpPr>
            <p:cNvPr id="16" name="TextBox 45">
              <a:extLst>
                <a:ext uri="{FF2B5EF4-FFF2-40B4-BE49-F238E27FC236}">
                  <a16:creationId xmlns:a16="http://schemas.microsoft.com/office/drawing/2014/main" id="{75485ACC-A2B4-E69F-81DE-9B18DC363197}"/>
                </a:ext>
              </a:extLst>
            </p:cNvPr>
            <p:cNvSpPr txBox="1"/>
            <p:nvPr/>
          </p:nvSpPr>
          <p:spPr>
            <a:xfrm>
              <a:off x="1689148" y="4561235"/>
              <a:ext cx="782775" cy="623126"/>
            </a:xfrm>
            <a:prstGeom prst="rect">
              <a:avLst/>
            </a:prstGeom>
          </p:spPr>
          <p:txBody>
            <a:bodyPr wrap="square" lIns="0" tIns="0" rIns="0" bIns="0" rtlCol="0" anchor="t">
              <a:spAutoFit/>
            </a:bodyPr>
            <a:lstStyle/>
            <a:p>
              <a:pPr algn="ctr" defTabSz="465567">
                <a:lnSpc>
                  <a:spcPts val="5132"/>
                </a:lnSpc>
                <a:spcBef>
                  <a:spcPct val="0"/>
                </a:spcBef>
                <a:defRPr/>
              </a:pPr>
              <a:r>
                <a:rPr lang="en-US" sz="3666" b="1" dirty="0">
                  <a:solidFill>
                    <a:prstClr val="white"/>
                  </a:solidFill>
                  <a:latin typeface="Eastman Grotesque Bold"/>
                  <a:ea typeface="Eastman Grotesque Bold"/>
                  <a:cs typeface="Eastman Grotesque Bold"/>
                  <a:sym typeface="Eastman Grotesque Bold"/>
                </a:rPr>
                <a:t>14</a:t>
              </a:r>
            </a:p>
          </p:txBody>
        </p:sp>
      </p:grpSp>
    </p:spTree>
    <p:extLst>
      <p:ext uri="{BB962C8B-B14F-4D97-AF65-F5344CB8AC3E}">
        <p14:creationId xmlns:p14="http://schemas.microsoft.com/office/powerpoint/2010/main" val="31460150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0E4615-975D-A11E-5DDD-488A51490376}"/>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D0EF0DAB-FCDC-96A7-026D-1F5489C20E8B}"/>
              </a:ext>
            </a:extLst>
          </p:cNvPr>
          <p:cNvSpPr/>
          <p:nvPr/>
        </p:nvSpPr>
        <p:spPr>
          <a:xfrm>
            <a:off x="2822" y="653143"/>
            <a:ext cx="228290" cy="633027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1134">
              <a:defRPr/>
            </a:pPr>
            <a:endParaRPr lang="en-ID" sz="1833">
              <a:solidFill>
                <a:prstClr val="white"/>
              </a:solidFill>
              <a:latin typeface="Swis721 Lt BT" panose="020B0403020202020204" pitchFamily="34" charset="0"/>
            </a:endParaRPr>
          </a:p>
        </p:txBody>
      </p:sp>
      <p:sp>
        <p:nvSpPr>
          <p:cNvPr id="65" name="Title 1">
            <a:extLst>
              <a:ext uri="{FF2B5EF4-FFF2-40B4-BE49-F238E27FC236}">
                <a16:creationId xmlns:a16="http://schemas.microsoft.com/office/drawing/2014/main" id="{77A74629-14CF-B409-90EF-32F8D24D6BEE}"/>
              </a:ext>
            </a:extLst>
          </p:cNvPr>
          <p:cNvSpPr txBox="1">
            <a:spLocks/>
          </p:cNvSpPr>
          <p:nvPr/>
        </p:nvSpPr>
        <p:spPr bwMode="auto">
          <a:xfrm>
            <a:off x="36244" y="26570"/>
            <a:ext cx="12071160" cy="77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12" tIns="46556" rIns="93112" bIns="46556"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US" sz="4000" b="1" dirty="0">
                <a:solidFill>
                  <a:srgbClr val="1D6E43"/>
                </a:solidFill>
                <a:latin typeface="Segoe UI" panose="020B0502040204020203" pitchFamily="34" charset="0"/>
                <a:cs typeface="Segoe UI" panose="020B0502040204020203" pitchFamily="34" charset="0"/>
              </a:rPr>
              <a:t>Top 20 Changes (Cont’d)</a:t>
            </a:r>
            <a:endParaRPr lang="en-US" sz="4000" b="1" dirty="0">
              <a:solidFill>
                <a:srgbClr val="1F3263"/>
              </a:solidFill>
              <a:latin typeface="Segoe UI" panose="020B0502040204020203" pitchFamily="34" charset="0"/>
              <a:cs typeface="Segoe UI" panose="020B0502040204020203" pitchFamily="34" charset="0"/>
            </a:endParaRPr>
          </a:p>
        </p:txBody>
      </p:sp>
      <p:grpSp>
        <p:nvGrpSpPr>
          <p:cNvPr id="3" name="Group 2">
            <a:extLst>
              <a:ext uri="{FF2B5EF4-FFF2-40B4-BE49-F238E27FC236}">
                <a16:creationId xmlns:a16="http://schemas.microsoft.com/office/drawing/2014/main" id="{033CE4A3-DEFD-B6F4-A1CC-B529FE4FD061}"/>
              </a:ext>
            </a:extLst>
          </p:cNvPr>
          <p:cNvGrpSpPr/>
          <p:nvPr/>
        </p:nvGrpSpPr>
        <p:grpSpPr>
          <a:xfrm>
            <a:off x="881399" y="1199059"/>
            <a:ext cx="10422425" cy="4571970"/>
            <a:chOff x="1283305" y="3481903"/>
            <a:chExt cx="11588041" cy="4277744"/>
          </a:xfrm>
        </p:grpSpPr>
        <p:grpSp>
          <p:nvGrpSpPr>
            <p:cNvPr id="5" name="Group 2">
              <a:extLst>
                <a:ext uri="{FF2B5EF4-FFF2-40B4-BE49-F238E27FC236}">
                  <a16:creationId xmlns:a16="http://schemas.microsoft.com/office/drawing/2014/main" id="{5A2E26FA-1C52-C091-B2C8-0B40FD1E05CA}"/>
                </a:ext>
              </a:extLst>
            </p:cNvPr>
            <p:cNvGrpSpPr/>
            <p:nvPr/>
          </p:nvGrpSpPr>
          <p:grpSpPr>
            <a:xfrm>
              <a:off x="2571758" y="3481903"/>
              <a:ext cx="10299588" cy="4277744"/>
              <a:chOff x="0" y="-117919"/>
              <a:chExt cx="2712649" cy="1126649"/>
            </a:xfrm>
          </p:grpSpPr>
          <p:sp>
            <p:nvSpPr>
              <p:cNvPr id="11" name="Freeform 3">
                <a:extLst>
                  <a:ext uri="{FF2B5EF4-FFF2-40B4-BE49-F238E27FC236}">
                    <a16:creationId xmlns:a16="http://schemas.microsoft.com/office/drawing/2014/main" id="{DBAA43A5-56E0-25CD-7369-2D824849F1FF}"/>
                  </a:ext>
                </a:extLst>
              </p:cNvPr>
              <p:cNvSpPr/>
              <p:nvPr/>
            </p:nvSpPr>
            <p:spPr>
              <a:xfrm>
                <a:off x="23667" y="-117919"/>
                <a:ext cx="2688982" cy="1126649"/>
              </a:xfrm>
              <a:custGeom>
                <a:avLst/>
                <a:gdLst/>
                <a:ahLst/>
                <a:cxnLst/>
                <a:rect l="l" t="t" r="r" b="b"/>
                <a:pathLst>
                  <a:path w="1510507" h="406400">
                    <a:moveTo>
                      <a:pt x="0" y="0"/>
                    </a:moveTo>
                    <a:lnTo>
                      <a:pt x="1510507" y="0"/>
                    </a:lnTo>
                    <a:lnTo>
                      <a:pt x="1510507" y="406400"/>
                    </a:lnTo>
                    <a:lnTo>
                      <a:pt x="0" y="406400"/>
                    </a:lnTo>
                    <a:close/>
                  </a:path>
                </a:pathLst>
              </a:custGeom>
              <a:solidFill>
                <a:srgbClr val="ECF0F3"/>
              </a:solidFill>
            </p:spPr>
            <p:txBody>
              <a:bodyPr/>
              <a:lstStyle/>
              <a:p>
                <a:endParaRPr lang="en-GB"/>
              </a:p>
            </p:txBody>
          </p:sp>
          <p:sp>
            <p:nvSpPr>
              <p:cNvPr id="12" name="TextBox 4">
                <a:extLst>
                  <a:ext uri="{FF2B5EF4-FFF2-40B4-BE49-F238E27FC236}">
                    <a16:creationId xmlns:a16="http://schemas.microsoft.com/office/drawing/2014/main" id="{D94813E9-6CB6-5D8F-FBF2-56FCF5DFFB39}"/>
                  </a:ext>
                </a:extLst>
              </p:cNvPr>
              <p:cNvSpPr txBox="1"/>
              <p:nvPr/>
            </p:nvSpPr>
            <p:spPr>
              <a:xfrm>
                <a:off x="0" y="-9525"/>
                <a:ext cx="1510507" cy="415925"/>
              </a:xfrm>
              <a:prstGeom prst="rect">
                <a:avLst/>
              </a:prstGeom>
            </p:spPr>
            <p:txBody>
              <a:bodyPr lIns="34486" tIns="34486" rIns="34486" bIns="34486" rtlCol="0" anchor="ctr"/>
              <a:lstStyle/>
              <a:p>
                <a:pPr algn="ctr" defTabSz="465567">
                  <a:lnSpc>
                    <a:spcPts val="1629"/>
                  </a:lnSpc>
                  <a:defRPr/>
                </a:pPr>
                <a:endParaRPr sz="815">
                  <a:solidFill>
                    <a:prstClr val="black"/>
                  </a:solidFill>
                  <a:latin typeface="Calibri" panose="020F0502020204030204"/>
                </a:endParaRPr>
              </a:p>
            </p:txBody>
          </p:sp>
        </p:grpSp>
        <p:sp>
          <p:nvSpPr>
            <p:cNvPr id="7" name="Freeform 14">
              <a:extLst>
                <a:ext uri="{FF2B5EF4-FFF2-40B4-BE49-F238E27FC236}">
                  <a16:creationId xmlns:a16="http://schemas.microsoft.com/office/drawing/2014/main" id="{7C9C0129-074D-09BB-767C-F601F4F29ECD}"/>
                </a:ext>
              </a:extLst>
            </p:cNvPr>
            <p:cNvSpPr/>
            <p:nvPr/>
          </p:nvSpPr>
          <p:spPr>
            <a:xfrm rot="5400000" flipV="1">
              <a:off x="1576150" y="4548339"/>
              <a:ext cx="1493598" cy="2079288"/>
            </a:xfrm>
            <a:custGeom>
              <a:avLst/>
              <a:gdLst/>
              <a:ahLst/>
              <a:cxnLst/>
              <a:rect l="l" t="t" r="r" b="b"/>
              <a:pathLst>
                <a:path w="1302258" h="1561929">
                  <a:moveTo>
                    <a:pt x="0" y="1561928"/>
                  </a:moveTo>
                  <a:lnTo>
                    <a:pt x="1302258" y="1561928"/>
                  </a:lnTo>
                  <a:lnTo>
                    <a:pt x="1302258" y="0"/>
                  </a:lnTo>
                  <a:lnTo>
                    <a:pt x="0" y="0"/>
                  </a:lnTo>
                  <a:lnTo>
                    <a:pt x="0" y="1561928"/>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8" name="TextBox 33">
              <a:extLst>
                <a:ext uri="{FF2B5EF4-FFF2-40B4-BE49-F238E27FC236}">
                  <a16:creationId xmlns:a16="http://schemas.microsoft.com/office/drawing/2014/main" id="{2C799354-BBA9-CB7D-F948-67768E3A6B24}"/>
                </a:ext>
              </a:extLst>
            </p:cNvPr>
            <p:cNvSpPr txBox="1"/>
            <p:nvPr/>
          </p:nvSpPr>
          <p:spPr>
            <a:xfrm>
              <a:off x="3362592" y="3739939"/>
              <a:ext cx="8828878" cy="298674"/>
            </a:xfrm>
            <a:prstGeom prst="rect">
              <a:avLst/>
            </a:prstGeom>
          </p:spPr>
          <p:txBody>
            <a:bodyPr wrap="square" lIns="0" tIns="0" rIns="0" bIns="0" rtlCol="0" anchor="t">
              <a:spAutoFit/>
            </a:bodyPr>
            <a:lstStyle/>
            <a:p>
              <a:pPr defTabSz="931134"/>
              <a:r>
                <a:rPr lang="en-US" sz="2037" b="1" dirty="0">
                  <a:solidFill>
                    <a:prstClr val="black"/>
                  </a:solidFill>
                  <a:latin typeface="Georgia" panose="02040502050405020303" pitchFamily="18" charset="0"/>
                </a:rPr>
                <a:t>VAT at zero rate on essential goods and services</a:t>
              </a:r>
            </a:p>
          </p:txBody>
        </p:sp>
        <p:sp>
          <p:nvSpPr>
            <p:cNvPr id="9" name="TextBox 37">
              <a:extLst>
                <a:ext uri="{FF2B5EF4-FFF2-40B4-BE49-F238E27FC236}">
                  <a16:creationId xmlns:a16="http://schemas.microsoft.com/office/drawing/2014/main" id="{3B7E2B36-2B2D-DD38-2101-27A6FB5D4967}"/>
                </a:ext>
              </a:extLst>
            </p:cNvPr>
            <p:cNvSpPr txBox="1"/>
            <p:nvPr/>
          </p:nvSpPr>
          <p:spPr>
            <a:xfrm>
              <a:off x="3362592" y="4057366"/>
              <a:ext cx="9137911" cy="3584321"/>
            </a:xfrm>
            <a:prstGeom prst="rect">
              <a:avLst/>
            </a:prstGeom>
          </p:spPr>
          <p:txBody>
            <a:bodyPr wrap="square" lIns="0" tIns="0" rIns="0" bIns="0" rtlCol="0" anchor="t">
              <a:spAutoFit/>
            </a:bodyPr>
            <a:lstStyle/>
            <a:p>
              <a:pPr algn="just" defTabSz="931134">
                <a:lnSpc>
                  <a:spcPct val="150000"/>
                </a:lnSpc>
              </a:pPr>
              <a:r>
                <a:rPr lang="en-US" sz="2037" dirty="0">
                  <a:solidFill>
                    <a:prstClr val="black"/>
                  </a:solidFill>
                  <a:latin typeface="Georgia" panose="02040502050405020303" pitchFamily="18" charset="0"/>
                </a:rPr>
                <a:t>The NTA broadens the scope of zero-rated goods and services to cover essential items such as basic food products, medical and pharmaceutical supplies, educational books and materials, electricity generation and transmission services, medical equipment and healthcare services, tuition fees, and non-oil exports, among others. This change allows businesses dealing in these goods and services to recover their VAT costs, an entitlement that was previously not permitted under the law despite the zero-rated status.</a:t>
              </a:r>
            </a:p>
          </p:txBody>
        </p:sp>
        <p:sp>
          <p:nvSpPr>
            <p:cNvPr id="10" name="TextBox 45">
              <a:extLst>
                <a:ext uri="{FF2B5EF4-FFF2-40B4-BE49-F238E27FC236}">
                  <a16:creationId xmlns:a16="http://schemas.microsoft.com/office/drawing/2014/main" id="{97A5C015-DA1C-285D-8AAB-F18681E4DD18}"/>
                </a:ext>
              </a:extLst>
            </p:cNvPr>
            <p:cNvSpPr txBox="1"/>
            <p:nvPr/>
          </p:nvSpPr>
          <p:spPr>
            <a:xfrm>
              <a:off x="1689149" y="5269819"/>
              <a:ext cx="782775" cy="623126"/>
            </a:xfrm>
            <a:prstGeom prst="rect">
              <a:avLst/>
            </a:prstGeom>
          </p:spPr>
          <p:txBody>
            <a:bodyPr wrap="square" lIns="0" tIns="0" rIns="0" bIns="0" rtlCol="0" anchor="t">
              <a:spAutoFit/>
            </a:bodyPr>
            <a:lstStyle/>
            <a:p>
              <a:pPr algn="ctr" defTabSz="465567">
                <a:lnSpc>
                  <a:spcPts val="5132"/>
                </a:lnSpc>
                <a:spcBef>
                  <a:spcPct val="0"/>
                </a:spcBef>
                <a:defRPr/>
              </a:pPr>
              <a:r>
                <a:rPr lang="en-US" sz="3666" b="1" dirty="0">
                  <a:solidFill>
                    <a:prstClr val="white"/>
                  </a:solidFill>
                  <a:latin typeface="Eastman Grotesque Bold"/>
                  <a:ea typeface="Eastman Grotesque Bold"/>
                  <a:cs typeface="Eastman Grotesque Bold"/>
                  <a:sym typeface="Eastman Grotesque Bold"/>
                </a:rPr>
                <a:t>15</a:t>
              </a:r>
            </a:p>
          </p:txBody>
        </p:sp>
      </p:grpSp>
    </p:spTree>
    <p:extLst>
      <p:ext uri="{BB962C8B-B14F-4D97-AF65-F5344CB8AC3E}">
        <p14:creationId xmlns:p14="http://schemas.microsoft.com/office/powerpoint/2010/main" val="9697952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28E05D-0AAB-6E4E-D9B6-C8AD5B57EE6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6E0F1E4-3180-715C-67C0-4AA4CBD3D8C3}"/>
              </a:ext>
            </a:extLst>
          </p:cNvPr>
          <p:cNvSpPr/>
          <p:nvPr/>
        </p:nvSpPr>
        <p:spPr>
          <a:xfrm>
            <a:off x="2822" y="653143"/>
            <a:ext cx="228290" cy="633027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1134">
              <a:defRPr/>
            </a:pPr>
            <a:endParaRPr lang="en-ID" sz="1833">
              <a:solidFill>
                <a:prstClr val="white"/>
              </a:solidFill>
              <a:latin typeface="Swis721 Lt BT" panose="020B0403020202020204" pitchFamily="34" charset="0"/>
            </a:endParaRPr>
          </a:p>
        </p:txBody>
      </p:sp>
      <p:sp>
        <p:nvSpPr>
          <p:cNvPr id="65" name="Title 1">
            <a:extLst>
              <a:ext uri="{FF2B5EF4-FFF2-40B4-BE49-F238E27FC236}">
                <a16:creationId xmlns:a16="http://schemas.microsoft.com/office/drawing/2014/main" id="{7F5D13D6-1220-5ADC-CAD0-E3557DB2B668}"/>
              </a:ext>
            </a:extLst>
          </p:cNvPr>
          <p:cNvSpPr txBox="1">
            <a:spLocks/>
          </p:cNvSpPr>
          <p:nvPr/>
        </p:nvSpPr>
        <p:spPr bwMode="auto">
          <a:xfrm>
            <a:off x="36244" y="26570"/>
            <a:ext cx="12071160" cy="77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12" tIns="46556" rIns="93112" bIns="46556"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US" sz="4000" b="1" dirty="0">
                <a:solidFill>
                  <a:srgbClr val="1D6E43"/>
                </a:solidFill>
                <a:latin typeface="Segoe UI" panose="020B0502040204020203" pitchFamily="34" charset="0"/>
                <a:cs typeface="Segoe UI" panose="020B0502040204020203" pitchFamily="34" charset="0"/>
              </a:rPr>
              <a:t>Top 20 Changes (Cont’d)</a:t>
            </a:r>
            <a:endParaRPr lang="en-US" sz="4000" b="1" dirty="0">
              <a:solidFill>
                <a:srgbClr val="1F3263"/>
              </a:solidFill>
              <a:latin typeface="Segoe UI" panose="020B0502040204020203" pitchFamily="34" charset="0"/>
              <a:cs typeface="Segoe UI" panose="020B0502040204020203" pitchFamily="34" charset="0"/>
            </a:endParaRPr>
          </a:p>
        </p:txBody>
      </p:sp>
      <p:grpSp>
        <p:nvGrpSpPr>
          <p:cNvPr id="2" name="Group 1">
            <a:extLst>
              <a:ext uri="{FF2B5EF4-FFF2-40B4-BE49-F238E27FC236}">
                <a16:creationId xmlns:a16="http://schemas.microsoft.com/office/drawing/2014/main" id="{F3858C4B-2C07-BF73-95B2-F0B8C3CBFDF0}"/>
              </a:ext>
            </a:extLst>
          </p:cNvPr>
          <p:cNvGrpSpPr/>
          <p:nvPr/>
        </p:nvGrpSpPr>
        <p:grpSpPr>
          <a:xfrm>
            <a:off x="682768" y="1421073"/>
            <a:ext cx="10422426" cy="3836876"/>
            <a:chOff x="1283304" y="3481903"/>
            <a:chExt cx="11588042" cy="3589956"/>
          </a:xfrm>
        </p:grpSpPr>
        <p:grpSp>
          <p:nvGrpSpPr>
            <p:cNvPr id="6" name="Group 2">
              <a:extLst>
                <a:ext uri="{FF2B5EF4-FFF2-40B4-BE49-F238E27FC236}">
                  <a16:creationId xmlns:a16="http://schemas.microsoft.com/office/drawing/2014/main" id="{7D03AA43-D69D-36C5-A2A1-EB93750BCE29}"/>
                </a:ext>
              </a:extLst>
            </p:cNvPr>
            <p:cNvGrpSpPr/>
            <p:nvPr/>
          </p:nvGrpSpPr>
          <p:grpSpPr>
            <a:xfrm>
              <a:off x="2571758" y="3481903"/>
              <a:ext cx="10299588" cy="3589956"/>
              <a:chOff x="0" y="-117919"/>
              <a:chExt cx="2712649" cy="945503"/>
            </a:xfrm>
          </p:grpSpPr>
          <p:sp>
            <p:nvSpPr>
              <p:cNvPr id="17" name="Freeform 3">
                <a:extLst>
                  <a:ext uri="{FF2B5EF4-FFF2-40B4-BE49-F238E27FC236}">
                    <a16:creationId xmlns:a16="http://schemas.microsoft.com/office/drawing/2014/main" id="{0D0F028E-F7A7-6EC8-0B07-74E42A7BC793}"/>
                  </a:ext>
                </a:extLst>
              </p:cNvPr>
              <p:cNvSpPr/>
              <p:nvPr/>
            </p:nvSpPr>
            <p:spPr>
              <a:xfrm>
                <a:off x="23667" y="-117919"/>
                <a:ext cx="2688982" cy="945503"/>
              </a:xfrm>
              <a:custGeom>
                <a:avLst/>
                <a:gdLst/>
                <a:ahLst/>
                <a:cxnLst/>
                <a:rect l="l" t="t" r="r" b="b"/>
                <a:pathLst>
                  <a:path w="1510507" h="406400">
                    <a:moveTo>
                      <a:pt x="0" y="0"/>
                    </a:moveTo>
                    <a:lnTo>
                      <a:pt x="1510507" y="0"/>
                    </a:lnTo>
                    <a:lnTo>
                      <a:pt x="1510507" y="406400"/>
                    </a:lnTo>
                    <a:lnTo>
                      <a:pt x="0" y="406400"/>
                    </a:lnTo>
                    <a:close/>
                  </a:path>
                </a:pathLst>
              </a:custGeom>
              <a:solidFill>
                <a:srgbClr val="ECF0F3"/>
              </a:solidFill>
            </p:spPr>
            <p:txBody>
              <a:bodyPr/>
              <a:lstStyle/>
              <a:p>
                <a:endParaRPr lang="en-GB"/>
              </a:p>
            </p:txBody>
          </p:sp>
          <p:sp>
            <p:nvSpPr>
              <p:cNvPr id="18" name="TextBox 4">
                <a:extLst>
                  <a:ext uri="{FF2B5EF4-FFF2-40B4-BE49-F238E27FC236}">
                    <a16:creationId xmlns:a16="http://schemas.microsoft.com/office/drawing/2014/main" id="{1BBAAF61-253B-9A0A-4D2F-AC92A0B9CFB7}"/>
                  </a:ext>
                </a:extLst>
              </p:cNvPr>
              <p:cNvSpPr txBox="1"/>
              <p:nvPr/>
            </p:nvSpPr>
            <p:spPr>
              <a:xfrm>
                <a:off x="0" y="-9525"/>
                <a:ext cx="1510507" cy="415925"/>
              </a:xfrm>
              <a:prstGeom prst="rect">
                <a:avLst/>
              </a:prstGeom>
            </p:spPr>
            <p:txBody>
              <a:bodyPr lIns="34486" tIns="34486" rIns="34486" bIns="34486" rtlCol="0" anchor="ctr"/>
              <a:lstStyle/>
              <a:p>
                <a:pPr algn="ctr" defTabSz="465567">
                  <a:lnSpc>
                    <a:spcPts val="1629"/>
                  </a:lnSpc>
                  <a:defRPr/>
                </a:pPr>
                <a:endParaRPr sz="815">
                  <a:solidFill>
                    <a:prstClr val="black"/>
                  </a:solidFill>
                  <a:latin typeface="Calibri" panose="020F0502020204030204"/>
                </a:endParaRPr>
              </a:p>
            </p:txBody>
          </p:sp>
        </p:grpSp>
        <p:sp>
          <p:nvSpPr>
            <p:cNvPr id="13" name="Freeform 14">
              <a:extLst>
                <a:ext uri="{FF2B5EF4-FFF2-40B4-BE49-F238E27FC236}">
                  <a16:creationId xmlns:a16="http://schemas.microsoft.com/office/drawing/2014/main" id="{C7D862D7-C093-0E39-80D9-9C3501DC17AF}"/>
                </a:ext>
              </a:extLst>
            </p:cNvPr>
            <p:cNvSpPr/>
            <p:nvPr/>
          </p:nvSpPr>
          <p:spPr>
            <a:xfrm rot="5400000" flipV="1">
              <a:off x="1576149" y="4274558"/>
              <a:ext cx="1493598" cy="2079288"/>
            </a:xfrm>
            <a:custGeom>
              <a:avLst/>
              <a:gdLst/>
              <a:ahLst/>
              <a:cxnLst/>
              <a:rect l="l" t="t" r="r" b="b"/>
              <a:pathLst>
                <a:path w="1302258" h="1561929">
                  <a:moveTo>
                    <a:pt x="0" y="1561928"/>
                  </a:moveTo>
                  <a:lnTo>
                    <a:pt x="1302258" y="1561928"/>
                  </a:lnTo>
                  <a:lnTo>
                    <a:pt x="1302258" y="0"/>
                  </a:lnTo>
                  <a:lnTo>
                    <a:pt x="0" y="0"/>
                  </a:lnTo>
                  <a:lnTo>
                    <a:pt x="0" y="1561928"/>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14" name="TextBox 33">
              <a:extLst>
                <a:ext uri="{FF2B5EF4-FFF2-40B4-BE49-F238E27FC236}">
                  <a16:creationId xmlns:a16="http://schemas.microsoft.com/office/drawing/2014/main" id="{5FEA4A64-9B94-1EB6-6FC9-4DE3138F189D}"/>
                </a:ext>
              </a:extLst>
            </p:cNvPr>
            <p:cNvSpPr txBox="1"/>
            <p:nvPr/>
          </p:nvSpPr>
          <p:spPr>
            <a:xfrm>
              <a:off x="3362592" y="3739939"/>
              <a:ext cx="8828878" cy="298674"/>
            </a:xfrm>
            <a:prstGeom prst="rect">
              <a:avLst/>
            </a:prstGeom>
          </p:spPr>
          <p:txBody>
            <a:bodyPr wrap="square" lIns="0" tIns="0" rIns="0" bIns="0" rtlCol="0" anchor="t">
              <a:spAutoFit/>
            </a:bodyPr>
            <a:lstStyle/>
            <a:p>
              <a:pPr defTabSz="931134"/>
              <a:r>
                <a:rPr lang="en-US" sz="2037" b="1" dirty="0">
                  <a:solidFill>
                    <a:prstClr val="black"/>
                  </a:solidFill>
                  <a:latin typeface="Georgia" panose="02040502050405020303" pitchFamily="18" charset="0"/>
                </a:rPr>
                <a:t>VAT </a:t>
              </a:r>
              <a:r>
                <a:rPr lang="en-US" sz="2037" b="1" dirty="0" err="1">
                  <a:solidFill>
                    <a:prstClr val="black"/>
                  </a:solidFill>
                  <a:latin typeface="Georgia" panose="02040502050405020303" pitchFamily="18" charset="0"/>
                </a:rPr>
                <a:t>Fiscalisation</a:t>
              </a:r>
              <a:r>
                <a:rPr lang="en-US" sz="2037" b="1" dirty="0">
                  <a:solidFill>
                    <a:prstClr val="black"/>
                  </a:solidFill>
                  <a:latin typeface="Georgia" panose="02040502050405020303" pitchFamily="18" charset="0"/>
                </a:rPr>
                <a:t> Rules</a:t>
              </a:r>
            </a:p>
          </p:txBody>
        </p:sp>
        <p:sp>
          <p:nvSpPr>
            <p:cNvPr id="15" name="TextBox 37">
              <a:extLst>
                <a:ext uri="{FF2B5EF4-FFF2-40B4-BE49-F238E27FC236}">
                  <a16:creationId xmlns:a16="http://schemas.microsoft.com/office/drawing/2014/main" id="{80082822-A50F-C572-491A-B9E24756B60E}"/>
                </a:ext>
              </a:extLst>
            </p:cNvPr>
            <p:cNvSpPr txBox="1"/>
            <p:nvPr/>
          </p:nvSpPr>
          <p:spPr>
            <a:xfrm>
              <a:off x="3362592" y="4057366"/>
              <a:ext cx="9137911" cy="2688240"/>
            </a:xfrm>
            <a:prstGeom prst="rect">
              <a:avLst/>
            </a:prstGeom>
          </p:spPr>
          <p:txBody>
            <a:bodyPr wrap="square" lIns="0" tIns="0" rIns="0" bIns="0" rtlCol="0" anchor="t">
              <a:spAutoFit/>
            </a:bodyPr>
            <a:lstStyle/>
            <a:p>
              <a:pPr algn="just" defTabSz="931134">
                <a:lnSpc>
                  <a:spcPct val="150000"/>
                </a:lnSpc>
              </a:pPr>
              <a:r>
                <a:rPr lang="en-US" sz="2037" dirty="0">
                  <a:solidFill>
                    <a:prstClr val="black"/>
                  </a:solidFill>
                  <a:latin typeface="Georgia" panose="02040502050405020303" pitchFamily="18" charset="0"/>
                </a:rPr>
                <a:t>Nigeria has formally established VAT </a:t>
              </a:r>
              <a:r>
                <a:rPr lang="en-US" sz="2037" dirty="0" err="1">
                  <a:solidFill>
                    <a:prstClr val="black"/>
                  </a:solidFill>
                  <a:latin typeface="Georgia" panose="02040502050405020303" pitchFamily="18" charset="0"/>
                </a:rPr>
                <a:t>fiscalisation</a:t>
              </a:r>
              <a:r>
                <a:rPr lang="en-US" sz="2037" dirty="0">
                  <a:solidFill>
                    <a:prstClr val="black"/>
                  </a:solidFill>
                  <a:latin typeface="Georgia" panose="02040502050405020303" pitchFamily="18" charset="0"/>
                </a:rPr>
                <a:t> rules and introduced mandatory e-invoicing for all businesses operating within the country. This development positions Nigeria as one of the early adopters of e-invoicing in Africa. Under the new framework, companies are required to adopt and integrate the </a:t>
              </a:r>
              <a:r>
                <a:rPr lang="en-US" sz="2037" dirty="0" err="1">
                  <a:solidFill>
                    <a:prstClr val="black"/>
                  </a:solidFill>
                  <a:latin typeface="Georgia" panose="02040502050405020303" pitchFamily="18" charset="0"/>
                </a:rPr>
                <a:t>fiscalisation</a:t>
              </a:r>
              <a:r>
                <a:rPr lang="en-US" sz="2037" dirty="0">
                  <a:solidFill>
                    <a:prstClr val="black"/>
                  </a:solidFill>
                  <a:latin typeface="Georgia" panose="02040502050405020303" pitchFamily="18" charset="0"/>
                </a:rPr>
                <a:t> system implemented by the tax authority for VAT collection and reporting.</a:t>
              </a:r>
            </a:p>
          </p:txBody>
        </p:sp>
        <p:sp>
          <p:nvSpPr>
            <p:cNvPr id="16" name="TextBox 45">
              <a:extLst>
                <a:ext uri="{FF2B5EF4-FFF2-40B4-BE49-F238E27FC236}">
                  <a16:creationId xmlns:a16="http://schemas.microsoft.com/office/drawing/2014/main" id="{2021E19C-2A93-2070-EDE2-64A1DA7CA790}"/>
                </a:ext>
              </a:extLst>
            </p:cNvPr>
            <p:cNvSpPr txBox="1"/>
            <p:nvPr/>
          </p:nvSpPr>
          <p:spPr>
            <a:xfrm>
              <a:off x="1689149" y="4996038"/>
              <a:ext cx="782775" cy="623126"/>
            </a:xfrm>
            <a:prstGeom prst="rect">
              <a:avLst/>
            </a:prstGeom>
          </p:spPr>
          <p:txBody>
            <a:bodyPr wrap="square" lIns="0" tIns="0" rIns="0" bIns="0" rtlCol="0" anchor="t">
              <a:spAutoFit/>
            </a:bodyPr>
            <a:lstStyle/>
            <a:p>
              <a:pPr algn="ctr" defTabSz="465567">
                <a:lnSpc>
                  <a:spcPts val="5132"/>
                </a:lnSpc>
                <a:spcBef>
                  <a:spcPct val="0"/>
                </a:spcBef>
                <a:defRPr/>
              </a:pPr>
              <a:r>
                <a:rPr lang="en-US" sz="3666" b="1" dirty="0">
                  <a:solidFill>
                    <a:prstClr val="white"/>
                  </a:solidFill>
                  <a:latin typeface="Eastman Grotesque Bold"/>
                  <a:ea typeface="Eastman Grotesque Bold"/>
                  <a:cs typeface="Eastman Grotesque Bold"/>
                  <a:sym typeface="Eastman Grotesque Bold"/>
                </a:rPr>
                <a:t>16</a:t>
              </a:r>
            </a:p>
          </p:txBody>
        </p:sp>
      </p:grpSp>
    </p:spTree>
    <p:extLst>
      <p:ext uri="{BB962C8B-B14F-4D97-AF65-F5344CB8AC3E}">
        <p14:creationId xmlns:p14="http://schemas.microsoft.com/office/powerpoint/2010/main" val="32539100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2B1537-7BD4-52FE-9E09-2F3FC1F9FFE8}"/>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AAA74659-7C9A-4449-37D8-B7A5E898417B}"/>
              </a:ext>
            </a:extLst>
          </p:cNvPr>
          <p:cNvSpPr/>
          <p:nvPr/>
        </p:nvSpPr>
        <p:spPr>
          <a:xfrm>
            <a:off x="2822" y="653143"/>
            <a:ext cx="228290" cy="633027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1134">
              <a:defRPr/>
            </a:pPr>
            <a:endParaRPr lang="en-ID" sz="1833">
              <a:solidFill>
                <a:prstClr val="white"/>
              </a:solidFill>
              <a:latin typeface="Swis721 Lt BT" panose="020B0403020202020204" pitchFamily="34" charset="0"/>
            </a:endParaRPr>
          </a:p>
        </p:txBody>
      </p:sp>
      <p:sp>
        <p:nvSpPr>
          <p:cNvPr id="65" name="Title 1">
            <a:extLst>
              <a:ext uri="{FF2B5EF4-FFF2-40B4-BE49-F238E27FC236}">
                <a16:creationId xmlns:a16="http://schemas.microsoft.com/office/drawing/2014/main" id="{27624D63-4199-4681-4C7E-B40293EE86C7}"/>
              </a:ext>
            </a:extLst>
          </p:cNvPr>
          <p:cNvSpPr txBox="1">
            <a:spLocks/>
          </p:cNvSpPr>
          <p:nvPr/>
        </p:nvSpPr>
        <p:spPr bwMode="auto">
          <a:xfrm>
            <a:off x="36244" y="26570"/>
            <a:ext cx="12071160" cy="77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12" tIns="46556" rIns="93112" bIns="46556"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US" sz="4000" b="1" dirty="0">
                <a:solidFill>
                  <a:srgbClr val="1D6E43"/>
                </a:solidFill>
                <a:latin typeface="Segoe UI" panose="020B0502040204020203" pitchFamily="34" charset="0"/>
                <a:cs typeface="Segoe UI" panose="020B0502040204020203" pitchFamily="34" charset="0"/>
              </a:rPr>
              <a:t>Top 20 Changes (Cont’d)</a:t>
            </a:r>
            <a:endParaRPr lang="en-US" sz="4000" b="1" dirty="0">
              <a:solidFill>
                <a:srgbClr val="1F3263"/>
              </a:solidFill>
              <a:latin typeface="Segoe UI" panose="020B0502040204020203" pitchFamily="34" charset="0"/>
              <a:cs typeface="Segoe UI" panose="020B0502040204020203" pitchFamily="34" charset="0"/>
            </a:endParaRPr>
          </a:p>
        </p:txBody>
      </p:sp>
      <p:grpSp>
        <p:nvGrpSpPr>
          <p:cNvPr id="3" name="Group 2">
            <a:extLst>
              <a:ext uri="{FF2B5EF4-FFF2-40B4-BE49-F238E27FC236}">
                <a16:creationId xmlns:a16="http://schemas.microsoft.com/office/drawing/2014/main" id="{9364BA6C-7495-01E5-68FE-944D1BCA6BCF}"/>
              </a:ext>
            </a:extLst>
          </p:cNvPr>
          <p:cNvGrpSpPr/>
          <p:nvPr/>
        </p:nvGrpSpPr>
        <p:grpSpPr>
          <a:xfrm>
            <a:off x="1016309" y="1504416"/>
            <a:ext cx="10422426" cy="3836876"/>
            <a:chOff x="1283304" y="3481903"/>
            <a:chExt cx="11588042" cy="3589956"/>
          </a:xfrm>
        </p:grpSpPr>
        <p:grpSp>
          <p:nvGrpSpPr>
            <p:cNvPr id="5" name="Group 2">
              <a:extLst>
                <a:ext uri="{FF2B5EF4-FFF2-40B4-BE49-F238E27FC236}">
                  <a16:creationId xmlns:a16="http://schemas.microsoft.com/office/drawing/2014/main" id="{EEA4EEF3-724C-AFB1-F21C-3DC43DFB035E}"/>
                </a:ext>
              </a:extLst>
            </p:cNvPr>
            <p:cNvGrpSpPr/>
            <p:nvPr/>
          </p:nvGrpSpPr>
          <p:grpSpPr>
            <a:xfrm>
              <a:off x="2571758" y="3481903"/>
              <a:ext cx="10299588" cy="3589956"/>
              <a:chOff x="0" y="-117919"/>
              <a:chExt cx="2712649" cy="945503"/>
            </a:xfrm>
          </p:grpSpPr>
          <p:sp>
            <p:nvSpPr>
              <p:cNvPr id="11" name="Freeform 3">
                <a:extLst>
                  <a:ext uri="{FF2B5EF4-FFF2-40B4-BE49-F238E27FC236}">
                    <a16:creationId xmlns:a16="http://schemas.microsoft.com/office/drawing/2014/main" id="{588BA081-47AC-F8C6-811A-4170AE52E71D}"/>
                  </a:ext>
                </a:extLst>
              </p:cNvPr>
              <p:cNvSpPr/>
              <p:nvPr/>
            </p:nvSpPr>
            <p:spPr>
              <a:xfrm>
                <a:off x="23667" y="-117919"/>
                <a:ext cx="2688982" cy="945503"/>
              </a:xfrm>
              <a:custGeom>
                <a:avLst/>
                <a:gdLst/>
                <a:ahLst/>
                <a:cxnLst/>
                <a:rect l="l" t="t" r="r" b="b"/>
                <a:pathLst>
                  <a:path w="1510507" h="406400">
                    <a:moveTo>
                      <a:pt x="0" y="0"/>
                    </a:moveTo>
                    <a:lnTo>
                      <a:pt x="1510507" y="0"/>
                    </a:lnTo>
                    <a:lnTo>
                      <a:pt x="1510507" y="406400"/>
                    </a:lnTo>
                    <a:lnTo>
                      <a:pt x="0" y="406400"/>
                    </a:lnTo>
                    <a:close/>
                  </a:path>
                </a:pathLst>
              </a:custGeom>
              <a:solidFill>
                <a:srgbClr val="ECF0F3"/>
              </a:solidFill>
            </p:spPr>
            <p:txBody>
              <a:bodyPr/>
              <a:lstStyle/>
              <a:p>
                <a:endParaRPr lang="en-GB"/>
              </a:p>
            </p:txBody>
          </p:sp>
          <p:sp>
            <p:nvSpPr>
              <p:cNvPr id="12" name="TextBox 4">
                <a:extLst>
                  <a:ext uri="{FF2B5EF4-FFF2-40B4-BE49-F238E27FC236}">
                    <a16:creationId xmlns:a16="http://schemas.microsoft.com/office/drawing/2014/main" id="{4A0453B8-017F-7391-C53B-5C1A8A325450}"/>
                  </a:ext>
                </a:extLst>
              </p:cNvPr>
              <p:cNvSpPr txBox="1"/>
              <p:nvPr/>
            </p:nvSpPr>
            <p:spPr>
              <a:xfrm>
                <a:off x="0" y="-9525"/>
                <a:ext cx="1510507" cy="415925"/>
              </a:xfrm>
              <a:prstGeom prst="rect">
                <a:avLst/>
              </a:prstGeom>
            </p:spPr>
            <p:txBody>
              <a:bodyPr lIns="34486" tIns="34486" rIns="34486" bIns="34486" rtlCol="0" anchor="ctr"/>
              <a:lstStyle/>
              <a:p>
                <a:pPr algn="ctr" defTabSz="465567">
                  <a:lnSpc>
                    <a:spcPts val="1629"/>
                  </a:lnSpc>
                  <a:defRPr/>
                </a:pPr>
                <a:endParaRPr sz="815">
                  <a:solidFill>
                    <a:prstClr val="black"/>
                  </a:solidFill>
                  <a:latin typeface="Calibri" panose="020F0502020204030204"/>
                </a:endParaRPr>
              </a:p>
            </p:txBody>
          </p:sp>
        </p:grpSp>
        <p:sp>
          <p:nvSpPr>
            <p:cNvPr id="7" name="Freeform 14">
              <a:extLst>
                <a:ext uri="{FF2B5EF4-FFF2-40B4-BE49-F238E27FC236}">
                  <a16:creationId xmlns:a16="http://schemas.microsoft.com/office/drawing/2014/main" id="{26AB32AD-CA9B-3C9A-A761-A1C91502B7B0}"/>
                </a:ext>
              </a:extLst>
            </p:cNvPr>
            <p:cNvSpPr/>
            <p:nvPr/>
          </p:nvSpPr>
          <p:spPr>
            <a:xfrm rot="5400000" flipV="1">
              <a:off x="1576149" y="4274558"/>
              <a:ext cx="1493598" cy="2079288"/>
            </a:xfrm>
            <a:custGeom>
              <a:avLst/>
              <a:gdLst/>
              <a:ahLst/>
              <a:cxnLst/>
              <a:rect l="l" t="t" r="r" b="b"/>
              <a:pathLst>
                <a:path w="1302258" h="1561929">
                  <a:moveTo>
                    <a:pt x="0" y="1561928"/>
                  </a:moveTo>
                  <a:lnTo>
                    <a:pt x="1302258" y="1561928"/>
                  </a:lnTo>
                  <a:lnTo>
                    <a:pt x="1302258" y="0"/>
                  </a:lnTo>
                  <a:lnTo>
                    <a:pt x="0" y="0"/>
                  </a:lnTo>
                  <a:lnTo>
                    <a:pt x="0" y="1561928"/>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8" name="TextBox 33">
              <a:extLst>
                <a:ext uri="{FF2B5EF4-FFF2-40B4-BE49-F238E27FC236}">
                  <a16:creationId xmlns:a16="http://schemas.microsoft.com/office/drawing/2014/main" id="{C933A333-FE19-5498-558F-B4EB159D218A}"/>
                </a:ext>
              </a:extLst>
            </p:cNvPr>
            <p:cNvSpPr txBox="1"/>
            <p:nvPr/>
          </p:nvSpPr>
          <p:spPr>
            <a:xfrm>
              <a:off x="3362592" y="3801075"/>
              <a:ext cx="8828878" cy="298674"/>
            </a:xfrm>
            <a:prstGeom prst="rect">
              <a:avLst/>
            </a:prstGeom>
          </p:spPr>
          <p:txBody>
            <a:bodyPr wrap="square" lIns="0" tIns="0" rIns="0" bIns="0" rtlCol="0" anchor="t">
              <a:spAutoFit/>
            </a:bodyPr>
            <a:lstStyle/>
            <a:p>
              <a:pPr defTabSz="931134"/>
              <a:r>
                <a:rPr lang="en-US" sz="2037" b="1" dirty="0">
                  <a:solidFill>
                    <a:prstClr val="black"/>
                  </a:solidFill>
                  <a:latin typeface="Georgia" panose="02040502050405020303" pitchFamily="18" charset="0"/>
                </a:rPr>
                <a:t>Update to the VAT sharing formula </a:t>
              </a:r>
            </a:p>
          </p:txBody>
        </p:sp>
        <p:sp>
          <p:nvSpPr>
            <p:cNvPr id="9" name="TextBox 37">
              <a:extLst>
                <a:ext uri="{FF2B5EF4-FFF2-40B4-BE49-F238E27FC236}">
                  <a16:creationId xmlns:a16="http://schemas.microsoft.com/office/drawing/2014/main" id="{FBB69C24-6619-34D5-02AF-FC05401DAE7B}"/>
                </a:ext>
              </a:extLst>
            </p:cNvPr>
            <p:cNvSpPr txBox="1"/>
            <p:nvPr/>
          </p:nvSpPr>
          <p:spPr>
            <a:xfrm>
              <a:off x="3362592" y="4118502"/>
              <a:ext cx="9137911" cy="2688240"/>
            </a:xfrm>
            <a:prstGeom prst="rect">
              <a:avLst/>
            </a:prstGeom>
          </p:spPr>
          <p:txBody>
            <a:bodyPr wrap="square" lIns="0" tIns="0" rIns="0" bIns="0" rtlCol="0" anchor="t">
              <a:spAutoFit/>
            </a:bodyPr>
            <a:lstStyle/>
            <a:p>
              <a:pPr algn="just" defTabSz="931134">
                <a:lnSpc>
                  <a:spcPct val="150000"/>
                </a:lnSpc>
              </a:pPr>
              <a:r>
                <a:rPr lang="en-US" sz="2037" dirty="0">
                  <a:solidFill>
                    <a:prstClr val="black"/>
                  </a:solidFill>
                  <a:latin typeface="Georgia" panose="02040502050405020303" pitchFamily="18" charset="0"/>
                </a:rPr>
                <a:t>The Acts revise the distribution of VAT revenue, reducing the Federal Government’s share from 15% to 10%, while increasing the allocations to states and Local Government Areas to 55% and 35%, respectively. The portion allocated to states and local governments will be further distributed as follows: 50% shared equally, 20% based on population, and 30% according to the place of consumption.</a:t>
              </a:r>
            </a:p>
          </p:txBody>
        </p:sp>
        <p:sp>
          <p:nvSpPr>
            <p:cNvPr id="10" name="TextBox 45">
              <a:extLst>
                <a:ext uri="{FF2B5EF4-FFF2-40B4-BE49-F238E27FC236}">
                  <a16:creationId xmlns:a16="http://schemas.microsoft.com/office/drawing/2014/main" id="{73C985EE-205F-B12A-8375-0BFEE0C8D212}"/>
                </a:ext>
              </a:extLst>
            </p:cNvPr>
            <p:cNvSpPr txBox="1"/>
            <p:nvPr/>
          </p:nvSpPr>
          <p:spPr>
            <a:xfrm>
              <a:off x="1689149" y="4996038"/>
              <a:ext cx="782775" cy="623126"/>
            </a:xfrm>
            <a:prstGeom prst="rect">
              <a:avLst/>
            </a:prstGeom>
          </p:spPr>
          <p:txBody>
            <a:bodyPr wrap="square" lIns="0" tIns="0" rIns="0" bIns="0" rtlCol="0" anchor="t">
              <a:spAutoFit/>
            </a:bodyPr>
            <a:lstStyle/>
            <a:p>
              <a:pPr algn="ctr" defTabSz="465567">
                <a:lnSpc>
                  <a:spcPts val="5132"/>
                </a:lnSpc>
                <a:spcBef>
                  <a:spcPct val="0"/>
                </a:spcBef>
                <a:defRPr/>
              </a:pPr>
              <a:r>
                <a:rPr lang="en-US" sz="3666" b="1" dirty="0">
                  <a:solidFill>
                    <a:prstClr val="white"/>
                  </a:solidFill>
                  <a:latin typeface="Eastman Grotesque Bold"/>
                  <a:ea typeface="Eastman Grotesque Bold"/>
                  <a:cs typeface="Eastman Grotesque Bold"/>
                  <a:sym typeface="Eastman Grotesque Bold"/>
                </a:rPr>
                <a:t>17</a:t>
              </a:r>
            </a:p>
          </p:txBody>
        </p:sp>
      </p:grpSp>
    </p:spTree>
    <p:extLst>
      <p:ext uri="{BB962C8B-B14F-4D97-AF65-F5344CB8AC3E}">
        <p14:creationId xmlns:p14="http://schemas.microsoft.com/office/powerpoint/2010/main" val="1331349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406C15-2585-0B22-CBDC-4420F379C4B2}"/>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D7FF7543-AAD1-BDA2-4428-27D19581EDBD}"/>
              </a:ext>
            </a:extLst>
          </p:cNvPr>
          <p:cNvSpPr/>
          <p:nvPr/>
        </p:nvSpPr>
        <p:spPr>
          <a:xfrm>
            <a:off x="2822" y="653143"/>
            <a:ext cx="228290" cy="633027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1134">
              <a:defRPr/>
            </a:pPr>
            <a:endParaRPr lang="en-ID" sz="1833">
              <a:solidFill>
                <a:prstClr val="white"/>
              </a:solidFill>
              <a:latin typeface="Swis721 Lt BT" panose="020B0403020202020204" pitchFamily="34" charset="0"/>
            </a:endParaRPr>
          </a:p>
        </p:txBody>
      </p:sp>
      <p:sp>
        <p:nvSpPr>
          <p:cNvPr id="65" name="Title 1">
            <a:extLst>
              <a:ext uri="{FF2B5EF4-FFF2-40B4-BE49-F238E27FC236}">
                <a16:creationId xmlns:a16="http://schemas.microsoft.com/office/drawing/2014/main" id="{D65D6918-6030-1439-9F69-8509C89B8C0A}"/>
              </a:ext>
            </a:extLst>
          </p:cNvPr>
          <p:cNvSpPr txBox="1">
            <a:spLocks/>
          </p:cNvSpPr>
          <p:nvPr/>
        </p:nvSpPr>
        <p:spPr bwMode="auto">
          <a:xfrm>
            <a:off x="36244" y="26570"/>
            <a:ext cx="12071160" cy="77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12" tIns="46556" rIns="93112" bIns="46556"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US" sz="4000" b="1" dirty="0">
                <a:solidFill>
                  <a:srgbClr val="1D6E43"/>
                </a:solidFill>
                <a:latin typeface="Segoe UI" panose="020B0502040204020203" pitchFamily="34" charset="0"/>
                <a:cs typeface="Segoe UI" panose="020B0502040204020203" pitchFamily="34" charset="0"/>
              </a:rPr>
              <a:t>Top 20 Changes (Cont’d)</a:t>
            </a:r>
            <a:endParaRPr lang="en-US" sz="4000" b="1" dirty="0">
              <a:solidFill>
                <a:srgbClr val="1F3263"/>
              </a:solidFill>
              <a:latin typeface="Segoe UI" panose="020B0502040204020203" pitchFamily="34" charset="0"/>
              <a:cs typeface="Segoe UI" panose="020B0502040204020203" pitchFamily="34" charset="0"/>
            </a:endParaRPr>
          </a:p>
        </p:txBody>
      </p:sp>
      <p:grpSp>
        <p:nvGrpSpPr>
          <p:cNvPr id="2" name="Group 1">
            <a:extLst>
              <a:ext uri="{FF2B5EF4-FFF2-40B4-BE49-F238E27FC236}">
                <a16:creationId xmlns:a16="http://schemas.microsoft.com/office/drawing/2014/main" id="{FA353CC6-0D4F-7C22-E090-F6B102E7FA5A}"/>
              </a:ext>
            </a:extLst>
          </p:cNvPr>
          <p:cNvGrpSpPr/>
          <p:nvPr/>
        </p:nvGrpSpPr>
        <p:grpSpPr>
          <a:xfrm>
            <a:off x="1016315" y="1133715"/>
            <a:ext cx="10422421" cy="4702655"/>
            <a:chOff x="1283309" y="3481903"/>
            <a:chExt cx="11588037" cy="4400019"/>
          </a:xfrm>
        </p:grpSpPr>
        <p:grpSp>
          <p:nvGrpSpPr>
            <p:cNvPr id="6" name="Group 2">
              <a:extLst>
                <a:ext uri="{FF2B5EF4-FFF2-40B4-BE49-F238E27FC236}">
                  <a16:creationId xmlns:a16="http://schemas.microsoft.com/office/drawing/2014/main" id="{53014EA3-4892-49F5-B4D9-CE1F60F9462B}"/>
                </a:ext>
              </a:extLst>
            </p:cNvPr>
            <p:cNvGrpSpPr/>
            <p:nvPr/>
          </p:nvGrpSpPr>
          <p:grpSpPr>
            <a:xfrm>
              <a:off x="2571758" y="3481903"/>
              <a:ext cx="10299588" cy="4400019"/>
              <a:chOff x="0" y="-117919"/>
              <a:chExt cx="2712649" cy="1158853"/>
            </a:xfrm>
          </p:grpSpPr>
          <p:sp>
            <p:nvSpPr>
              <p:cNvPr id="17" name="Freeform 3">
                <a:extLst>
                  <a:ext uri="{FF2B5EF4-FFF2-40B4-BE49-F238E27FC236}">
                    <a16:creationId xmlns:a16="http://schemas.microsoft.com/office/drawing/2014/main" id="{A22EEA15-9AF6-FA22-6883-12230C87A08C}"/>
                  </a:ext>
                </a:extLst>
              </p:cNvPr>
              <p:cNvSpPr/>
              <p:nvPr/>
            </p:nvSpPr>
            <p:spPr>
              <a:xfrm>
                <a:off x="23667" y="-117919"/>
                <a:ext cx="2688982" cy="1158853"/>
              </a:xfrm>
              <a:custGeom>
                <a:avLst/>
                <a:gdLst/>
                <a:ahLst/>
                <a:cxnLst/>
                <a:rect l="l" t="t" r="r" b="b"/>
                <a:pathLst>
                  <a:path w="1510507" h="406400">
                    <a:moveTo>
                      <a:pt x="0" y="0"/>
                    </a:moveTo>
                    <a:lnTo>
                      <a:pt x="1510507" y="0"/>
                    </a:lnTo>
                    <a:lnTo>
                      <a:pt x="1510507" y="406400"/>
                    </a:lnTo>
                    <a:lnTo>
                      <a:pt x="0" y="406400"/>
                    </a:lnTo>
                    <a:close/>
                  </a:path>
                </a:pathLst>
              </a:custGeom>
              <a:solidFill>
                <a:srgbClr val="ECF0F3"/>
              </a:solidFill>
            </p:spPr>
            <p:txBody>
              <a:bodyPr/>
              <a:lstStyle/>
              <a:p>
                <a:endParaRPr lang="en-GB"/>
              </a:p>
            </p:txBody>
          </p:sp>
          <p:sp>
            <p:nvSpPr>
              <p:cNvPr id="18" name="TextBox 4">
                <a:extLst>
                  <a:ext uri="{FF2B5EF4-FFF2-40B4-BE49-F238E27FC236}">
                    <a16:creationId xmlns:a16="http://schemas.microsoft.com/office/drawing/2014/main" id="{0EE9E570-17D6-9B7C-73CC-4343B031E839}"/>
                  </a:ext>
                </a:extLst>
              </p:cNvPr>
              <p:cNvSpPr txBox="1"/>
              <p:nvPr/>
            </p:nvSpPr>
            <p:spPr>
              <a:xfrm>
                <a:off x="0" y="-9525"/>
                <a:ext cx="1510507" cy="415925"/>
              </a:xfrm>
              <a:prstGeom prst="rect">
                <a:avLst/>
              </a:prstGeom>
            </p:spPr>
            <p:txBody>
              <a:bodyPr lIns="34486" tIns="34486" rIns="34486" bIns="34486" rtlCol="0" anchor="ctr"/>
              <a:lstStyle/>
              <a:p>
                <a:pPr algn="ctr" defTabSz="465567">
                  <a:lnSpc>
                    <a:spcPts val="1629"/>
                  </a:lnSpc>
                  <a:defRPr/>
                </a:pPr>
                <a:endParaRPr sz="815">
                  <a:solidFill>
                    <a:prstClr val="black"/>
                  </a:solidFill>
                  <a:latin typeface="Calibri" panose="020F0502020204030204"/>
                </a:endParaRPr>
              </a:p>
            </p:txBody>
          </p:sp>
        </p:grpSp>
        <p:sp>
          <p:nvSpPr>
            <p:cNvPr id="13" name="Freeform 14">
              <a:extLst>
                <a:ext uri="{FF2B5EF4-FFF2-40B4-BE49-F238E27FC236}">
                  <a16:creationId xmlns:a16="http://schemas.microsoft.com/office/drawing/2014/main" id="{A251E2CA-72ED-4C1B-5773-084D102B1742}"/>
                </a:ext>
              </a:extLst>
            </p:cNvPr>
            <p:cNvSpPr/>
            <p:nvPr/>
          </p:nvSpPr>
          <p:spPr>
            <a:xfrm rot="5400000" flipV="1">
              <a:off x="1576154" y="4586554"/>
              <a:ext cx="1493598" cy="2079288"/>
            </a:xfrm>
            <a:custGeom>
              <a:avLst/>
              <a:gdLst/>
              <a:ahLst/>
              <a:cxnLst/>
              <a:rect l="l" t="t" r="r" b="b"/>
              <a:pathLst>
                <a:path w="1302258" h="1561929">
                  <a:moveTo>
                    <a:pt x="0" y="1561928"/>
                  </a:moveTo>
                  <a:lnTo>
                    <a:pt x="1302258" y="1561928"/>
                  </a:lnTo>
                  <a:lnTo>
                    <a:pt x="1302258" y="0"/>
                  </a:lnTo>
                  <a:lnTo>
                    <a:pt x="0" y="0"/>
                  </a:lnTo>
                  <a:lnTo>
                    <a:pt x="0" y="1561928"/>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14" name="TextBox 33">
              <a:extLst>
                <a:ext uri="{FF2B5EF4-FFF2-40B4-BE49-F238E27FC236}">
                  <a16:creationId xmlns:a16="http://schemas.microsoft.com/office/drawing/2014/main" id="{8074412A-BC99-B71D-9C60-8CE5E5A2A89D}"/>
                </a:ext>
              </a:extLst>
            </p:cNvPr>
            <p:cNvSpPr txBox="1"/>
            <p:nvPr/>
          </p:nvSpPr>
          <p:spPr>
            <a:xfrm>
              <a:off x="3362592" y="3801075"/>
              <a:ext cx="8828878" cy="298674"/>
            </a:xfrm>
            <a:prstGeom prst="rect">
              <a:avLst/>
            </a:prstGeom>
          </p:spPr>
          <p:txBody>
            <a:bodyPr wrap="square" lIns="0" tIns="0" rIns="0" bIns="0" rtlCol="0" anchor="t">
              <a:spAutoFit/>
            </a:bodyPr>
            <a:lstStyle/>
            <a:p>
              <a:pPr defTabSz="931134"/>
              <a:r>
                <a:rPr lang="en-US" sz="2037" b="1" dirty="0">
                  <a:solidFill>
                    <a:prstClr val="black"/>
                  </a:solidFill>
                  <a:latin typeface="Georgia" panose="02040502050405020303" pitchFamily="18" charset="0"/>
                </a:rPr>
                <a:t>Increased penalties for non-compliance</a:t>
              </a:r>
            </a:p>
          </p:txBody>
        </p:sp>
        <p:sp>
          <p:nvSpPr>
            <p:cNvPr id="15" name="TextBox 37">
              <a:extLst>
                <a:ext uri="{FF2B5EF4-FFF2-40B4-BE49-F238E27FC236}">
                  <a16:creationId xmlns:a16="http://schemas.microsoft.com/office/drawing/2014/main" id="{AF74D265-6BF8-5B78-A99E-D182F357DF49}"/>
                </a:ext>
              </a:extLst>
            </p:cNvPr>
            <p:cNvSpPr txBox="1"/>
            <p:nvPr/>
          </p:nvSpPr>
          <p:spPr>
            <a:xfrm>
              <a:off x="3362592" y="4118502"/>
              <a:ext cx="9137911" cy="3584321"/>
            </a:xfrm>
            <a:prstGeom prst="rect">
              <a:avLst/>
            </a:prstGeom>
          </p:spPr>
          <p:txBody>
            <a:bodyPr wrap="square" lIns="0" tIns="0" rIns="0" bIns="0" rtlCol="0" anchor="t">
              <a:spAutoFit/>
            </a:bodyPr>
            <a:lstStyle/>
            <a:p>
              <a:pPr algn="just" defTabSz="931134">
                <a:lnSpc>
                  <a:spcPct val="150000"/>
                </a:lnSpc>
              </a:pPr>
              <a:r>
                <a:rPr lang="en-US" sz="2037" dirty="0">
                  <a:solidFill>
                    <a:prstClr val="black"/>
                  </a:solidFill>
                  <a:latin typeface="Georgia" panose="02040502050405020303" pitchFamily="18" charset="0"/>
                </a:rPr>
                <a:t>The Acts introduce substantial increases in non-compliance penalties along with several new sanctions. Key updates include raising the penalty for failure to file returns to NGN100,000 for the first month and NGN50,000 for each subsequent month of default. New penalties have also been established, such as a NGN5 million fine for awarding contracts to individuals or entities not registered for tax, as well as penalties for obstructing the deployment of tax technology, inducing tax officers, and other related offenses.</a:t>
              </a:r>
            </a:p>
          </p:txBody>
        </p:sp>
        <p:sp>
          <p:nvSpPr>
            <p:cNvPr id="16" name="TextBox 45">
              <a:extLst>
                <a:ext uri="{FF2B5EF4-FFF2-40B4-BE49-F238E27FC236}">
                  <a16:creationId xmlns:a16="http://schemas.microsoft.com/office/drawing/2014/main" id="{AC60D1E8-B9FE-089B-62D3-B3AFA59D7B07}"/>
                </a:ext>
              </a:extLst>
            </p:cNvPr>
            <p:cNvSpPr txBox="1"/>
            <p:nvPr/>
          </p:nvSpPr>
          <p:spPr>
            <a:xfrm>
              <a:off x="1689149" y="5308035"/>
              <a:ext cx="782775" cy="623126"/>
            </a:xfrm>
            <a:prstGeom prst="rect">
              <a:avLst/>
            </a:prstGeom>
          </p:spPr>
          <p:txBody>
            <a:bodyPr wrap="square" lIns="0" tIns="0" rIns="0" bIns="0" rtlCol="0" anchor="t">
              <a:spAutoFit/>
            </a:bodyPr>
            <a:lstStyle/>
            <a:p>
              <a:pPr algn="ctr" defTabSz="465567">
                <a:lnSpc>
                  <a:spcPts val="5132"/>
                </a:lnSpc>
                <a:spcBef>
                  <a:spcPct val="0"/>
                </a:spcBef>
                <a:defRPr/>
              </a:pPr>
              <a:r>
                <a:rPr lang="en-US" sz="3666" b="1" dirty="0">
                  <a:solidFill>
                    <a:prstClr val="white"/>
                  </a:solidFill>
                  <a:latin typeface="Eastman Grotesque Bold"/>
                  <a:ea typeface="Eastman Grotesque Bold"/>
                  <a:cs typeface="Eastman Grotesque Bold"/>
                  <a:sym typeface="Eastman Grotesque Bold"/>
                </a:rPr>
                <a:t>18</a:t>
              </a:r>
            </a:p>
          </p:txBody>
        </p:sp>
      </p:grpSp>
    </p:spTree>
    <p:extLst>
      <p:ext uri="{BB962C8B-B14F-4D97-AF65-F5344CB8AC3E}">
        <p14:creationId xmlns:p14="http://schemas.microsoft.com/office/powerpoint/2010/main" val="23306474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CC483E-F5CB-4D6A-EB2F-7BF35C67DC8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C519EB80-A2AE-7A05-B13E-EF9B2791D587}"/>
              </a:ext>
            </a:extLst>
          </p:cNvPr>
          <p:cNvSpPr/>
          <p:nvPr/>
        </p:nvSpPr>
        <p:spPr>
          <a:xfrm>
            <a:off x="2822" y="653143"/>
            <a:ext cx="228290" cy="633027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1134">
              <a:defRPr/>
            </a:pPr>
            <a:endParaRPr lang="en-ID" sz="1833">
              <a:solidFill>
                <a:prstClr val="white"/>
              </a:solidFill>
              <a:latin typeface="Swis721 Lt BT" panose="020B0403020202020204" pitchFamily="34" charset="0"/>
            </a:endParaRPr>
          </a:p>
        </p:txBody>
      </p:sp>
      <p:sp>
        <p:nvSpPr>
          <p:cNvPr id="65" name="Title 1">
            <a:extLst>
              <a:ext uri="{FF2B5EF4-FFF2-40B4-BE49-F238E27FC236}">
                <a16:creationId xmlns:a16="http://schemas.microsoft.com/office/drawing/2014/main" id="{EB8FEF95-93D0-796C-BE2D-FFE724123CD5}"/>
              </a:ext>
            </a:extLst>
          </p:cNvPr>
          <p:cNvSpPr txBox="1">
            <a:spLocks/>
          </p:cNvSpPr>
          <p:nvPr/>
        </p:nvSpPr>
        <p:spPr bwMode="auto">
          <a:xfrm>
            <a:off x="36244" y="26570"/>
            <a:ext cx="12071160" cy="77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12" tIns="46556" rIns="93112" bIns="46556"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US" sz="4000" b="1" dirty="0">
                <a:solidFill>
                  <a:srgbClr val="1D6E43"/>
                </a:solidFill>
                <a:latin typeface="Segoe UI" panose="020B0502040204020203" pitchFamily="34" charset="0"/>
                <a:cs typeface="Segoe UI" panose="020B0502040204020203" pitchFamily="34" charset="0"/>
              </a:rPr>
              <a:t>Top 20 Changes (Cont’d)</a:t>
            </a:r>
            <a:endParaRPr lang="en-US" sz="4000" b="1" dirty="0">
              <a:solidFill>
                <a:srgbClr val="1F3263"/>
              </a:solidFill>
              <a:latin typeface="Segoe UI" panose="020B0502040204020203" pitchFamily="34" charset="0"/>
              <a:cs typeface="Segoe UI" panose="020B0502040204020203" pitchFamily="34" charset="0"/>
            </a:endParaRPr>
          </a:p>
        </p:txBody>
      </p:sp>
      <p:grpSp>
        <p:nvGrpSpPr>
          <p:cNvPr id="3" name="Group 2">
            <a:extLst>
              <a:ext uri="{FF2B5EF4-FFF2-40B4-BE49-F238E27FC236}">
                <a16:creationId xmlns:a16="http://schemas.microsoft.com/office/drawing/2014/main" id="{19341303-D2C8-30A6-9F30-B8DD3E8A61A9}"/>
              </a:ext>
            </a:extLst>
          </p:cNvPr>
          <p:cNvGrpSpPr/>
          <p:nvPr/>
        </p:nvGrpSpPr>
        <p:grpSpPr>
          <a:xfrm>
            <a:off x="935492" y="936691"/>
            <a:ext cx="10666369" cy="5519430"/>
            <a:chOff x="1193448" y="3313777"/>
            <a:chExt cx="11859267" cy="5164231"/>
          </a:xfrm>
        </p:grpSpPr>
        <p:grpSp>
          <p:nvGrpSpPr>
            <p:cNvPr id="5" name="Group 2">
              <a:extLst>
                <a:ext uri="{FF2B5EF4-FFF2-40B4-BE49-F238E27FC236}">
                  <a16:creationId xmlns:a16="http://schemas.microsoft.com/office/drawing/2014/main" id="{1E648645-0F8D-E167-9970-1AD5589C033E}"/>
                </a:ext>
              </a:extLst>
            </p:cNvPr>
            <p:cNvGrpSpPr/>
            <p:nvPr/>
          </p:nvGrpSpPr>
          <p:grpSpPr>
            <a:xfrm>
              <a:off x="2571758" y="3313777"/>
              <a:ext cx="10480957" cy="5164231"/>
              <a:chOff x="0" y="-162199"/>
              <a:chExt cx="2760417" cy="1360127"/>
            </a:xfrm>
          </p:grpSpPr>
          <p:sp>
            <p:nvSpPr>
              <p:cNvPr id="11" name="Freeform 3">
                <a:extLst>
                  <a:ext uri="{FF2B5EF4-FFF2-40B4-BE49-F238E27FC236}">
                    <a16:creationId xmlns:a16="http://schemas.microsoft.com/office/drawing/2014/main" id="{34EC7E77-F830-AB02-CBAE-350D43F3F50A}"/>
                  </a:ext>
                </a:extLst>
              </p:cNvPr>
              <p:cNvSpPr/>
              <p:nvPr/>
            </p:nvSpPr>
            <p:spPr>
              <a:xfrm>
                <a:off x="0" y="-162199"/>
                <a:ext cx="2760417" cy="1360127"/>
              </a:xfrm>
              <a:custGeom>
                <a:avLst/>
                <a:gdLst/>
                <a:ahLst/>
                <a:cxnLst/>
                <a:rect l="l" t="t" r="r" b="b"/>
                <a:pathLst>
                  <a:path w="1510507" h="406400">
                    <a:moveTo>
                      <a:pt x="0" y="0"/>
                    </a:moveTo>
                    <a:lnTo>
                      <a:pt x="1510507" y="0"/>
                    </a:lnTo>
                    <a:lnTo>
                      <a:pt x="1510507" y="406400"/>
                    </a:lnTo>
                    <a:lnTo>
                      <a:pt x="0" y="406400"/>
                    </a:lnTo>
                    <a:close/>
                  </a:path>
                </a:pathLst>
              </a:custGeom>
              <a:solidFill>
                <a:srgbClr val="ECF0F3"/>
              </a:solidFill>
            </p:spPr>
            <p:txBody>
              <a:bodyPr/>
              <a:lstStyle/>
              <a:p>
                <a:endParaRPr lang="en-GB"/>
              </a:p>
            </p:txBody>
          </p:sp>
          <p:sp>
            <p:nvSpPr>
              <p:cNvPr id="12" name="TextBox 4">
                <a:extLst>
                  <a:ext uri="{FF2B5EF4-FFF2-40B4-BE49-F238E27FC236}">
                    <a16:creationId xmlns:a16="http://schemas.microsoft.com/office/drawing/2014/main" id="{06B7512E-21D3-EE09-1543-9D3E7D2196CA}"/>
                  </a:ext>
                </a:extLst>
              </p:cNvPr>
              <p:cNvSpPr txBox="1"/>
              <p:nvPr/>
            </p:nvSpPr>
            <p:spPr>
              <a:xfrm>
                <a:off x="0" y="-9525"/>
                <a:ext cx="1510507" cy="415925"/>
              </a:xfrm>
              <a:prstGeom prst="rect">
                <a:avLst/>
              </a:prstGeom>
            </p:spPr>
            <p:txBody>
              <a:bodyPr lIns="34486" tIns="34486" rIns="34486" bIns="34486" rtlCol="0" anchor="ctr"/>
              <a:lstStyle/>
              <a:p>
                <a:pPr algn="ctr" defTabSz="465567">
                  <a:lnSpc>
                    <a:spcPts val="1629"/>
                  </a:lnSpc>
                  <a:defRPr/>
                </a:pPr>
                <a:endParaRPr sz="815">
                  <a:solidFill>
                    <a:prstClr val="black"/>
                  </a:solidFill>
                  <a:latin typeface="Calibri" panose="020F0502020204030204"/>
                </a:endParaRPr>
              </a:p>
            </p:txBody>
          </p:sp>
        </p:grpSp>
        <p:sp>
          <p:nvSpPr>
            <p:cNvPr id="7" name="Freeform 14">
              <a:extLst>
                <a:ext uri="{FF2B5EF4-FFF2-40B4-BE49-F238E27FC236}">
                  <a16:creationId xmlns:a16="http://schemas.microsoft.com/office/drawing/2014/main" id="{2FDB50BD-88F9-0BEE-6FC4-15F71353EAEB}"/>
                </a:ext>
              </a:extLst>
            </p:cNvPr>
            <p:cNvSpPr/>
            <p:nvPr/>
          </p:nvSpPr>
          <p:spPr>
            <a:xfrm rot="5400000" flipV="1">
              <a:off x="1486293" y="4418428"/>
              <a:ext cx="1493598" cy="2079288"/>
            </a:xfrm>
            <a:custGeom>
              <a:avLst/>
              <a:gdLst/>
              <a:ahLst/>
              <a:cxnLst/>
              <a:rect l="l" t="t" r="r" b="b"/>
              <a:pathLst>
                <a:path w="1302258" h="1561929">
                  <a:moveTo>
                    <a:pt x="0" y="1561928"/>
                  </a:moveTo>
                  <a:lnTo>
                    <a:pt x="1302258" y="1561928"/>
                  </a:lnTo>
                  <a:lnTo>
                    <a:pt x="1302258" y="0"/>
                  </a:lnTo>
                  <a:lnTo>
                    <a:pt x="0" y="0"/>
                  </a:lnTo>
                  <a:lnTo>
                    <a:pt x="0" y="1561928"/>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8" name="TextBox 33">
              <a:extLst>
                <a:ext uri="{FF2B5EF4-FFF2-40B4-BE49-F238E27FC236}">
                  <a16:creationId xmlns:a16="http://schemas.microsoft.com/office/drawing/2014/main" id="{24E704C6-2058-2F64-F448-D114F9EF757C}"/>
                </a:ext>
              </a:extLst>
            </p:cNvPr>
            <p:cNvSpPr txBox="1"/>
            <p:nvPr/>
          </p:nvSpPr>
          <p:spPr>
            <a:xfrm>
              <a:off x="3272730" y="3632949"/>
              <a:ext cx="8828878" cy="298674"/>
            </a:xfrm>
            <a:prstGeom prst="rect">
              <a:avLst/>
            </a:prstGeom>
          </p:spPr>
          <p:txBody>
            <a:bodyPr wrap="square" lIns="0" tIns="0" rIns="0" bIns="0" rtlCol="0" anchor="t">
              <a:spAutoFit/>
            </a:bodyPr>
            <a:lstStyle/>
            <a:p>
              <a:pPr defTabSz="931134"/>
              <a:r>
                <a:rPr lang="en-US" sz="2037" b="1" dirty="0">
                  <a:solidFill>
                    <a:prstClr val="black"/>
                  </a:solidFill>
                  <a:latin typeface="Georgia" panose="02040502050405020303" pitchFamily="18" charset="0"/>
                </a:rPr>
                <a:t>Disclosure of tax planning arrangements</a:t>
              </a:r>
            </a:p>
          </p:txBody>
        </p:sp>
        <p:sp>
          <p:nvSpPr>
            <p:cNvPr id="9" name="TextBox 37">
              <a:extLst>
                <a:ext uri="{FF2B5EF4-FFF2-40B4-BE49-F238E27FC236}">
                  <a16:creationId xmlns:a16="http://schemas.microsoft.com/office/drawing/2014/main" id="{86443E82-22C8-A5B0-6425-6A182EBC678C}"/>
                </a:ext>
              </a:extLst>
            </p:cNvPr>
            <p:cNvSpPr txBox="1"/>
            <p:nvPr/>
          </p:nvSpPr>
          <p:spPr>
            <a:xfrm>
              <a:off x="3272730" y="3950376"/>
              <a:ext cx="9137911" cy="4480400"/>
            </a:xfrm>
            <a:prstGeom prst="rect">
              <a:avLst/>
            </a:prstGeom>
          </p:spPr>
          <p:txBody>
            <a:bodyPr wrap="square" lIns="0" tIns="0" rIns="0" bIns="0" rtlCol="0" anchor="t">
              <a:spAutoFit/>
            </a:bodyPr>
            <a:lstStyle/>
            <a:p>
              <a:pPr algn="just" defTabSz="931134">
                <a:lnSpc>
                  <a:spcPct val="150000"/>
                </a:lnSpc>
              </a:pPr>
              <a:r>
                <a:rPr lang="en-US" sz="2037" dirty="0">
                  <a:solidFill>
                    <a:prstClr val="black"/>
                  </a:solidFill>
                  <a:latin typeface="Georgia" panose="02040502050405020303" pitchFamily="18" charset="0"/>
                </a:rPr>
                <a:t>The NTAA mandates that companies voluntarily and proactively disclose to the tax authorities any tax planning arrangements or schemes that could result in a tax advantage. The term “tax advantage” is broadly defined to encompass any scenario in which a person or entity secures a favorable tax outcome. This includes obtaining or increasing tax reliefs, receiving or enhancing tax refunds, reducing or avoiding tax liabilities or assessments, deferring tax payments, accelerating tax refunds, or circumventing obligations to deduct or remit taxes. In essence, it covers any transaction or arrangement that yields a more favorable tax position than would otherwise exist.</a:t>
              </a:r>
            </a:p>
          </p:txBody>
        </p:sp>
        <p:sp>
          <p:nvSpPr>
            <p:cNvPr id="10" name="TextBox 45">
              <a:extLst>
                <a:ext uri="{FF2B5EF4-FFF2-40B4-BE49-F238E27FC236}">
                  <a16:creationId xmlns:a16="http://schemas.microsoft.com/office/drawing/2014/main" id="{1585CBB4-9904-DC68-F0C5-C1DB4379D0E2}"/>
                </a:ext>
              </a:extLst>
            </p:cNvPr>
            <p:cNvSpPr txBox="1"/>
            <p:nvPr/>
          </p:nvSpPr>
          <p:spPr>
            <a:xfrm>
              <a:off x="1599288" y="5139909"/>
              <a:ext cx="782775" cy="623126"/>
            </a:xfrm>
            <a:prstGeom prst="rect">
              <a:avLst/>
            </a:prstGeom>
          </p:spPr>
          <p:txBody>
            <a:bodyPr wrap="square" lIns="0" tIns="0" rIns="0" bIns="0" rtlCol="0" anchor="t">
              <a:spAutoFit/>
            </a:bodyPr>
            <a:lstStyle/>
            <a:p>
              <a:pPr algn="ctr" defTabSz="465567">
                <a:lnSpc>
                  <a:spcPts val="5132"/>
                </a:lnSpc>
                <a:spcBef>
                  <a:spcPct val="0"/>
                </a:spcBef>
                <a:defRPr/>
              </a:pPr>
              <a:r>
                <a:rPr lang="en-US" sz="3666" b="1" dirty="0">
                  <a:solidFill>
                    <a:prstClr val="white"/>
                  </a:solidFill>
                  <a:latin typeface="Eastman Grotesque Bold"/>
                  <a:ea typeface="Eastman Grotesque Bold"/>
                  <a:cs typeface="Eastman Grotesque Bold"/>
                  <a:sym typeface="Eastman Grotesque Bold"/>
                </a:rPr>
                <a:t>19</a:t>
              </a:r>
            </a:p>
          </p:txBody>
        </p:sp>
      </p:grpSp>
    </p:spTree>
    <p:extLst>
      <p:ext uri="{BB962C8B-B14F-4D97-AF65-F5344CB8AC3E}">
        <p14:creationId xmlns:p14="http://schemas.microsoft.com/office/powerpoint/2010/main" val="8383405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93A35D-1381-024F-4839-8F93EDD9189F}"/>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2F8E4876-9889-32ED-4D8C-13C0853365E4}"/>
              </a:ext>
            </a:extLst>
          </p:cNvPr>
          <p:cNvSpPr/>
          <p:nvPr/>
        </p:nvSpPr>
        <p:spPr>
          <a:xfrm>
            <a:off x="2822" y="653143"/>
            <a:ext cx="228290" cy="633027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1134">
              <a:defRPr/>
            </a:pPr>
            <a:endParaRPr lang="en-ID" sz="1833">
              <a:solidFill>
                <a:prstClr val="white"/>
              </a:solidFill>
              <a:latin typeface="Swis721 Lt BT" panose="020B0403020202020204" pitchFamily="34" charset="0"/>
            </a:endParaRPr>
          </a:p>
        </p:txBody>
      </p:sp>
      <p:sp>
        <p:nvSpPr>
          <p:cNvPr id="65" name="Title 1">
            <a:extLst>
              <a:ext uri="{FF2B5EF4-FFF2-40B4-BE49-F238E27FC236}">
                <a16:creationId xmlns:a16="http://schemas.microsoft.com/office/drawing/2014/main" id="{DA73EA53-248B-A628-FE91-29A632D271A1}"/>
              </a:ext>
            </a:extLst>
          </p:cNvPr>
          <p:cNvSpPr txBox="1">
            <a:spLocks/>
          </p:cNvSpPr>
          <p:nvPr/>
        </p:nvSpPr>
        <p:spPr bwMode="auto">
          <a:xfrm>
            <a:off x="36244" y="26570"/>
            <a:ext cx="12071160" cy="77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12" tIns="46556" rIns="93112" bIns="46556"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US" sz="4000" b="1" dirty="0">
                <a:solidFill>
                  <a:srgbClr val="1D6E43"/>
                </a:solidFill>
                <a:latin typeface="Segoe UI" panose="020B0502040204020203" pitchFamily="34" charset="0"/>
                <a:cs typeface="Segoe UI" panose="020B0502040204020203" pitchFamily="34" charset="0"/>
              </a:rPr>
              <a:t>Top 20 Changes (Cont’d)</a:t>
            </a:r>
            <a:endParaRPr lang="en-US" sz="4000" b="1" dirty="0">
              <a:solidFill>
                <a:srgbClr val="1F3263"/>
              </a:solidFill>
              <a:latin typeface="Segoe UI" panose="020B0502040204020203" pitchFamily="34" charset="0"/>
              <a:cs typeface="Segoe UI" panose="020B0502040204020203" pitchFamily="34" charset="0"/>
            </a:endParaRPr>
          </a:p>
        </p:txBody>
      </p:sp>
      <p:grpSp>
        <p:nvGrpSpPr>
          <p:cNvPr id="2" name="Group 1">
            <a:extLst>
              <a:ext uri="{FF2B5EF4-FFF2-40B4-BE49-F238E27FC236}">
                <a16:creationId xmlns:a16="http://schemas.microsoft.com/office/drawing/2014/main" id="{A288F556-BFAD-1775-A869-18A56DC3005F}"/>
              </a:ext>
            </a:extLst>
          </p:cNvPr>
          <p:cNvGrpSpPr/>
          <p:nvPr/>
        </p:nvGrpSpPr>
        <p:grpSpPr>
          <a:xfrm>
            <a:off x="940928" y="889140"/>
            <a:ext cx="11479672" cy="5192719"/>
            <a:chOff x="1196354" y="3313777"/>
            <a:chExt cx="12763528" cy="4858545"/>
          </a:xfrm>
        </p:grpSpPr>
        <p:grpSp>
          <p:nvGrpSpPr>
            <p:cNvPr id="6" name="Group 2">
              <a:extLst>
                <a:ext uri="{FF2B5EF4-FFF2-40B4-BE49-F238E27FC236}">
                  <a16:creationId xmlns:a16="http://schemas.microsoft.com/office/drawing/2014/main" id="{B76D0B93-B2C6-8E7E-9AF2-FDAC865D217B}"/>
                </a:ext>
              </a:extLst>
            </p:cNvPr>
            <p:cNvGrpSpPr/>
            <p:nvPr/>
          </p:nvGrpSpPr>
          <p:grpSpPr>
            <a:xfrm>
              <a:off x="2571758" y="3313777"/>
              <a:ext cx="10480957" cy="4858545"/>
              <a:chOff x="0" y="-162199"/>
              <a:chExt cx="2760417" cy="1279617"/>
            </a:xfrm>
          </p:grpSpPr>
          <p:sp>
            <p:nvSpPr>
              <p:cNvPr id="17" name="Freeform 3">
                <a:extLst>
                  <a:ext uri="{FF2B5EF4-FFF2-40B4-BE49-F238E27FC236}">
                    <a16:creationId xmlns:a16="http://schemas.microsoft.com/office/drawing/2014/main" id="{53B586B9-5558-79CD-6847-CF53ADABB00E}"/>
                  </a:ext>
                </a:extLst>
              </p:cNvPr>
              <p:cNvSpPr/>
              <p:nvPr/>
            </p:nvSpPr>
            <p:spPr>
              <a:xfrm>
                <a:off x="0" y="-162199"/>
                <a:ext cx="2760417" cy="1279617"/>
              </a:xfrm>
              <a:custGeom>
                <a:avLst/>
                <a:gdLst/>
                <a:ahLst/>
                <a:cxnLst/>
                <a:rect l="l" t="t" r="r" b="b"/>
                <a:pathLst>
                  <a:path w="1510507" h="406400">
                    <a:moveTo>
                      <a:pt x="0" y="0"/>
                    </a:moveTo>
                    <a:lnTo>
                      <a:pt x="1510507" y="0"/>
                    </a:lnTo>
                    <a:lnTo>
                      <a:pt x="1510507" y="406400"/>
                    </a:lnTo>
                    <a:lnTo>
                      <a:pt x="0" y="406400"/>
                    </a:lnTo>
                    <a:close/>
                  </a:path>
                </a:pathLst>
              </a:custGeom>
              <a:solidFill>
                <a:srgbClr val="ECF0F3"/>
              </a:solidFill>
            </p:spPr>
            <p:txBody>
              <a:bodyPr/>
              <a:lstStyle/>
              <a:p>
                <a:endParaRPr lang="en-GB"/>
              </a:p>
            </p:txBody>
          </p:sp>
          <p:sp>
            <p:nvSpPr>
              <p:cNvPr id="18" name="TextBox 4">
                <a:extLst>
                  <a:ext uri="{FF2B5EF4-FFF2-40B4-BE49-F238E27FC236}">
                    <a16:creationId xmlns:a16="http://schemas.microsoft.com/office/drawing/2014/main" id="{765828CE-C30D-DA8C-CC62-5FD2404FFED1}"/>
                  </a:ext>
                </a:extLst>
              </p:cNvPr>
              <p:cNvSpPr txBox="1"/>
              <p:nvPr/>
            </p:nvSpPr>
            <p:spPr>
              <a:xfrm>
                <a:off x="0" y="-9525"/>
                <a:ext cx="1510507" cy="415925"/>
              </a:xfrm>
              <a:prstGeom prst="rect">
                <a:avLst/>
              </a:prstGeom>
            </p:spPr>
            <p:txBody>
              <a:bodyPr lIns="34486" tIns="34486" rIns="34486" bIns="34486" rtlCol="0" anchor="ctr"/>
              <a:lstStyle/>
              <a:p>
                <a:pPr algn="ctr" defTabSz="465567">
                  <a:lnSpc>
                    <a:spcPts val="1629"/>
                  </a:lnSpc>
                  <a:defRPr/>
                </a:pPr>
                <a:endParaRPr sz="815">
                  <a:solidFill>
                    <a:prstClr val="black"/>
                  </a:solidFill>
                  <a:latin typeface="Calibri" panose="020F0502020204030204"/>
                </a:endParaRPr>
              </a:p>
            </p:txBody>
          </p:sp>
        </p:grpSp>
        <p:sp>
          <p:nvSpPr>
            <p:cNvPr id="13" name="Freeform 14">
              <a:extLst>
                <a:ext uri="{FF2B5EF4-FFF2-40B4-BE49-F238E27FC236}">
                  <a16:creationId xmlns:a16="http://schemas.microsoft.com/office/drawing/2014/main" id="{EDC8AC7B-C2A6-9F13-DEE7-6F9283BCB047}"/>
                </a:ext>
              </a:extLst>
            </p:cNvPr>
            <p:cNvSpPr/>
            <p:nvPr/>
          </p:nvSpPr>
          <p:spPr>
            <a:xfrm rot="5400000" flipV="1">
              <a:off x="1489199" y="4612469"/>
              <a:ext cx="1493598" cy="2079288"/>
            </a:xfrm>
            <a:custGeom>
              <a:avLst/>
              <a:gdLst/>
              <a:ahLst/>
              <a:cxnLst/>
              <a:rect l="l" t="t" r="r" b="b"/>
              <a:pathLst>
                <a:path w="1302258" h="1561929">
                  <a:moveTo>
                    <a:pt x="0" y="1561928"/>
                  </a:moveTo>
                  <a:lnTo>
                    <a:pt x="1302258" y="1561928"/>
                  </a:lnTo>
                  <a:lnTo>
                    <a:pt x="1302258" y="0"/>
                  </a:lnTo>
                  <a:lnTo>
                    <a:pt x="0" y="0"/>
                  </a:lnTo>
                  <a:lnTo>
                    <a:pt x="0" y="1561928"/>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14" name="TextBox 33">
              <a:extLst>
                <a:ext uri="{FF2B5EF4-FFF2-40B4-BE49-F238E27FC236}">
                  <a16:creationId xmlns:a16="http://schemas.microsoft.com/office/drawing/2014/main" id="{A824EA7B-80E6-2E48-09B5-A5A815306661}"/>
                </a:ext>
              </a:extLst>
            </p:cNvPr>
            <p:cNvSpPr txBox="1"/>
            <p:nvPr/>
          </p:nvSpPr>
          <p:spPr>
            <a:xfrm>
              <a:off x="3272731" y="3661361"/>
              <a:ext cx="10687151" cy="597346"/>
            </a:xfrm>
            <a:prstGeom prst="rect">
              <a:avLst/>
            </a:prstGeom>
          </p:spPr>
          <p:txBody>
            <a:bodyPr wrap="square" lIns="0" tIns="0" rIns="0" bIns="0" rtlCol="0" anchor="t">
              <a:spAutoFit/>
            </a:bodyPr>
            <a:lstStyle/>
            <a:p>
              <a:pPr defTabSz="931134"/>
              <a:r>
                <a:rPr lang="en-US" sz="2037" b="1" dirty="0">
                  <a:solidFill>
                    <a:prstClr val="black"/>
                  </a:solidFill>
                  <a:latin typeface="Georgia" panose="02040502050405020303" pitchFamily="18" charset="0"/>
                </a:rPr>
                <a:t>FIRS renamed the Nigeria Revenue Service and SIRS become autonomous</a:t>
              </a:r>
            </a:p>
          </p:txBody>
        </p:sp>
        <p:sp>
          <p:nvSpPr>
            <p:cNvPr id="15" name="TextBox 37">
              <a:extLst>
                <a:ext uri="{FF2B5EF4-FFF2-40B4-BE49-F238E27FC236}">
                  <a16:creationId xmlns:a16="http://schemas.microsoft.com/office/drawing/2014/main" id="{C3CCD9B9-759E-7A45-37B2-D600C5ED69F7}"/>
                </a:ext>
              </a:extLst>
            </p:cNvPr>
            <p:cNvSpPr txBox="1"/>
            <p:nvPr/>
          </p:nvSpPr>
          <p:spPr>
            <a:xfrm>
              <a:off x="3243281" y="4253098"/>
              <a:ext cx="9137911" cy="3584321"/>
            </a:xfrm>
            <a:prstGeom prst="rect">
              <a:avLst/>
            </a:prstGeom>
          </p:spPr>
          <p:txBody>
            <a:bodyPr wrap="square" lIns="0" tIns="0" rIns="0" bIns="0" rtlCol="0" anchor="t">
              <a:spAutoFit/>
            </a:bodyPr>
            <a:lstStyle/>
            <a:p>
              <a:pPr algn="just" defTabSz="931134">
                <a:lnSpc>
                  <a:spcPct val="150000"/>
                </a:lnSpc>
              </a:pPr>
              <a:r>
                <a:rPr lang="en-US" sz="2037" dirty="0">
                  <a:solidFill>
                    <a:prstClr val="black"/>
                  </a:solidFill>
                  <a:latin typeface="Georgia" panose="02040502050405020303" pitchFamily="18" charset="0"/>
                </a:rPr>
                <a:t>The Federal Inland Revenue Service (FIRS) has been renamed the Nigeria Revenue Service (NRS) to better reflect its mandate as the agency responsible for assessing, collecting, and accounting for revenues accruing to the Federation. The Acts further grant State Internal Revenue Services full autonomy over their operations. Additionally, the law establishes a framework for joint audits and empowers the NRS to assist State and Local Governments, upon request, in the collection and administration of taxes.</a:t>
              </a:r>
            </a:p>
          </p:txBody>
        </p:sp>
        <p:sp>
          <p:nvSpPr>
            <p:cNvPr id="16" name="TextBox 45">
              <a:extLst>
                <a:ext uri="{FF2B5EF4-FFF2-40B4-BE49-F238E27FC236}">
                  <a16:creationId xmlns:a16="http://schemas.microsoft.com/office/drawing/2014/main" id="{74DA0C77-0A3F-3E76-FA2D-7A1516EB5427}"/>
                </a:ext>
              </a:extLst>
            </p:cNvPr>
            <p:cNvSpPr txBox="1"/>
            <p:nvPr/>
          </p:nvSpPr>
          <p:spPr>
            <a:xfrm>
              <a:off x="1602193" y="5333950"/>
              <a:ext cx="782775" cy="623126"/>
            </a:xfrm>
            <a:prstGeom prst="rect">
              <a:avLst/>
            </a:prstGeom>
          </p:spPr>
          <p:txBody>
            <a:bodyPr wrap="square" lIns="0" tIns="0" rIns="0" bIns="0" rtlCol="0" anchor="t">
              <a:spAutoFit/>
            </a:bodyPr>
            <a:lstStyle/>
            <a:p>
              <a:pPr algn="ctr" defTabSz="465567">
                <a:lnSpc>
                  <a:spcPts val="5132"/>
                </a:lnSpc>
                <a:spcBef>
                  <a:spcPct val="0"/>
                </a:spcBef>
                <a:defRPr/>
              </a:pPr>
              <a:r>
                <a:rPr lang="en-US" sz="3666" b="1" dirty="0">
                  <a:solidFill>
                    <a:prstClr val="white"/>
                  </a:solidFill>
                  <a:latin typeface="Eastman Grotesque Bold"/>
                  <a:ea typeface="Eastman Grotesque Bold"/>
                  <a:cs typeface="Eastman Grotesque Bold"/>
                  <a:sym typeface="Eastman Grotesque Bold"/>
                </a:rPr>
                <a:t>20</a:t>
              </a:r>
            </a:p>
          </p:txBody>
        </p:sp>
      </p:grpSp>
      <p:grpSp>
        <p:nvGrpSpPr>
          <p:cNvPr id="19" name="Group 18">
            <a:extLst>
              <a:ext uri="{FF2B5EF4-FFF2-40B4-BE49-F238E27FC236}">
                <a16:creationId xmlns:a16="http://schemas.microsoft.com/office/drawing/2014/main" id="{9CD60B14-181D-6420-1245-57F2AB50B764}"/>
              </a:ext>
            </a:extLst>
          </p:cNvPr>
          <p:cNvGrpSpPr/>
          <p:nvPr/>
        </p:nvGrpSpPr>
        <p:grpSpPr>
          <a:xfrm>
            <a:off x="1093328" y="1041540"/>
            <a:ext cx="11479672" cy="5192719"/>
            <a:chOff x="1196354" y="3313777"/>
            <a:chExt cx="12763528" cy="4858545"/>
          </a:xfrm>
        </p:grpSpPr>
        <p:grpSp>
          <p:nvGrpSpPr>
            <p:cNvPr id="20" name="Group 2">
              <a:extLst>
                <a:ext uri="{FF2B5EF4-FFF2-40B4-BE49-F238E27FC236}">
                  <a16:creationId xmlns:a16="http://schemas.microsoft.com/office/drawing/2014/main" id="{AE3E7DBA-CE9F-FED8-20B6-F37B1CCFEAF4}"/>
                </a:ext>
              </a:extLst>
            </p:cNvPr>
            <p:cNvGrpSpPr/>
            <p:nvPr/>
          </p:nvGrpSpPr>
          <p:grpSpPr>
            <a:xfrm>
              <a:off x="2571758" y="3313777"/>
              <a:ext cx="10480957" cy="4858545"/>
              <a:chOff x="0" y="-162199"/>
              <a:chExt cx="2760417" cy="1279617"/>
            </a:xfrm>
          </p:grpSpPr>
          <p:sp>
            <p:nvSpPr>
              <p:cNvPr id="25" name="Freeform 3">
                <a:extLst>
                  <a:ext uri="{FF2B5EF4-FFF2-40B4-BE49-F238E27FC236}">
                    <a16:creationId xmlns:a16="http://schemas.microsoft.com/office/drawing/2014/main" id="{DE9F6624-16EC-22ED-EAB6-52559EAABA70}"/>
                  </a:ext>
                </a:extLst>
              </p:cNvPr>
              <p:cNvSpPr/>
              <p:nvPr/>
            </p:nvSpPr>
            <p:spPr>
              <a:xfrm>
                <a:off x="0" y="-162199"/>
                <a:ext cx="2760417" cy="1279617"/>
              </a:xfrm>
              <a:custGeom>
                <a:avLst/>
                <a:gdLst/>
                <a:ahLst/>
                <a:cxnLst/>
                <a:rect l="l" t="t" r="r" b="b"/>
                <a:pathLst>
                  <a:path w="1510507" h="406400">
                    <a:moveTo>
                      <a:pt x="0" y="0"/>
                    </a:moveTo>
                    <a:lnTo>
                      <a:pt x="1510507" y="0"/>
                    </a:lnTo>
                    <a:lnTo>
                      <a:pt x="1510507" y="406400"/>
                    </a:lnTo>
                    <a:lnTo>
                      <a:pt x="0" y="406400"/>
                    </a:lnTo>
                    <a:close/>
                  </a:path>
                </a:pathLst>
              </a:custGeom>
              <a:solidFill>
                <a:srgbClr val="ECF0F3"/>
              </a:solidFill>
            </p:spPr>
            <p:txBody>
              <a:bodyPr/>
              <a:lstStyle/>
              <a:p>
                <a:endParaRPr lang="en-GB"/>
              </a:p>
            </p:txBody>
          </p:sp>
          <p:sp>
            <p:nvSpPr>
              <p:cNvPr id="26" name="TextBox 4">
                <a:extLst>
                  <a:ext uri="{FF2B5EF4-FFF2-40B4-BE49-F238E27FC236}">
                    <a16:creationId xmlns:a16="http://schemas.microsoft.com/office/drawing/2014/main" id="{2D8266B2-9300-E56D-9C03-581713C3641E}"/>
                  </a:ext>
                </a:extLst>
              </p:cNvPr>
              <p:cNvSpPr txBox="1"/>
              <p:nvPr/>
            </p:nvSpPr>
            <p:spPr>
              <a:xfrm>
                <a:off x="0" y="-9525"/>
                <a:ext cx="1510507" cy="415925"/>
              </a:xfrm>
              <a:prstGeom prst="rect">
                <a:avLst/>
              </a:prstGeom>
            </p:spPr>
            <p:txBody>
              <a:bodyPr lIns="34486" tIns="34486" rIns="34486" bIns="34486" rtlCol="0" anchor="ctr"/>
              <a:lstStyle/>
              <a:p>
                <a:pPr algn="ctr" defTabSz="465567">
                  <a:lnSpc>
                    <a:spcPts val="1629"/>
                  </a:lnSpc>
                  <a:defRPr/>
                </a:pPr>
                <a:endParaRPr sz="815">
                  <a:solidFill>
                    <a:prstClr val="black"/>
                  </a:solidFill>
                  <a:latin typeface="Calibri" panose="020F0502020204030204"/>
                </a:endParaRPr>
              </a:p>
            </p:txBody>
          </p:sp>
        </p:grpSp>
        <p:sp>
          <p:nvSpPr>
            <p:cNvPr id="21" name="Freeform 14">
              <a:extLst>
                <a:ext uri="{FF2B5EF4-FFF2-40B4-BE49-F238E27FC236}">
                  <a16:creationId xmlns:a16="http://schemas.microsoft.com/office/drawing/2014/main" id="{FE3E32B1-DA83-C91F-EB78-6903AB79579B}"/>
                </a:ext>
              </a:extLst>
            </p:cNvPr>
            <p:cNvSpPr/>
            <p:nvPr/>
          </p:nvSpPr>
          <p:spPr>
            <a:xfrm rot="5400000" flipV="1">
              <a:off x="1489199" y="4612469"/>
              <a:ext cx="1493598" cy="2079288"/>
            </a:xfrm>
            <a:custGeom>
              <a:avLst/>
              <a:gdLst/>
              <a:ahLst/>
              <a:cxnLst/>
              <a:rect l="l" t="t" r="r" b="b"/>
              <a:pathLst>
                <a:path w="1302258" h="1561929">
                  <a:moveTo>
                    <a:pt x="0" y="1561928"/>
                  </a:moveTo>
                  <a:lnTo>
                    <a:pt x="1302258" y="1561928"/>
                  </a:lnTo>
                  <a:lnTo>
                    <a:pt x="1302258" y="0"/>
                  </a:lnTo>
                  <a:lnTo>
                    <a:pt x="0" y="0"/>
                  </a:lnTo>
                  <a:lnTo>
                    <a:pt x="0" y="1561928"/>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22" name="TextBox 33">
              <a:extLst>
                <a:ext uri="{FF2B5EF4-FFF2-40B4-BE49-F238E27FC236}">
                  <a16:creationId xmlns:a16="http://schemas.microsoft.com/office/drawing/2014/main" id="{F7C3E24D-7913-0ADF-2E5A-0A5A03937208}"/>
                </a:ext>
              </a:extLst>
            </p:cNvPr>
            <p:cNvSpPr txBox="1"/>
            <p:nvPr/>
          </p:nvSpPr>
          <p:spPr>
            <a:xfrm>
              <a:off x="3272731" y="3661361"/>
              <a:ext cx="10687151" cy="597346"/>
            </a:xfrm>
            <a:prstGeom prst="rect">
              <a:avLst/>
            </a:prstGeom>
          </p:spPr>
          <p:txBody>
            <a:bodyPr wrap="square" lIns="0" tIns="0" rIns="0" bIns="0" rtlCol="0" anchor="t">
              <a:spAutoFit/>
            </a:bodyPr>
            <a:lstStyle/>
            <a:p>
              <a:pPr defTabSz="931134"/>
              <a:r>
                <a:rPr lang="en-US" sz="2037" b="1" dirty="0">
                  <a:solidFill>
                    <a:prstClr val="black"/>
                  </a:solidFill>
                  <a:latin typeface="Georgia" panose="02040502050405020303" pitchFamily="18" charset="0"/>
                </a:rPr>
                <a:t>FIRS renamed the Nigeria Revenue Service and SIRS become autonomous</a:t>
              </a:r>
            </a:p>
          </p:txBody>
        </p:sp>
        <p:sp>
          <p:nvSpPr>
            <p:cNvPr id="23" name="TextBox 37">
              <a:extLst>
                <a:ext uri="{FF2B5EF4-FFF2-40B4-BE49-F238E27FC236}">
                  <a16:creationId xmlns:a16="http://schemas.microsoft.com/office/drawing/2014/main" id="{C5CF4E23-8F8A-CA7F-0E03-74C2138B55C6}"/>
                </a:ext>
              </a:extLst>
            </p:cNvPr>
            <p:cNvSpPr txBox="1"/>
            <p:nvPr/>
          </p:nvSpPr>
          <p:spPr>
            <a:xfrm>
              <a:off x="3243281" y="4253098"/>
              <a:ext cx="9137911" cy="3584321"/>
            </a:xfrm>
            <a:prstGeom prst="rect">
              <a:avLst/>
            </a:prstGeom>
          </p:spPr>
          <p:txBody>
            <a:bodyPr wrap="square" lIns="0" tIns="0" rIns="0" bIns="0" rtlCol="0" anchor="t">
              <a:spAutoFit/>
            </a:bodyPr>
            <a:lstStyle/>
            <a:p>
              <a:pPr algn="just" defTabSz="931134">
                <a:lnSpc>
                  <a:spcPct val="150000"/>
                </a:lnSpc>
              </a:pPr>
              <a:r>
                <a:rPr lang="en-US" sz="2037" dirty="0">
                  <a:solidFill>
                    <a:prstClr val="black"/>
                  </a:solidFill>
                  <a:latin typeface="Georgia" panose="02040502050405020303" pitchFamily="18" charset="0"/>
                </a:rPr>
                <a:t>The Federal Inland Revenue Service (FIRS) has been renamed the Nigeria Revenue Service (NRS) to better reflect its mandate as the agency responsible for assessing, collecting, and accounting for revenues accruing to the Federation. The Acts further grant State Internal Revenue Services full autonomy over their operations. Additionally, the law establishes a framework for joint audits and empowers the NRS to assist State and Local Governments, upon request, in the collection and administration of taxes.</a:t>
              </a:r>
            </a:p>
          </p:txBody>
        </p:sp>
        <p:sp>
          <p:nvSpPr>
            <p:cNvPr id="24" name="TextBox 45">
              <a:extLst>
                <a:ext uri="{FF2B5EF4-FFF2-40B4-BE49-F238E27FC236}">
                  <a16:creationId xmlns:a16="http://schemas.microsoft.com/office/drawing/2014/main" id="{5C73335F-407B-37F6-FA7C-F895C56E7C0C}"/>
                </a:ext>
              </a:extLst>
            </p:cNvPr>
            <p:cNvSpPr txBox="1"/>
            <p:nvPr/>
          </p:nvSpPr>
          <p:spPr>
            <a:xfrm>
              <a:off x="1602193" y="5333950"/>
              <a:ext cx="782775" cy="623126"/>
            </a:xfrm>
            <a:prstGeom prst="rect">
              <a:avLst/>
            </a:prstGeom>
          </p:spPr>
          <p:txBody>
            <a:bodyPr wrap="square" lIns="0" tIns="0" rIns="0" bIns="0" rtlCol="0" anchor="t">
              <a:spAutoFit/>
            </a:bodyPr>
            <a:lstStyle/>
            <a:p>
              <a:pPr algn="ctr" defTabSz="465567">
                <a:lnSpc>
                  <a:spcPts val="5132"/>
                </a:lnSpc>
                <a:spcBef>
                  <a:spcPct val="0"/>
                </a:spcBef>
                <a:defRPr/>
              </a:pPr>
              <a:r>
                <a:rPr lang="en-US" sz="3666" b="1" dirty="0">
                  <a:solidFill>
                    <a:prstClr val="white"/>
                  </a:solidFill>
                  <a:latin typeface="Eastman Grotesque Bold"/>
                  <a:ea typeface="Eastman Grotesque Bold"/>
                  <a:cs typeface="Eastman Grotesque Bold"/>
                  <a:sym typeface="Eastman Grotesque Bold"/>
                </a:rPr>
                <a:t>20</a:t>
              </a:r>
            </a:p>
          </p:txBody>
        </p:sp>
      </p:grpSp>
    </p:spTree>
    <p:extLst>
      <p:ext uri="{BB962C8B-B14F-4D97-AF65-F5344CB8AC3E}">
        <p14:creationId xmlns:p14="http://schemas.microsoft.com/office/powerpoint/2010/main" val="12239305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DC4612-FD0C-8050-0FB0-D26BE9275F57}"/>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A27FFD7D-D30F-C5CE-1736-7833CBD7AEE9}"/>
              </a:ext>
            </a:extLst>
          </p:cNvPr>
          <p:cNvSpPr/>
          <p:nvPr/>
        </p:nvSpPr>
        <p:spPr>
          <a:xfrm>
            <a:off x="2822" y="653143"/>
            <a:ext cx="228290" cy="633027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1134">
              <a:defRPr/>
            </a:pPr>
            <a:endParaRPr lang="en-ID" sz="1833">
              <a:solidFill>
                <a:prstClr val="white"/>
              </a:solidFill>
              <a:latin typeface="Swis721 Lt BT" panose="020B0403020202020204" pitchFamily="34" charset="0"/>
            </a:endParaRPr>
          </a:p>
        </p:txBody>
      </p:sp>
      <p:sp>
        <p:nvSpPr>
          <p:cNvPr id="65" name="Title 1">
            <a:extLst>
              <a:ext uri="{FF2B5EF4-FFF2-40B4-BE49-F238E27FC236}">
                <a16:creationId xmlns:a16="http://schemas.microsoft.com/office/drawing/2014/main" id="{EAB10995-4DD6-4891-62A3-0F647827AA11}"/>
              </a:ext>
            </a:extLst>
          </p:cNvPr>
          <p:cNvSpPr txBox="1">
            <a:spLocks/>
          </p:cNvSpPr>
          <p:nvPr/>
        </p:nvSpPr>
        <p:spPr bwMode="auto">
          <a:xfrm>
            <a:off x="36244" y="26570"/>
            <a:ext cx="12071160" cy="77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12" tIns="46556" rIns="93112" bIns="46556"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r>
              <a:rPr lang="en-GB" sz="4000" b="1" dirty="0">
                <a:latin typeface="Segoe UI" panose="020B0502040204020203" pitchFamily="34" charset="0"/>
                <a:cs typeface="Segoe UI" panose="020B0502040204020203" pitchFamily="34" charset="0"/>
              </a:rPr>
              <a:t>2026 Tax Law Implications for Businesses </a:t>
            </a:r>
            <a:endParaRPr lang="en-US" sz="4000" b="1" dirty="0">
              <a:latin typeface="Segoe UI" panose="020B0502040204020203" pitchFamily="34" charset="0"/>
              <a:cs typeface="Segoe UI" panose="020B0502040204020203" pitchFamily="34" charset="0"/>
            </a:endParaRPr>
          </a:p>
        </p:txBody>
      </p:sp>
      <p:grpSp>
        <p:nvGrpSpPr>
          <p:cNvPr id="3" name="Group 2">
            <a:extLst>
              <a:ext uri="{FF2B5EF4-FFF2-40B4-BE49-F238E27FC236}">
                <a16:creationId xmlns:a16="http://schemas.microsoft.com/office/drawing/2014/main" id="{84572129-3024-0357-91B1-1371A6C8C0AF}"/>
              </a:ext>
            </a:extLst>
          </p:cNvPr>
          <p:cNvGrpSpPr/>
          <p:nvPr/>
        </p:nvGrpSpPr>
        <p:grpSpPr>
          <a:xfrm>
            <a:off x="451212" y="1399465"/>
            <a:ext cx="11615870" cy="4680664"/>
            <a:chOff x="670437" y="1901413"/>
            <a:chExt cx="10958649" cy="4083843"/>
          </a:xfrm>
        </p:grpSpPr>
        <p:sp>
          <p:nvSpPr>
            <p:cNvPr id="5" name="Freeform: Shape 12">
              <a:extLst>
                <a:ext uri="{FF2B5EF4-FFF2-40B4-BE49-F238E27FC236}">
                  <a16:creationId xmlns:a16="http://schemas.microsoft.com/office/drawing/2014/main" id="{A617502C-0A32-43EF-EA11-FC0F5421B835}"/>
                </a:ext>
              </a:extLst>
            </p:cNvPr>
            <p:cNvSpPr/>
            <p:nvPr/>
          </p:nvSpPr>
          <p:spPr>
            <a:xfrm>
              <a:off x="699471" y="1901413"/>
              <a:ext cx="2147995" cy="1657998"/>
            </a:xfrm>
            <a:custGeom>
              <a:avLst/>
              <a:gdLst>
                <a:gd name="connsiteX0" fmla="*/ 408821 w 1952723"/>
                <a:gd name="connsiteY0" fmla="*/ -731 h 1657998"/>
                <a:gd name="connsiteX1" fmla="*/ -646 w 1952723"/>
                <a:gd name="connsiteY1" fmla="*/ 408736 h 1657998"/>
                <a:gd name="connsiteX2" fmla="*/ -646 w 1952723"/>
                <a:gd name="connsiteY2" fmla="*/ 1657268 h 1657998"/>
                <a:gd name="connsiteX3" fmla="*/ 349311 w 1952723"/>
                <a:gd name="connsiteY3" fmla="*/ 1340956 h 1657998"/>
                <a:gd name="connsiteX4" fmla="*/ 1542611 w 1952723"/>
                <a:gd name="connsiteY4" fmla="*/ 1340956 h 1657998"/>
                <a:gd name="connsiteX5" fmla="*/ 1952077 w 1952723"/>
                <a:gd name="connsiteY5" fmla="*/ 931490 h 1657998"/>
                <a:gd name="connsiteX6" fmla="*/ 1952077 w 1952723"/>
                <a:gd name="connsiteY6" fmla="*/ -731 h 16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2723" h="1657998">
                  <a:moveTo>
                    <a:pt x="408821" y="-731"/>
                  </a:moveTo>
                  <a:cubicBezTo>
                    <a:pt x="182667" y="-731"/>
                    <a:pt x="-646" y="182604"/>
                    <a:pt x="-646" y="408736"/>
                  </a:cubicBezTo>
                  <a:lnTo>
                    <a:pt x="-646" y="1657268"/>
                  </a:lnTo>
                  <a:cubicBezTo>
                    <a:pt x="35690" y="1492762"/>
                    <a:pt x="188708" y="1340956"/>
                    <a:pt x="349311" y="1340956"/>
                  </a:cubicBezTo>
                  <a:lnTo>
                    <a:pt x="1542611" y="1340956"/>
                  </a:lnTo>
                  <a:cubicBezTo>
                    <a:pt x="1768742" y="1340956"/>
                    <a:pt x="1952077" y="1157621"/>
                    <a:pt x="1952077" y="931490"/>
                  </a:cubicBezTo>
                  <a:lnTo>
                    <a:pt x="1952077" y="-731"/>
                  </a:lnTo>
                  <a:close/>
                </a:path>
              </a:pathLst>
            </a:custGeom>
            <a:solidFill>
              <a:srgbClr val="D82525"/>
            </a:solidFill>
            <a:ln w="2200" cap="flat">
              <a:noFill/>
              <a:prstDash val="solid"/>
              <a:miter/>
            </a:ln>
          </p:spPr>
          <p:txBody>
            <a:bodyPr rtlCol="0" anchor="ctr"/>
            <a:lstStyle/>
            <a:p>
              <a:pPr marL="0" marR="0" lvl="0" indent="0" defTabSz="931134" eaLnBrk="1" fontAlgn="auto" latinLnBrk="0" hangingPunct="1">
                <a:lnSpc>
                  <a:spcPct val="100000"/>
                </a:lnSpc>
                <a:spcBef>
                  <a:spcPts val="0"/>
                </a:spcBef>
                <a:spcAft>
                  <a:spcPts val="0"/>
                </a:spcAft>
                <a:buClrTx/>
                <a:buSzTx/>
                <a:buFontTx/>
                <a:buNone/>
                <a:tabLst/>
                <a:defRPr/>
              </a:pPr>
              <a:endParaRPr kumimoji="0" lang="en-IN" sz="1833" b="0" i="0" u="none" strike="noStrike" kern="0" cap="none" spc="0" normalizeH="0" baseline="0" noProof="0">
                <a:ln>
                  <a:noFill/>
                </a:ln>
                <a:solidFill>
                  <a:srgbClr val="000000"/>
                </a:solidFill>
                <a:effectLst/>
                <a:uLnTx/>
                <a:uFillTx/>
              </a:endParaRPr>
            </a:p>
          </p:txBody>
        </p:sp>
        <p:sp>
          <p:nvSpPr>
            <p:cNvPr id="7" name="Freeform: Shape 40">
              <a:extLst>
                <a:ext uri="{FF2B5EF4-FFF2-40B4-BE49-F238E27FC236}">
                  <a16:creationId xmlns:a16="http://schemas.microsoft.com/office/drawing/2014/main" id="{040787B3-F664-76F0-35F1-BFACC8BEF709}"/>
                </a:ext>
              </a:extLst>
            </p:cNvPr>
            <p:cNvSpPr/>
            <p:nvPr/>
          </p:nvSpPr>
          <p:spPr>
            <a:xfrm>
              <a:off x="670437" y="3414375"/>
              <a:ext cx="2456890" cy="2570881"/>
            </a:xfrm>
            <a:custGeom>
              <a:avLst/>
              <a:gdLst>
                <a:gd name="connsiteX0" fmla="*/ 2232890 w 2233536"/>
                <a:gd name="connsiteY0" fmla="*/ 905472 h 2570881"/>
                <a:gd name="connsiteX1" fmla="*/ 2146900 w 2233536"/>
                <a:gd name="connsiteY1" fmla="*/ 855840 h 2570881"/>
                <a:gd name="connsiteX2" fmla="*/ 2146900 w 2233536"/>
                <a:gd name="connsiteY2" fmla="*/ 890126 h 2570881"/>
                <a:gd name="connsiteX3" fmla="*/ 2028124 w 2233536"/>
                <a:gd name="connsiteY3" fmla="*/ 939758 h 2570881"/>
                <a:gd name="connsiteX4" fmla="*/ 1972891 w 2233536"/>
                <a:gd name="connsiteY4" fmla="*/ 1090681 h 2570881"/>
                <a:gd name="connsiteX5" fmla="*/ 1972715 w 2233536"/>
                <a:gd name="connsiteY5" fmla="*/ 1090681 h 2570881"/>
                <a:gd name="connsiteX6" fmla="*/ 1972715 w 2233536"/>
                <a:gd name="connsiteY6" fmla="*/ 1093702 h 2570881"/>
                <a:gd name="connsiteX7" fmla="*/ 1972715 w 2233536"/>
                <a:gd name="connsiteY7" fmla="*/ 1129465 h 2570881"/>
                <a:gd name="connsiteX8" fmla="*/ 1972715 w 2233536"/>
                <a:gd name="connsiteY8" fmla="*/ 2085454 h 2570881"/>
                <a:gd name="connsiteX9" fmla="*/ 1518886 w 2233536"/>
                <a:gd name="connsiteY9" fmla="*/ 2539283 h 2570881"/>
                <a:gd name="connsiteX10" fmla="*/ 30222 w 2233536"/>
                <a:gd name="connsiteY10" fmla="*/ 2539283 h 2570881"/>
                <a:gd name="connsiteX11" fmla="*/ 30222 w 2233536"/>
                <a:gd name="connsiteY11" fmla="*/ 549760 h 2570881"/>
                <a:gd name="connsiteX12" fmla="*/ 549845 w 2233536"/>
                <a:gd name="connsiteY12" fmla="*/ 30137 h 2570881"/>
                <a:gd name="connsiteX13" fmla="*/ 1972715 w 2233536"/>
                <a:gd name="connsiteY13" fmla="*/ 30137 h 2570881"/>
                <a:gd name="connsiteX14" fmla="*/ 1972715 w 2233536"/>
                <a:gd name="connsiteY14" fmla="*/ 740107 h 2570881"/>
                <a:gd name="connsiteX15" fmla="*/ 1939532 w 2233536"/>
                <a:gd name="connsiteY15" fmla="*/ 801931 h 2570881"/>
                <a:gd name="connsiteX16" fmla="*/ 2001356 w 2233536"/>
                <a:gd name="connsiteY16" fmla="*/ 835092 h 2570881"/>
                <a:gd name="connsiteX17" fmla="*/ 2034540 w 2233536"/>
                <a:gd name="connsiteY17" fmla="*/ 773290 h 2570881"/>
                <a:gd name="connsiteX18" fmla="*/ 2003583 w 2233536"/>
                <a:gd name="connsiteY18" fmla="*/ 740834 h 2570881"/>
                <a:gd name="connsiteX19" fmla="*/ 2003583 w 2233536"/>
                <a:gd name="connsiteY19" fmla="*/ -731 h 2570881"/>
                <a:gd name="connsiteX20" fmla="*/ 549845 w 2233536"/>
                <a:gd name="connsiteY20" fmla="*/ -731 h 2570881"/>
                <a:gd name="connsiteX21" fmla="*/ -646 w 2233536"/>
                <a:gd name="connsiteY21" fmla="*/ 549760 h 2570881"/>
                <a:gd name="connsiteX22" fmla="*/ -646 w 2233536"/>
                <a:gd name="connsiteY22" fmla="*/ 2570151 h 2570881"/>
                <a:gd name="connsiteX23" fmla="*/ 1518886 w 2233536"/>
                <a:gd name="connsiteY23" fmla="*/ 2570151 h 2570881"/>
                <a:gd name="connsiteX24" fmla="*/ 2003583 w 2233536"/>
                <a:gd name="connsiteY24" fmla="*/ 2085454 h 2570881"/>
                <a:gd name="connsiteX25" fmla="*/ 2003583 w 2233536"/>
                <a:gd name="connsiteY25" fmla="*/ 1096723 h 2570881"/>
                <a:gd name="connsiteX26" fmla="*/ 2050878 w 2233536"/>
                <a:gd name="connsiteY26" fmla="*/ 960616 h 2570881"/>
                <a:gd name="connsiteX27" fmla="*/ 2146900 w 2233536"/>
                <a:gd name="connsiteY27" fmla="*/ 920928 h 2570881"/>
                <a:gd name="connsiteX28" fmla="*/ 2146900 w 2233536"/>
                <a:gd name="connsiteY28" fmla="*/ 955060 h 2570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233536" h="2570881">
                  <a:moveTo>
                    <a:pt x="2232890" y="905472"/>
                  </a:moveTo>
                  <a:lnTo>
                    <a:pt x="2146900" y="855840"/>
                  </a:lnTo>
                  <a:lnTo>
                    <a:pt x="2146900" y="890126"/>
                  </a:lnTo>
                  <a:cubicBezTo>
                    <a:pt x="2097687" y="891074"/>
                    <a:pt x="2057735" y="907765"/>
                    <a:pt x="2028124" y="939758"/>
                  </a:cubicBezTo>
                  <a:cubicBezTo>
                    <a:pt x="1986518" y="984782"/>
                    <a:pt x="1975427" y="1049472"/>
                    <a:pt x="1972891" y="1090681"/>
                  </a:cubicBezTo>
                  <a:lnTo>
                    <a:pt x="1972715" y="1090681"/>
                  </a:lnTo>
                  <a:lnTo>
                    <a:pt x="1972715" y="1093702"/>
                  </a:lnTo>
                  <a:cubicBezTo>
                    <a:pt x="1972010" y="1105608"/>
                    <a:pt x="1972010" y="1117559"/>
                    <a:pt x="1972715" y="1129465"/>
                  </a:cubicBezTo>
                  <a:lnTo>
                    <a:pt x="1972715" y="2085454"/>
                  </a:lnTo>
                  <a:cubicBezTo>
                    <a:pt x="1972715" y="2335707"/>
                    <a:pt x="1769117" y="2539283"/>
                    <a:pt x="1518886" y="2539283"/>
                  </a:cubicBezTo>
                  <a:lnTo>
                    <a:pt x="30222" y="2539283"/>
                  </a:lnTo>
                  <a:lnTo>
                    <a:pt x="30222" y="549760"/>
                  </a:lnTo>
                  <a:cubicBezTo>
                    <a:pt x="30222" y="263126"/>
                    <a:pt x="263321" y="30137"/>
                    <a:pt x="549845" y="30137"/>
                  </a:cubicBezTo>
                  <a:lnTo>
                    <a:pt x="1972715" y="30137"/>
                  </a:lnTo>
                  <a:lnTo>
                    <a:pt x="1972715" y="740107"/>
                  </a:lnTo>
                  <a:cubicBezTo>
                    <a:pt x="1946477" y="748022"/>
                    <a:pt x="1931638" y="775693"/>
                    <a:pt x="1939532" y="801931"/>
                  </a:cubicBezTo>
                  <a:cubicBezTo>
                    <a:pt x="1947447" y="828169"/>
                    <a:pt x="1975140" y="843008"/>
                    <a:pt x="2001356" y="835092"/>
                  </a:cubicBezTo>
                  <a:cubicBezTo>
                    <a:pt x="2027594" y="827199"/>
                    <a:pt x="2042455" y="799506"/>
                    <a:pt x="2034540" y="773290"/>
                  </a:cubicBezTo>
                  <a:cubicBezTo>
                    <a:pt x="2029976" y="758143"/>
                    <a:pt x="2018488" y="746104"/>
                    <a:pt x="2003583" y="740834"/>
                  </a:cubicBezTo>
                  <a:lnTo>
                    <a:pt x="2003583" y="-731"/>
                  </a:lnTo>
                  <a:lnTo>
                    <a:pt x="549845" y="-731"/>
                  </a:lnTo>
                  <a:cubicBezTo>
                    <a:pt x="245821" y="-709"/>
                    <a:pt x="-635" y="245730"/>
                    <a:pt x="-646" y="549760"/>
                  </a:cubicBezTo>
                  <a:lnTo>
                    <a:pt x="-646" y="2570151"/>
                  </a:lnTo>
                  <a:lnTo>
                    <a:pt x="1518886" y="2570151"/>
                  </a:lnTo>
                  <a:cubicBezTo>
                    <a:pt x="1786580" y="2570130"/>
                    <a:pt x="2003561" y="2353148"/>
                    <a:pt x="2003583" y="2085454"/>
                  </a:cubicBezTo>
                  <a:lnTo>
                    <a:pt x="2003583" y="1096723"/>
                  </a:lnTo>
                  <a:cubicBezTo>
                    <a:pt x="2005435" y="1060364"/>
                    <a:pt x="2014365" y="1000061"/>
                    <a:pt x="2050878" y="960616"/>
                  </a:cubicBezTo>
                  <a:cubicBezTo>
                    <a:pt x="2074426" y="935194"/>
                    <a:pt x="2106727" y="921898"/>
                    <a:pt x="2146900" y="920928"/>
                  </a:cubicBezTo>
                  <a:lnTo>
                    <a:pt x="2146900" y="955060"/>
                  </a:lnTo>
                  <a:close/>
                </a:path>
              </a:pathLst>
            </a:custGeom>
            <a:solidFill>
              <a:srgbClr val="D82525"/>
            </a:solidFill>
            <a:ln w="2200" cap="flat">
              <a:noFill/>
              <a:prstDash val="solid"/>
              <a:miter/>
            </a:ln>
          </p:spPr>
          <p:txBody>
            <a:bodyPr rtlCol="0" anchor="ctr"/>
            <a:lstStyle/>
            <a:p>
              <a:pPr marL="0" marR="0" lvl="0" indent="0" defTabSz="931134" eaLnBrk="1" fontAlgn="auto" latinLnBrk="0" hangingPunct="1">
                <a:lnSpc>
                  <a:spcPct val="100000"/>
                </a:lnSpc>
                <a:spcBef>
                  <a:spcPts val="0"/>
                </a:spcBef>
                <a:spcAft>
                  <a:spcPts val="0"/>
                </a:spcAft>
                <a:buClrTx/>
                <a:buSzTx/>
                <a:buFontTx/>
                <a:buNone/>
                <a:tabLst/>
                <a:defRPr/>
              </a:pPr>
              <a:endParaRPr kumimoji="0" lang="en-IN" sz="1833" b="0" i="0" u="none" strike="noStrike" kern="0" cap="none" spc="0" normalizeH="0" baseline="0" noProof="0">
                <a:ln>
                  <a:noFill/>
                </a:ln>
                <a:solidFill>
                  <a:srgbClr val="000000"/>
                </a:solidFill>
                <a:effectLst/>
                <a:uLnTx/>
                <a:uFillTx/>
              </a:endParaRPr>
            </a:p>
          </p:txBody>
        </p:sp>
        <p:sp>
          <p:nvSpPr>
            <p:cNvPr id="8" name="Freeform: Shape 42">
              <a:extLst>
                <a:ext uri="{FF2B5EF4-FFF2-40B4-BE49-F238E27FC236}">
                  <a16:creationId xmlns:a16="http://schemas.microsoft.com/office/drawing/2014/main" id="{FF05B389-51BF-CF08-C3E4-1E899C317DCE}"/>
                </a:ext>
              </a:extLst>
            </p:cNvPr>
            <p:cNvSpPr/>
            <p:nvPr/>
          </p:nvSpPr>
          <p:spPr>
            <a:xfrm>
              <a:off x="3306834" y="1901413"/>
              <a:ext cx="2338711" cy="1657998"/>
            </a:xfrm>
            <a:custGeom>
              <a:avLst/>
              <a:gdLst>
                <a:gd name="connsiteX0" fmla="*/ 408821 w 1952723"/>
                <a:gd name="connsiteY0" fmla="*/ -731 h 1657998"/>
                <a:gd name="connsiteX1" fmla="*/ -646 w 1952723"/>
                <a:gd name="connsiteY1" fmla="*/ 408736 h 1657998"/>
                <a:gd name="connsiteX2" fmla="*/ -646 w 1952723"/>
                <a:gd name="connsiteY2" fmla="*/ 1657268 h 1657998"/>
                <a:gd name="connsiteX3" fmla="*/ 349311 w 1952723"/>
                <a:gd name="connsiteY3" fmla="*/ 1340956 h 1657998"/>
                <a:gd name="connsiteX4" fmla="*/ 1542611 w 1952723"/>
                <a:gd name="connsiteY4" fmla="*/ 1340956 h 1657998"/>
                <a:gd name="connsiteX5" fmla="*/ 1952077 w 1952723"/>
                <a:gd name="connsiteY5" fmla="*/ 931490 h 1657998"/>
                <a:gd name="connsiteX6" fmla="*/ 1952077 w 1952723"/>
                <a:gd name="connsiteY6" fmla="*/ -731 h 16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2723" h="1657998">
                  <a:moveTo>
                    <a:pt x="408821" y="-731"/>
                  </a:moveTo>
                  <a:cubicBezTo>
                    <a:pt x="182667" y="-731"/>
                    <a:pt x="-646" y="182604"/>
                    <a:pt x="-646" y="408736"/>
                  </a:cubicBezTo>
                  <a:lnTo>
                    <a:pt x="-646" y="1657268"/>
                  </a:lnTo>
                  <a:cubicBezTo>
                    <a:pt x="35690" y="1492762"/>
                    <a:pt x="188708" y="1340956"/>
                    <a:pt x="349311" y="1340956"/>
                  </a:cubicBezTo>
                  <a:lnTo>
                    <a:pt x="1542611" y="1340956"/>
                  </a:lnTo>
                  <a:cubicBezTo>
                    <a:pt x="1768742" y="1340956"/>
                    <a:pt x="1952077" y="1157621"/>
                    <a:pt x="1952077" y="931490"/>
                  </a:cubicBezTo>
                  <a:lnTo>
                    <a:pt x="1952077" y="-731"/>
                  </a:lnTo>
                  <a:close/>
                </a:path>
              </a:pathLst>
            </a:custGeom>
            <a:solidFill>
              <a:srgbClr val="F5BD16"/>
            </a:solidFill>
            <a:ln w="2200" cap="flat">
              <a:noFill/>
              <a:prstDash val="solid"/>
              <a:miter/>
            </a:ln>
          </p:spPr>
          <p:txBody>
            <a:bodyPr rtlCol="0" anchor="ctr"/>
            <a:lstStyle/>
            <a:p>
              <a:pPr marL="0" marR="0" lvl="0" indent="0" defTabSz="931134" eaLnBrk="1" fontAlgn="auto" latinLnBrk="0" hangingPunct="1">
                <a:lnSpc>
                  <a:spcPct val="100000"/>
                </a:lnSpc>
                <a:spcBef>
                  <a:spcPts val="0"/>
                </a:spcBef>
                <a:spcAft>
                  <a:spcPts val="0"/>
                </a:spcAft>
                <a:buClrTx/>
                <a:buSzTx/>
                <a:buFontTx/>
                <a:buNone/>
                <a:tabLst/>
                <a:defRPr/>
              </a:pPr>
              <a:endParaRPr kumimoji="0" lang="en-IN" sz="1833" b="0" i="0" u="none" strike="noStrike" kern="0" cap="none" spc="0" normalizeH="0" baseline="0" noProof="0">
                <a:ln>
                  <a:noFill/>
                </a:ln>
                <a:solidFill>
                  <a:srgbClr val="000000"/>
                </a:solidFill>
                <a:effectLst/>
                <a:uLnTx/>
                <a:uFillTx/>
              </a:endParaRPr>
            </a:p>
          </p:txBody>
        </p:sp>
        <p:sp>
          <p:nvSpPr>
            <p:cNvPr id="9" name="Freeform: Shape 70">
              <a:extLst>
                <a:ext uri="{FF2B5EF4-FFF2-40B4-BE49-F238E27FC236}">
                  <a16:creationId xmlns:a16="http://schemas.microsoft.com/office/drawing/2014/main" id="{73099FE6-5C62-CA7A-44E7-C11E4E687B19}"/>
                </a:ext>
              </a:extLst>
            </p:cNvPr>
            <p:cNvSpPr/>
            <p:nvPr/>
          </p:nvSpPr>
          <p:spPr>
            <a:xfrm>
              <a:off x="3250375" y="3414375"/>
              <a:ext cx="2675033" cy="2570881"/>
            </a:xfrm>
            <a:custGeom>
              <a:avLst/>
              <a:gdLst>
                <a:gd name="connsiteX0" fmla="*/ 2232890 w 2233536"/>
                <a:gd name="connsiteY0" fmla="*/ 905472 h 2570881"/>
                <a:gd name="connsiteX1" fmla="*/ 2146900 w 2233536"/>
                <a:gd name="connsiteY1" fmla="*/ 855840 h 2570881"/>
                <a:gd name="connsiteX2" fmla="*/ 2146900 w 2233536"/>
                <a:gd name="connsiteY2" fmla="*/ 890126 h 2570881"/>
                <a:gd name="connsiteX3" fmla="*/ 2028124 w 2233536"/>
                <a:gd name="connsiteY3" fmla="*/ 939758 h 2570881"/>
                <a:gd name="connsiteX4" fmla="*/ 1972891 w 2233536"/>
                <a:gd name="connsiteY4" fmla="*/ 1090681 h 2570881"/>
                <a:gd name="connsiteX5" fmla="*/ 1972715 w 2233536"/>
                <a:gd name="connsiteY5" fmla="*/ 1090681 h 2570881"/>
                <a:gd name="connsiteX6" fmla="*/ 1972715 w 2233536"/>
                <a:gd name="connsiteY6" fmla="*/ 1093702 h 2570881"/>
                <a:gd name="connsiteX7" fmla="*/ 1972715 w 2233536"/>
                <a:gd name="connsiteY7" fmla="*/ 1129465 h 2570881"/>
                <a:gd name="connsiteX8" fmla="*/ 1972715 w 2233536"/>
                <a:gd name="connsiteY8" fmla="*/ 2085454 h 2570881"/>
                <a:gd name="connsiteX9" fmla="*/ 1518886 w 2233536"/>
                <a:gd name="connsiteY9" fmla="*/ 2539283 h 2570881"/>
                <a:gd name="connsiteX10" fmla="*/ 30222 w 2233536"/>
                <a:gd name="connsiteY10" fmla="*/ 2539283 h 2570881"/>
                <a:gd name="connsiteX11" fmla="*/ 30222 w 2233536"/>
                <a:gd name="connsiteY11" fmla="*/ 549760 h 2570881"/>
                <a:gd name="connsiteX12" fmla="*/ 549845 w 2233536"/>
                <a:gd name="connsiteY12" fmla="*/ 30137 h 2570881"/>
                <a:gd name="connsiteX13" fmla="*/ 1972715 w 2233536"/>
                <a:gd name="connsiteY13" fmla="*/ 30137 h 2570881"/>
                <a:gd name="connsiteX14" fmla="*/ 1972715 w 2233536"/>
                <a:gd name="connsiteY14" fmla="*/ 740107 h 2570881"/>
                <a:gd name="connsiteX15" fmla="*/ 1939532 w 2233536"/>
                <a:gd name="connsiteY15" fmla="*/ 801931 h 2570881"/>
                <a:gd name="connsiteX16" fmla="*/ 2001356 w 2233536"/>
                <a:gd name="connsiteY16" fmla="*/ 835092 h 2570881"/>
                <a:gd name="connsiteX17" fmla="*/ 2034540 w 2233536"/>
                <a:gd name="connsiteY17" fmla="*/ 773290 h 2570881"/>
                <a:gd name="connsiteX18" fmla="*/ 2003583 w 2233536"/>
                <a:gd name="connsiteY18" fmla="*/ 740834 h 2570881"/>
                <a:gd name="connsiteX19" fmla="*/ 2003583 w 2233536"/>
                <a:gd name="connsiteY19" fmla="*/ -731 h 2570881"/>
                <a:gd name="connsiteX20" fmla="*/ 549845 w 2233536"/>
                <a:gd name="connsiteY20" fmla="*/ -731 h 2570881"/>
                <a:gd name="connsiteX21" fmla="*/ -646 w 2233536"/>
                <a:gd name="connsiteY21" fmla="*/ 549760 h 2570881"/>
                <a:gd name="connsiteX22" fmla="*/ -646 w 2233536"/>
                <a:gd name="connsiteY22" fmla="*/ 2570151 h 2570881"/>
                <a:gd name="connsiteX23" fmla="*/ 1518886 w 2233536"/>
                <a:gd name="connsiteY23" fmla="*/ 2570151 h 2570881"/>
                <a:gd name="connsiteX24" fmla="*/ 2003583 w 2233536"/>
                <a:gd name="connsiteY24" fmla="*/ 2085454 h 2570881"/>
                <a:gd name="connsiteX25" fmla="*/ 2003583 w 2233536"/>
                <a:gd name="connsiteY25" fmla="*/ 1096723 h 2570881"/>
                <a:gd name="connsiteX26" fmla="*/ 2050878 w 2233536"/>
                <a:gd name="connsiteY26" fmla="*/ 960616 h 2570881"/>
                <a:gd name="connsiteX27" fmla="*/ 2146900 w 2233536"/>
                <a:gd name="connsiteY27" fmla="*/ 920928 h 2570881"/>
                <a:gd name="connsiteX28" fmla="*/ 2146900 w 2233536"/>
                <a:gd name="connsiteY28" fmla="*/ 955060 h 2570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233536" h="2570881">
                  <a:moveTo>
                    <a:pt x="2232890" y="905472"/>
                  </a:moveTo>
                  <a:lnTo>
                    <a:pt x="2146900" y="855840"/>
                  </a:lnTo>
                  <a:lnTo>
                    <a:pt x="2146900" y="890126"/>
                  </a:lnTo>
                  <a:cubicBezTo>
                    <a:pt x="2097687" y="891074"/>
                    <a:pt x="2057735" y="907765"/>
                    <a:pt x="2028124" y="939758"/>
                  </a:cubicBezTo>
                  <a:cubicBezTo>
                    <a:pt x="1986518" y="984782"/>
                    <a:pt x="1975427" y="1049472"/>
                    <a:pt x="1972891" y="1090681"/>
                  </a:cubicBezTo>
                  <a:lnTo>
                    <a:pt x="1972715" y="1090681"/>
                  </a:lnTo>
                  <a:lnTo>
                    <a:pt x="1972715" y="1093702"/>
                  </a:lnTo>
                  <a:cubicBezTo>
                    <a:pt x="1972010" y="1105608"/>
                    <a:pt x="1972010" y="1117559"/>
                    <a:pt x="1972715" y="1129465"/>
                  </a:cubicBezTo>
                  <a:lnTo>
                    <a:pt x="1972715" y="2085454"/>
                  </a:lnTo>
                  <a:cubicBezTo>
                    <a:pt x="1972715" y="2335707"/>
                    <a:pt x="1769117" y="2539283"/>
                    <a:pt x="1518886" y="2539283"/>
                  </a:cubicBezTo>
                  <a:lnTo>
                    <a:pt x="30222" y="2539283"/>
                  </a:lnTo>
                  <a:lnTo>
                    <a:pt x="30222" y="549760"/>
                  </a:lnTo>
                  <a:cubicBezTo>
                    <a:pt x="30222" y="263126"/>
                    <a:pt x="263321" y="30137"/>
                    <a:pt x="549845" y="30137"/>
                  </a:cubicBezTo>
                  <a:lnTo>
                    <a:pt x="1972715" y="30137"/>
                  </a:lnTo>
                  <a:lnTo>
                    <a:pt x="1972715" y="740107"/>
                  </a:lnTo>
                  <a:cubicBezTo>
                    <a:pt x="1946477" y="748022"/>
                    <a:pt x="1931638" y="775693"/>
                    <a:pt x="1939532" y="801931"/>
                  </a:cubicBezTo>
                  <a:cubicBezTo>
                    <a:pt x="1947447" y="828169"/>
                    <a:pt x="1975140" y="843008"/>
                    <a:pt x="2001356" y="835092"/>
                  </a:cubicBezTo>
                  <a:cubicBezTo>
                    <a:pt x="2027594" y="827199"/>
                    <a:pt x="2042455" y="799506"/>
                    <a:pt x="2034540" y="773290"/>
                  </a:cubicBezTo>
                  <a:cubicBezTo>
                    <a:pt x="2029976" y="758143"/>
                    <a:pt x="2018488" y="746104"/>
                    <a:pt x="2003583" y="740834"/>
                  </a:cubicBezTo>
                  <a:lnTo>
                    <a:pt x="2003583" y="-731"/>
                  </a:lnTo>
                  <a:lnTo>
                    <a:pt x="549845" y="-731"/>
                  </a:lnTo>
                  <a:cubicBezTo>
                    <a:pt x="245821" y="-709"/>
                    <a:pt x="-635" y="245730"/>
                    <a:pt x="-646" y="549760"/>
                  </a:cubicBezTo>
                  <a:lnTo>
                    <a:pt x="-646" y="2570151"/>
                  </a:lnTo>
                  <a:lnTo>
                    <a:pt x="1518886" y="2570151"/>
                  </a:lnTo>
                  <a:cubicBezTo>
                    <a:pt x="1786580" y="2570130"/>
                    <a:pt x="2003561" y="2353148"/>
                    <a:pt x="2003583" y="2085454"/>
                  </a:cubicBezTo>
                  <a:lnTo>
                    <a:pt x="2003583" y="1096723"/>
                  </a:lnTo>
                  <a:cubicBezTo>
                    <a:pt x="2005435" y="1060364"/>
                    <a:pt x="2014365" y="1000061"/>
                    <a:pt x="2050878" y="960616"/>
                  </a:cubicBezTo>
                  <a:cubicBezTo>
                    <a:pt x="2074426" y="935194"/>
                    <a:pt x="2106727" y="921898"/>
                    <a:pt x="2146900" y="920928"/>
                  </a:cubicBezTo>
                  <a:lnTo>
                    <a:pt x="2146900" y="955060"/>
                  </a:lnTo>
                  <a:close/>
                </a:path>
              </a:pathLst>
            </a:custGeom>
            <a:solidFill>
              <a:srgbClr val="F5BD16"/>
            </a:solidFill>
            <a:ln w="2200" cap="flat">
              <a:noFill/>
              <a:prstDash val="solid"/>
              <a:miter/>
            </a:ln>
          </p:spPr>
          <p:txBody>
            <a:bodyPr rtlCol="0" anchor="ctr"/>
            <a:lstStyle/>
            <a:p>
              <a:pPr marL="0" marR="0" lvl="0" indent="0" defTabSz="931134" eaLnBrk="1" fontAlgn="auto" latinLnBrk="0" hangingPunct="1">
                <a:lnSpc>
                  <a:spcPct val="100000"/>
                </a:lnSpc>
                <a:spcBef>
                  <a:spcPts val="0"/>
                </a:spcBef>
                <a:spcAft>
                  <a:spcPts val="0"/>
                </a:spcAft>
                <a:buClrTx/>
                <a:buSzTx/>
                <a:buFontTx/>
                <a:buNone/>
                <a:tabLst/>
                <a:defRPr/>
              </a:pPr>
              <a:endParaRPr kumimoji="0" lang="en-IN" sz="1833" b="0" i="0" u="none" strike="noStrike" kern="0" cap="none" spc="0" normalizeH="0" baseline="0" noProof="0">
                <a:ln>
                  <a:noFill/>
                </a:ln>
                <a:solidFill>
                  <a:srgbClr val="000000"/>
                </a:solidFill>
                <a:effectLst/>
                <a:uLnTx/>
                <a:uFillTx/>
              </a:endParaRPr>
            </a:p>
          </p:txBody>
        </p:sp>
        <p:sp>
          <p:nvSpPr>
            <p:cNvPr id="10" name="Freeform: Shape 72">
              <a:extLst>
                <a:ext uri="{FF2B5EF4-FFF2-40B4-BE49-F238E27FC236}">
                  <a16:creationId xmlns:a16="http://schemas.microsoft.com/office/drawing/2014/main" id="{D0282F48-B514-FA93-7738-14076F2BE2D2}"/>
                </a:ext>
              </a:extLst>
            </p:cNvPr>
            <p:cNvSpPr/>
            <p:nvPr/>
          </p:nvSpPr>
          <p:spPr>
            <a:xfrm>
              <a:off x="6154275" y="1901413"/>
              <a:ext cx="2367953" cy="1657998"/>
            </a:xfrm>
            <a:custGeom>
              <a:avLst/>
              <a:gdLst>
                <a:gd name="connsiteX0" fmla="*/ 408821 w 1952723"/>
                <a:gd name="connsiteY0" fmla="*/ -731 h 1657998"/>
                <a:gd name="connsiteX1" fmla="*/ -646 w 1952723"/>
                <a:gd name="connsiteY1" fmla="*/ 408736 h 1657998"/>
                <a:gd name="connsiteX2" fmla="*/ -646 w 1952723"/>
                <a:gd name="connsiteY2" fmla="*/ 1657268 h 1657998"/>
                <a:gd name="connsiteX3" fmla="*/ 349311 w 1952723"/>
                <a:gd name="connsiteY3" fmla="*/ 1340956 h 1657998"/>
                <a:gd name="connsiteX4" fmla="*/ 1542611 w 1952723"/>
                <a:gd name="connsiteY4" fmla="*/ 1340956 h 1657998"/>
                <a:gd name="connsiteX5" fmla="*/ 1952077 w 1952723"/>
                <a:gd name="connsiteY5" fmla="*/ 931490 h 1657998"/>
                <a:gd name="connsiteX6" fmla="*/ 1952077 w 1952723"/>
                <a:gd name="connsiteY6" fmla="*/ -731 h 16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2723" h="1657998">
                  <a:moveTo>
                    <a:pt x="408821" y="-731"/>
                  </a:moveTo>
                  <a:cubicBezTo>
                    <a:pt x="182667" y="-731"/>
                    <a:pt x="-646" y="182604"/>
                    <a:pt x="-646" y="408736"/>
                  </a:cubicBezTo>
                  <a:lnTo>
                    <a:pt x="-646" y="1657268"/>
                  </a:lnTo>
                  <a:cubicBezTo>
                    <a:pt x="35690" y="1492762"/>
                    <a:pt x="188708" y="1340956"/>
                    <a:pt x="349311" y="1340956"/>
                  </a:cubicBezTo>
                  <a:lnTo>
                    <a:pt x="1542611" y="1340956"/>
                  </a:lnTo>
                  <a:cubicBezTo>
                    <a:pt x="1768742" y="1340956"/>
                    <a:pt x="1952077" y="1157621"/>
                    <a:pt x="1952077" y="931490"/>
                  </a:cubicBezTo>
                  <a:lnTo>
                    <a:pt x="1952077" y="-731"/>
                  </a:lnTo>
                  <a:close/>
                </a:path>
              </a:pathLst>
            </a:custGeom>
            <a:solidFill>
              <a:srgbClr val="0097A7"/>
            </a:solidFill>
            <a:ln w="2200" cap="flat">
              <a:noFill/>
              <a:prstDash val="solid"/>
              <a:miter/>
            </a:ln>
          </p:spPr>
          <p:txBody>
            <a:bodyPr rtlCol="0" anchor="ctr"/>
            <a:lstStyle/>
            <a:p>
              <a:pPr marL="0" marR="0" lvl="0" indent="0" defTabSz="931134" eaLnBrk="1" fontAlgn="auto" latinLnBrk="0" hangingPunct="1">
                <a:lnSpc>
                  <a:spcPct val="100000"/>
                </a:lnSpc>
                <a:spcBef>
                  <a:spcPts val="0"/>
                </a:spcBef>
                <a:spcAft>
                  <a:spcPts val="0"/>
                </a:spcAft>
                <a:buClrTx/>
                <a:buSzTx/>
                <a:buFontTx/>
                <a:buNone/>
                <a:tabLst/>
                <a:defRPr/>
              </a:pPr>
              <a:endParaRPr kumimoji="0" lang="en-IN" sz="1833" b="0" i="0" u="none" strike="noStrike" kern="0" cap="none" spc="0" normalizeH="0" baseline="0" noProof="0">
                <a:ln>
                  <a:noFill/>
                </a:ln>
                <a:solidFill>
                  <a:srgbClr val="000000"/>
                </a:solidFill>
                <a:effectLst/>
                <a:uLnTx/>
                <a:uFillTx/>
              </a:endParaRPr>
            </a:p>
          </p:txBody>
        </p:sp>
        <p:sp>
          <p:nvSpPr>
            <p:cNvPr id="11" name="Freeform: Shape 100">
              <a:extLst>
                <a:ext uri="{FF2B5EF4-FFF2-40B4-BE49-F238E27FC236}">
                  <a16:creationId xmlns:a16="http://schemas.microsoft.com/office/drawing/2014/main" id="{75DAE2A1-CB97-268B-8199-42D5969A79B8}"/>
                </a:ext>
              </a:extLst>
            </p:cNvPr>
            <p:cNvSpPr/>
            <p:nvPr/>
          </p:nvSpPr>
          <p:spPr>
            <a:xfrm>
              <a:off x="6104914" y="3414375"/>
              <a:ext cx="2708481" cy="2570881"/>
            </a:xfrm>
            <a:custGeom>
              <a:avLst/>
              <a:gdLst>
                <a:gd name="connsiteX0" fmla="*/ 2232890 w 2233536"/>
                <a:gd name="connsiteY0" fmla="*/ 905472 h 2570881"/>
                <a:gd name="connsiteX1" fmla="*/ 2146900 w 2233536"/>
                <a:gd name="connsiteY1" fmla="*/ 855840 h 2570881"/>
                <a:gd name="connsiteX2" fmla="*/ 2146900 w 2233536"/>
                <a:gd name="connsiteY2" fmla="*/ 890126 h 2570881"/>
                <a:gd name="connsiteX3" fmla="*/ 2028124 w 2233536"/>
                <a:gd name="connsiteY3" fmla="*/ 939758 h 2570881"/>
                <a:gd name="connsiteX4" fmla="*/ 1972891 w 2233536"/>
                <a:gd name="connsiteY4" fmla="*/ 1090681 h 2570881"/>
                <a:gd name="connsiteX5" fmla="*/ 1972715 w 2233536"/>
                <a:gd name="connsiteY5" fmla="*/ 1090681 h 2570881"/>
                <a:gd name="connsiteX6" fmla="*/ 1972715 w 2233536"/>
                <a:gd name="connsiteY6" fmla="*/ 1093702 h 2570881"/>
                <a:gd name="connsiteX7" fmla="*/ 1972715 w 2233536"/>
                <a:gd name="connsiteY7" fmla="*/ 1129465 h 2570881"/>
                <a:gd name="connsiteX8" fmla="*/ 1972715 w 2233536"/>
                <a:gd name="connsiteY8" fmla="*/ 2085454 h 2570881"/>
                <a:gd name="connsiteX9" fmla="*/ 1518886 w 2233536"/>
                <a:gd name="connsiteY9" fmla="*/ 2539283 h 2570881"/>
                <a:gd name="connsiteX10" fmla="*/ 30222 w 2233536"/>
                <a:gd name="connsiteY10" fmla="*/ 2539283 h 2570881"/>
                <a:gd name="connsiteX11" fmla="*/ 30222 w 2233536"/>
                <a:gd name="connsiteY11" fmla="*/ 549760 h 2570881"/>
                <a:gd name="connsiteX12" fmla="*/ 549845 w 2233536"/>
                <a:gd name="connsiteY12" fmla="*/ 30137 h 2570881"/>
                <a:gd name="connsiteX13" fmla="*/ 1972715 w 2233536"/>
                <a:gd name="connsiteY13" fmla="*/ 30137 h 2570881"/>
                <a:gd name="connsiteX14" fmla="*/ 1972715 w 2233536"/>
                <a:gd name="connsiteY14" fmla="*/ 740107 h 2570881"/>
                <a:gd name="connsiteX15" fmla="*/ 1939532 w 2233536"/>
                <a:gd name="connsiteY15" fmla="*/ 801931 h 2570881"/>
                <a:gd name="connsiteX16" fmla="*/ 2001356 w 2233536"/>
                <a:gd name="connsiteY16" fmla="*/ 835092 h 2570881"/>
                <a:gd name="connsiteX17" fmla="*/ 2034540 w 2233536"/>
                <a:gd name="connsiteY17" fmla="*/ 773290 h 2570881"/>
                <a:gd name="connsiteX18" fmla="*/ 2003583 w 2233536"/>
                <a:gd name="connsiteY18" fmla="*/ 740834 h 2570881"/>
                <a:gd name="connsiteX19" fmla="*/ 2003583 w 2233536"/>
                <a:gd name="connsiteY19" fmla="*/ -731 h 2570881"/>
                <a:gd name="connsiteX20" fmla="*/ 549845 w 2233536"/>
                <a:gd name="connsiteY20" fmla="*/ -731 h 2570881"/>
                <a:gd name="connsiteX21" fmla="*/ -646 w 2233536"/>
                <a:gd name="connsiteY21" fmla="*/ 549760 h 2570881"/>
                <a:gd name="connsiteX22" fmla="*/ -646 w 2233536"/>
                <a:gd name="connsiteY22" fmla="*/ 2570151 h 2570881"/>
                <a:gd name="connsiteX23" fmla="*/ 1518886 w 2233536"/>
                <a:gd name="connsiteY23" fmla="*/ 2570151 h 2570881"/>
                <a:gd name="connsiteX24" fmla="*/ 2003583 w 2233536"/>
                <a:gd name="connsiteY24" fmla="*/ 2085454 h 2570881"/>
                <a:gd name="connsiteX25" fmla="*/ 2003583 w 2233536"/>
                <a:gd name="connsiteY25" fmla="*/ 1096723 h 2570881"/>
                <a:gd name="connsiteX26" fmla="*/ 2050878 w 2233536"/>
                <a:gd name="connsiteY26" fmla="*/ 960616 h 2570881"/>
                <a:gd name="connsiteX27" fmla="*/ 2146900 w 2233536"/>
                <a:gd name="connsiteY27" fmla="*/ 920928 h 2570881"/>
                <a:gd name="connsiteX28" fmla="*/ 2146900 w 2233536"/>
                <a:gd name="connsiteY28" fmla="*/ 955060 h 2570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233536" h="2570881">
                  <a:moveTo>
                    <a:pt x="2232890" y="905472"/>
                  </a:moveTo>
                  <a:lnTo>
                    <a:pt x="2146900" y="855840"/>
                  </a:lnTo>
                  <a:lnTo>
                    <a:pt x="2146900" y="890126"/>
                  </a:lnTo>
                  <a:cubicBezTo>
                    <a:pt x="2097687" y="891074"/>
                    <a:pt x="2057735" y="907765"/>
                    <a:pt x="2028124" y="939758"/>
                  </a:cubicBezTo>
                  <a:cubicBezTo>
                    <a:pt x="1986518" y="984782"/>
                    <a:pt x="1975427" y="1049472"/>
                    <a:pt x="1972891" y="1090681"/>
                  </a:cubicBezTo>
                  <a:lnTo>
                    <a:pt x="1972715" y="1090681"/>
                  </a:lnTo>
                  <a:lnTo>
                    <a:pt x="1972715" y="1093702"/>
                  </a:lnTo>
                  <a:cubicBezTo>
                    <a:pt x="1972010" y="1105608"/>
                    <a:pt x="1972010" y="1117559"/>
                    <a:pt x="1972715" y="1129465"/>
                  </a:cubicBezTo>
                  <a:lnTo>
                    <a:pt x="1972715" y="2085454"/>
                  </a:lnTo>
                  <a:cubicBezTo>
                    <a:pt x="1972715" y="2335707"/>
                    <a:pt x="1769117" y="2539283"/>
                    <a:pt x="1518886" y="2539283"/>
                  </a:cubicBezTo>
                  <a:lnTo>
                    <a:pt x="30222" y="2539283"/>
                  </a:lnTo>
                  <a:lnTo>
                    <a:pt x="30222" y="549760"/>
                  </a:lnTo>
                  <a:cubicBezTo>
                    <a:pt x="30222" y="263126"/>
                    <a:pt x="263321" y="30137"/>
                    <a:pt x="549845" y="30137"/>
                  </a:cubicBezTo>
                  <a:lnTo>
                    <a:pt x="1972715" y="30137"/>
                  </a:lnTo>
                  <a:lnTo>
                    <a:pt x="1972715" y="740107"/>
                  </a:lnTo>
                  <a:cubicBezTo>
                    <a:pt x="1946477" y="748022"/>
                    <a:pt x="1931638" y="775693"/>
                    <a:pt x="1939532" y="801931"/>
                  </a:cubicBezTo>
                  <a:cubicBezTo>
                    <a:pt x="1947447" y="828169"/>
                    <a:pt x="1975140" y="843008"/>
                    <a:pt x="2001356" y="835092"/>
                  </a:cubicBezTo>
                  <a:cubicBezTo>
                    <a:pt x="2027594" y="827199"/>
                    <a:pt x="2042455" y="799506"/>
                    <a:pt x="2034540" y="773290"/>
                  </a:cubicBezTo>
                  <a:cubicBezTo>
                    <a:pt x="2029976" y="758143"/>
                    <a:pt x="2018488" y="746104"/>
                    <a:pt x="2003583" y="740834"/>
                  </a:cubicBezTo>
                  <a:lnTo>
                    <a:pt x="2003583" y="-731"/>
                  </a:lnTo>
                  <a:lnTo>
                    <a:pt x="549845" y="-731"/>
                  </a:lnTo>
                  <a:cubicBezTo>
                    <a:pt x="245821" y="-709"/>
                    <a:pt x="-635" y="245730"/>
                    <a:pt x="-646" y="549760"/>
                  </a:cubicBezTo>
                  <a:lnTo>
                    <a:pt x="-646" y="2570151"/>
                  </a:lnTo>
                  <a:lnTo>
                    <a:pt x="1518886" y="2570151"/>
                  </a:lnTo>
                  <a:cubicBezTo>
                    <a:pt x="1786580" y="2570130"/>
                    <a:pt x="2003561" y="2353148"/>
                    <a:pt x="2003583" y="2085454"/>
                  </a:cubicBezTo>
                  <a:lnTo>
                    <a:pt x="2003583" y="1096723"/>
                  </a:lnTo>
                  <a:cubicBezTo>
                    <a:pt x="2005435" y="1060364"/>
                    <a:pt x="2014365" y="1000061"/>
                    <a:pt x="2050878" y="960616"/>
                  </a:cubicBezTo>
                  <a:cubicBezTo>
                    <a:pt x="2074426" y="935194"/>
                    <a:pt x="2106727" y="921898"/>
                    <a:pt x="2146900" y="920928"/>
                  </a:cubicBezTo>
                  <a:lnTo>
                    <a:pt x="2146900" y="955060"/>
                  </a:lnTo>
                  <a:close/>
                </a:path>
              </a:pathLst>
            </a:custGeom>
            <a:solidFill>
              <a:srgbClr val="0097A7"/>
            </a:solidFill>
            <a:ln w="2200" cap="flat">
              <a:noFill/>
              <a:prstDash val="solid"/>
              <a:miter/>
            </a:ln>
          </p:spPr>
          <p:txBody>
            <a:bodyPr rtlCol="0" anchor="ctr"/>
            <a:lstStyle/>
            <a:p>
              <a:pPr marL="0" marR="0" lvl="0" indent="0" defTabSz="931134" eaLnBrk="1" fontAlgn="auto" latinLnBrk="0" hangingPunct="1">
                <a:lnSpc>
                  <a:spcPct val="100000"/>
                </a:lnSpc>
                <a:spcBef>
                  <a:spcPts val="0"/>
                </a:spcBef>
                <a:spcAft>
                  <a:spcPts val="0"/>
                </a:spcAft>
                <a:buClrTx/>
                <a:buSzTx/>
                <a:buFontTx/>
                <a:buNone/>
                <a:tabLst/>
                <a:defRPr/>
              </a:pPr>
              <a:endParaRPr kumimoji="0" lang="en-IN" sz="1833" b="0" i="0" u="none" strike="noStrike" kern="0" cap="none" spc="0" normalizeH="0" baseline="0" noProof="0">
                <a:ln>
                  <a:noFill/>
                </a:ln>
                <a:solidFill>
                  <a:srgbClr val="000000"/>
                </a:solidFill>
                <a:effectLst/>
                <a:uLnTx/>
                <a:uFillTx/>
              </a:endParaRPr>
            </a:p>
          </p:txBody>
        </p:sp>
        <p:sp>
          <p:nvSpPr>
            <p:cNvPr id="12" name="Freeform: Shape 102">
              <a:extLst>
                <a:ext uri="{FF2B5EF4-FFF2-40B4-BE49-F238E27FC236}">
                  <a16:creationId xmlns:a16="http://schemas.microsoft.com/office/drawing/2014/main" id="{FF90CBD1-1C6B-F794-783C-92C8927441DF}"/>
                </a:ext>
              </a:extLst>
            </p:cNvPr>
            <p:cNvSpPr/>
            <p:nvPr/>
          </p:nvSpPr>
          <p:spPr>
            <a:xfrm>
              <a:off x="9064005" y="1901413"/>
              <a:ext cx="2271475" cy="1657998"/>
            </a:xfrm>
            <a:custGeom>
              <a:avLst/>
              <a:gdLst>
                <a:gd name="connsiteX0" fmla="*/ 408821 w 1952723"/>
                <a:gd name="connsiteY0" fmla="*/ -731 h 1657998"/>
                <a:gd name="connsiteX1" fmla="*/ -646 w 1952723"/>
                <a:gd name="connsiteY1" fmla="*/ 408736 h 1657998"/>
                <a:gd name="connsiteX2" fmla="*/ -646 w 1952723"/>
                <a:gd name="connsiteY2" fmla="*/ 1657268 h 1657998"/>
                <a:gd name="connsiteX3" fmla="*/ 349311 w 1952723"/>
                <a:gd name="connsiteY3" fmla="*/ 1340956 h 1657998"/>
                <a:gd name="connsiteX4" fmla="*/ 1542611 w 1952723"/>
                <a:gd name="connsiteY4" fmla="*/ 1340956 h 1657998"/>
                <a:gd name="connsiteX5" fmla="*/ 1952077 w 1952723"/>
                <a:gd name="connsiteY5" fmla="*/ 931490 h 1657998"/>
                <a:gd name="connsiteX6" fmla="*/ 1952077 w 1952723"/>
                <a:gd name="connsiteY6" fmla="*/ -731 h 16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2723" h="1657998">
                  <a:moveTo>
                    <a:pt x="408821" y="-731"/>
                  </a:moveTo>
                  <a:cubicBezTo>
                    <a:pt x="182667" y="-731"/>
                    <a:pt x="-646" y="182604"/>
                    <a:pt x="-646" y="408736"/>
                  </a:cubicBezTo>
                  <a:lnTo>
                    <a:pt x="-646" y="1657268"/>
                  </a:lnTo>
                  <a:cubicBezTo>
                    <a:pt x="35690" y="1492762"/>
                    <a:pt x="188708" y="1340956"/>
                    <a:pt x="349311" y="1340956"/>
                  </a:cubicBezTo>
                  <a:lnTo>
                    <a:pt x="1542611" y="1340956"/>
                  </a:lnTo>
                  <a:cubicBezTo>
                    <a:pt x="1768742" y="1340956"/>
                    <a:pt x="1952077" y="1157621"/>
                    <a:pt x="1952077" y="931490"/>
                  </a:cubicBezTo>
                  <a:lnTo>
                    <a:pt x="1952077" y="-731"/>
                  </a:lnTo>
                  <a:close/>
                </a:path>
              </a:pathLst>
            </a:custGeom>
            <a:solidFill>
              <a:srgbClr val="4A86E8"/>
            </a:solidFill>
            <a:ln w="2200" cap="flat">
              <a:noFill/>
              <a:prstDash val="solid"/>
              <a:miter/>
            </a:ln>
          </p:spPr>
          <p:txBody>
            <a:bodyPr rtlCol="0" anchor="ctr"/>
            <a:lstStyle/>
            <a:p>
              <a:pPr marL="0" marR="0" lvl="0" indent="0" algn="ctr" defTabSz="931134" eaLnBrk="1" fontAlgn="auto" latinLnBrk="0" hangingPunct="1">
                <a:lnSpc>
                  <a:spcPct val="100000"/>
                </a:lnSpc>
                <a:spcBef>
                  <a:spcPts val="0"/>
                </a:spcBef>
                <a:spcAft>
                  <a:spcPts val="0"/>
                </a:spcAft>
                <a:buClrTx/>
                <a:buSzTx/>
                <a:buFontTx/>
                <a:buNone/>
                <a:tabLst/>
                <a:defRPr/>
              </a:pPr>
              <a:endParaRPr kumimoji="0" lang="en-IN" sz="1833" b="0" i="0" u="none" strike="noStrike" kern="0" cap="none" spc="0" normalizeH="0" baseline="0" noProof="0">
                <a:ln>
                  <a:noFill/>
                </a:ln>
                <a:solidFill>
                  <a:srgbClr val="000000"/>
                </a:solidFill>
                <a:effectLst/>
                <a:uLnTx/>
                <a:uFillTx/>
              </a:endParaRPr>
            </a:p>
          </p:txBody>
        </p:sp>
        <p:sp>
          <p:nvSpPr>
            <p:cNvPr id="19" name="Freeform: Shape 130">
              <a:extLst>
                <a:ext uri="{FF2B5EF4-FFF2-40B4-BE49-F238E27FC236}">
                  <a16:creationId xmlns:a16="http://schemas.microsoft.com/office/drawing/2014/main" id="{5E328DEC-481C-30F9-27D3-D8449B278724}"/>
                </a:ext>
              </a:extLst>
            </p:cNvPr>
            <p:cNvSpPr/>
            <p:nvPr/>
          </p:nvSpPr>
          <p:spPr>
            <a:xfrm>
              <a:off x="9030958" y="3414375"/>
              <a:ext cx="2598128" cy="2570881"/>
            </a:xfrm>
            <a:custGeom>
              <a:avLst/>
              <a:gdLst>
                <a:gd name="connsiteX0" fmla="*/ 2232890 w 2233536"/>
                <a:gd name="connsiteY0" fmla="*/ 905472 h 2570881"/>
                <a:gd name="connsiteX1" fmla="*/ 2146900 w 2233536"/>
                <a:gd name="connsiteY1" fmla="*/ 855840 h 2570881"/>
                <a:gd name="connsiteX2" fmla="*/ 2146900 w 2233536"/>
                <a:gd name="connsiteY2" fmla="*/ 890126 h 2570881"/>
                <a:gd name="connsiteX3" fmla="*/ 2028124 w 2233536"/>
                <a:gd name="connsiteY3" fmla="*/ 939758 h 2570881"/>
                <a:gd name="connsiteX4" fmla="*/ 1972891 w 2233536"/>
                <a:gd name="connsiteY4" fmla="*/ 1090681 h 2570881"/>
                <a:gd name="connsiteX5" fmla="*/ 1972715 w 2233536"/>
                <a:gd name="connsiteY5" fmla="*/ 1090681 h 2570881"/>
                <a:gd name="connsiteX6" fmla="*/ 1972715 w 2233536"/>
                <a:gd name="connsiteY6" fmla="*/ 1093702 h 2570881"/>
                <a:gd name="connsiteX7" fmla="*/ 1972715 w 2233536"/>
                <a:gd name="connsiteY7" fmla="*/ 1129465 h 2570881"/>
                <a:gd name="connsiteX8" fmla="*/ 1972715 w 2233536"/>
                <a:gd name="connsiteY8" fmla="*/ 2085454 h 2570881"/>
                <a:gd name="connsiteX9" fmla="*/ 1518886 w 2233536"/>
                <a:gd name="connsiteY9" fmla="*/ 2539283 h 2570881"/>
                <a:gd name="connsiteX10" fmla="*/ 30222 w 2233536"/>
                <a:gd name="connsiteY10" fmla="*/ 2539283 h 2570881"/>
                <a:gd name="connsiteX11" fmla="*/ 30222 w 2233536"/>
                <a:gd name="connsiteY11" fmla="*/ 549760 h 2570881"/>
                <a:gd name="connsiteX12" fmla="*/ 549845 w 2233536"/>
                <a:gd name="connsiteY12" fmla="*/ 30137 h 2570881"/>
                <a:gd name="connsiteX13" fmla="*/ 1972715 w 2233536"/>
                <a:gd name="connsiteY13" fmla="*/ 30137 h 2570881"/>
                <a:gd name="connsiteX14" fmla="*/ 1972715 w 2233536"/>
                <a:gd name="connsiteY14" fmla="*/ 740107 h 2570881"/>
                <a:gd name="connsiteX15" fmla="*/ 1939532 w 2233536"/>
                <a:gd name="connsiteY15" fmla="*/ 801931 h 2570881"/>
                <a:gd name="connsiteX16" fmla="*/ 2001356 w 2233536"/>
                <a:gd name="connsiteY16" fmla="*/ 835092 h 2570881"/>
                <a:gd name="connsiteX17" fmla="*/ 2034540 w 2233536"/>
                <a:gd name="connsiteY17" fmla="*/ 773290 h 2570881"/>
                <a:gd name="connsiteX18" fmla="*/ 2003583 w 2233536"/>
                <a:gd name="connsiteY18" fmla="*/ 740834 h 2570881"/>
                <a:gd name="connsiteX19" fmla="*/ 2003583 w 2233536"/>
                <a:gd name="connsiteY19" fmla="*/ -731 h 2570881"/>
                <a:gd name="connsiteX20" fmla="*/ 549845 w 2233536"/>
                <a:gd name="connsiteY20" fmla="*/ -731 h 2570881"/>
                <a:gd name="connsiteX21" fmla="*/ -646 w 2233536"/>
                <a:gd name="connsiteY21" fmla="*/ 549760 h 2570881"/>
                <a:gd name="connsiteX22" fmla="*/ -646 w 2233536"/>
                <a:gd name="connsiteY22" fmla="*/ 2570151 h 2570881"/>
                <a:gd name="connsiteX23" fmla="*/ 1518886 w 2233536"/>
                <a:gd name="connsiteY23" fmla="*/ 2570151 h 2570881"/>
                <a:gd name="connsiteX24" fmla="*/ 2003583 w 2233536"/>
                <a:gd name="connsiteY24" fmla="*/ 2085454 h 2570881"/>
                <a:gd name="connsiteX25" fmla="*/ 2003583 w 2233536"/>
                <a:gd name="connsiteY25" fmla="*/ 1096723 h 2570881"/>
                <a:gd name="connsiteX26" fmla="*/ 2050878 w 2233536"/>
                <a:gd name="connsiteY26" fmla="*/ 960616 h 2570881"/>
                <a:gd name="connsiteX27" fmla="*/ 2146900 w 2233536"/>
                <a:gd name="connsiteY27" fmla="*/ 920928 h 2570881"/>
                <a:gd name="connsiteX28" fmla="*/ 2146900 w 2233536"/>
                <a:gd name="connsiteY28" fmla="*/ 955060 h 2570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233536" h="2570881">
                  <a:moveTo>
                    <a:pt x="2232890" y="905472"/>
                  </a:moveTo>
                  <a:lnTo>
                    <a:pt x="2146900" y="855840"/>
                  </a:lnTo>
                  <a:lnTo>
                    <a:pt x="2146900" y="890126"/>
                  </a:lnTo>
                  <a:cubicBezTo>
                    <a:pt x="2097687" y="891074"/>
                    <a:pt x="2057735" y="907765"/>
                    <a:pt x="2028124" y="939758"/>
                  </a:cubicBezTo>
                  <a:cubicBezTo>
                    <a:pt x="1986518" y="984782"/>
                    <a:pt x="1975427" y="1049472"/>
                    <a:pt x="1972891" y="1090681"/>
                  </a:cubicBezTo>
                  <a:lnTo>
                    <a:pt x="1972715" y="1090681"/>
                  </a:lnTo>
                  <a:lnTo>
                    <a:pt x="1972715" y="1093702"/>
                  </a:lnTo>
                  <a:cubicBezTo>
                    <a:pt x="1972010" y="1105608"/>
                    <a:pt x="1972010" y="1117559"/>
                    <a:pt x="1972715" y="1129465"/>
                  </a:cubicBezTo>
                  <a:lnTo>
                    <a:pt x="1972715" y="2085454"/>
                  </a:lnTo>
                  <a:cubicBezTo>
                    <a:pt x="1972715" y="2335707"/>
                    <a:pt x="1769117" y="2539283"/>
                    <a:pt x="1518886" y="2539283"/>
                  </a:cubicBezTo>
                  <a:lnTo>
                    <a:pt x="30222" y="2539283"/>
                  </a:lnTo>
                  <a:lnTo>
                    <a:pt x="30222" y="549760"/>
                  </a:lnTo>
                  <a:cubicBezTo>
                    <a:pt x="30222" y="263126"/>
                    <a:pt x="263321" y="30137"/>
                    <a:pt x="549845" y="30137"/>
                  </a:cubicBezTo>
                  <a:lnTo>
                    <a:pt x="1972715" y="30137"/>
                  </a:lnTo>
                  <a:lnTo>
                    <a:pt x="1972715" y="740107"/>
                  </a:lnTo>
                  <a:cubicBezTo>
                    <a:pt x="1946477" y="748022"/>
                    <a:pt x="1931638" y="775693"/>
                    <a:pt x="1939532" y="801931"/>
                  </a:cubicBezTo>
                  <a:cubicBezTo>
                    <a:pt x="1947447" y="828169"/>
                    <a:pt x="1975140" y="843008"/>
                    <a:pt x="2001356" y="835092"/>
                  </a:cubicBezTo>
                  <a:cubicBezTo>
                    <a:pt x="2027594" y="827199"/>
                    <a:pt x="2042455" y="799506"/>
                    <a:pt x="2034540" y="773290"/>
                  </a:cubicBezTo>
                  <a:cubicBezTo>
                    <a:pt x="2029976" y="758143"/>
                    <a:pt x="2018488" y="746104"/>
                    <a:pt x="2003583" y="740834"/>
                  </a:cubicBezTo>
                  <a:lnTo>
                    <a:pt x="2003583" y="-731"/>
                  </a:lnTo>
                  <a:lnTo>
                    <a:pt x="549845" y="-731"/>
                  </a:lnTo>
                  <a:cubicBezTo>
                    <a:pt x="245821" y="-709"/>
                    <a:pt x="-635" y="245730"/>
                    <a:pt x="-646" y="549760"/>
                  </a:cubicBezTo>
                  <a:lnTo>
                    <a:pt x="-646" y="2570151"/>
                  </a:lnTo>
                  <a:lnTo>
                    <a:pt x="1518886" y="2570151"/>
                  </a:lnTo>
                  <a:cubicBezTo>
                    <a:pt x="1786580" y="2570130"/>
                    <a:pt x="2003561" y="2353148"/>
                    <a:pt x="2003583" y="2085454"/>
                  </a:cubicBezTo>
                  <a:lnTo>
                    <a:pt x="2003583" y="1096723"/>
                  </a:lnTo>
                  <a:cubicBezTo>
                    <a:pt x="2005435" y="1060364"/>
                    <a:pt x="2014365" y="1000061"/>
                    <a:pt x="2050878" y="960616"/>
                  </a:cubicBezTo>
                  <a:cubicBezTo>
                    <a:pt x="2074426" y="935194"/>
                    <a:pt x="2106727" y="921898"/>
                    <a:pt x="2146900" y="920928"/>
                  </a:cubicBezTo>
                  <a:lnTo>
                    <a:pt x="2146900" y="955060"/>
                  </a:lnTo>
                  <a:close/>
                </a:path>
              </a:pathLst>
            </a:custGeom>
            <a:solidFill>
              <a:srgbClr val="4A86E8"/>
            </a:solidFill>
            <a:ln w="2200" cap="flat">
              <a:noFill/>
              <a:prstDash val="solid"/>
              <a:miter/>
            </a:ln>
          </p:spPr>
          <p:txBody>
            <a:bodyPr rtlCol="0" anchor="ctr"/>
            <a:lstStyle/>
            <a:p>
              <a:pPr marL="0" marR="0" lvl="0" indent="0" defTabSz="931134" eaLnBrk="1" fontAlgn="auto" latinLnBrk="0" hangingPunct="1">
                <a:lnSpc>
                  <a:spcPct val="100000"/>
                </a:lnSpc>
                <a:spcBef>
                  <a:spcPts val="0"/>
                </a:spcBef>
                <a:spcAft>
                  <a:spcPts val="0"/>
                </a:spcAft>
                <a:buClrTx/>
                <a:buSzTx/>
                <a:buFontTx/>
                <a:buNone/>
                <a:tabLst/>
                <a:defRPr/>
              </a:pPr>
              <a:endParaRPr kumimoji="0" lang="en-IN" sz="1833" b="0" i="0" u="none" strike="noStrike" kern="0" cap="none" spc="0" normalizeH="0" baseline="0" noProof="0">
                <a:ln>
                  <a:noFill/>
                </a:ln>
                <a:solidFill>
                  <a:srgbClr val="000000"/>
                </a:solidFill>
                <a:effectLst/>
                <a:uLnTx/>
                <a:uFillTx/>
              </a:endParaRPr>
            </a:p>
          </p:txBody>
        </p:sp>
        <p:sp>
          <p:nvSpPr>
            <p:cNvPr id="20" name="TextBox 19">
              <a:extLst>
                <a:ext uri="{FF2B5EF4-FFF2-40B4-BE49-F238E27FC236}">
                  <a16:creationId xmlns:a16="http://schemas.microsoft.com/office/drawing/2014/main" id="{B0D26305-BB66-02D4-4D4A-EE78B85086DE}"/>
                </a:ext>
              </a:extLst>
            </p:cNvPr>
            <p:cNvSpPr txBox="1"/>
            <p:nvPr/>
          </p:nvSpPr>
          <p:spPr>
            <a:xfrm>
              <a:off x="793484" y="3554121"/>
              <a:ext cx="2024950" cy="2255675"/>
            </a:xfrm>
            <a:prstGeom prst="rect">
              <a:avLst/>
            </a:prstGeom>
            <a:noFill/>
          </p:spPr>
          <p:txBody>
            <a:bodyPr wrap="square">
              <a:spAutoFit/>
            </a:bodyPr>
            <a:lstStyle/>
            <a:p>
              <a:pPr algn="ctr"/>
              <a:r>
                <a:rPr lang="en-US" sz="1800" dirty="0"/>
                <a:t>Revised tax thresholds, rates, and classifications may alter the amount SMEs are required to pay, affecting overall profitability and cash flow management.</a:t>
              </a:r>
            </a:p>
          </p:txBody>
        </p:sp>
        <p:sp>
          <p:nvSpPr>
            <p:cNvPr id="21" name="TextBox 20">
              <a:extLst>
                <a:ext uri="{FF2B5EF4-FFF2-40B4-BE49-F238E27FC236}">
                  <a16:creationId xmlns:a16="http://schemas.microsoft.com/office/drawing/2014/main" id="{2C9AF5A7-B60F-9054-2587-FB0E3482F2D7}"/>
                </a:ext>
              </a:extLst>
            </p:cNvPr>
            <p:cNvSpPr txBox="1"/>
            <p:nvPr/>
          </p:nvSpPr>
          <p:spPr>
            <a:xfrm>
              <a:off x="3334924" y="3630361"/>
              <a:ext cx="2241339" cy="2255674"/>
            </a:xfrm>
            <a:prstGeom prst="rect">
              <a:avLst/>
            </a:prstGeom>
            <a:noFill/>
          </p:spPr>
          <p:txBody>
            <a:bodyPr wrap="square">
              <a:spAutoFit/>
            </a:bodyPr>
            <a:lstStyle/>
            <a:p>
              <a:pPr lvl="0" algn="ctr" defTabSz="931134">
                <a:spcAft>
                  <a:spcPts val="611"/>
                </a:spcAft>
              </a:pPr>
              <a:r>
                <a:rPr lang="en-US" sz="1800" dirty="0"/>
                <a:t>The law introduces enhanced reporting standards and documentation expectations, requiring SMEs to improve their record-keeping, digital reporting, and periodic filing accuracy.</a:t>
              </a:r>
              <a:endParaRPr kumimoji="0" lang="en-IN" sz="1800" b="0" i="0" u="none" strike="noStrike" kern="0" cap="none" spc="0" normalizeH="0" baseline="0" noProof="0" dirty="0">
                <a:ln>
                  <a:noFill/>
                </a:ln>
                <a:solidFill>
                  <a:srgbClr val="000000">
                    <a:lumMod val="75000"/>
                    <a:lumOff val="25000"/>
                  </a:srgbClr>
                </a:solidFill>
                <a:effectLst/>
                <a:uLnTx/>
                <a:uFillTx/>
                <a:latin typeface="Segoe UI" panose="020B0502040204020203" pitchFamily="34" charset="0"/>
                <a:cs typeface="Segoe UI" panose="020B0502040204020203" pitchFamily="34" charset="0"/>
              </a:endParaRPr>
            </a:p>
          </p:txBody>
        </p:sp>
        <p:sp>
          <p:nvSpPr>
            <p:cNvPr id="22" name="TextBox 21">
              <a:extLst>
                <a:ext uri="{FF2B5EF4-FFF2-40B4-BE49-F238E27FC236}">
                  <a16:creationId xmlns:a16="http://schemas.microsoft.com/office/drawing/2014/main" id="{80645991-9B3A-F9E9-F450-AE3DE46DF29C}"/>
                </a:ext>
              </a:extLst>
            </p:cNvPr>
            <p:cNvSpPr txBox="1"/>
            <p:nvPr/>
          </p:nvSpPr>
          <p:spPr>
            <a:xfrm>
              <a:off x="6133198" y="3692818"/>
              <a:ext cx="2266289" cy="2013995"/>
            </a:xfrm>
            <a:prstGeom prst="rect">
              <a:avLst/>
            </a:prstGeom>
            <a:noFill/>
          </p:spPr>
          <p:txBody>
            <a:bodyPr wrap="square">
              <a:spAutoFit/>
            </a:bodyPr>
            <a:lstStyle/>
            <a:p>
              <a:pPr lvl="0" algn="ctr" defTabSz="931134">
                <a:spcAft>
                  <a:spcPts val="611"/>
                </a:spcAft>
              </a:pPr>
              <a:r>
                <a:rPr lang="en-US" sz="1800" dirty="0"/>
                <a:t>Tougher enforcement measures and higher penalties mean SMEs must be proactive in meeting deadlines and maintaining proper tax documentation to avoid costly sanctions.</a:t>
              </a:r>
              <a:endParaRPr kumimoji="0" lang="en-IN" sz="1800" b="0" i="0" u="none" strike="noStrike" kern="0" cap="none" spc="0" normalizeH="0" baseline="0" noProof="0" dirty="0">
                <a:ln>
                  <a:noFill/>
                </a:ln>
                <a:solidFill>
                  <a:srgbClr val="000000">
                    <a:lumMod val="75000"/>
                    <a:lumOff val="25000"/>
                  </a:srgbClr>
                </a:solidFill>
                <a:effectLst/>
                <a:uLnTx/>
                <a:uFillTx/>
                <a:latin typeface="Segoe UI" panose="020B0502040204020203" pitchFamily="34" charset="0"/>
                <a:cs typeface="Segoe UI" panose="020B0502040204020203" pitchFamily="34" charset="0"/>
              </a:endParaRPr>
            </a:p>
          </p:txBody>
        </p:sp>
        <p:sp>
          <p:nvSpPr>
            <p:cNvPr id="23" name="TextBox 22">
              <a:extLst>
                <a:ext uri="{FF2B5EF4-FFF2-40B4-BE49-F238E27FC236}">
                  <a16:creationId xmlns:a16="http://schemas.microsoft.com/office/drawing/2014/main" id="{5A39E211-8B7F-DF98-82D7-C1EE04AD63B4}"/>
                </a:ext>
              </a:extLst>
            </p:cNvPr>
            <p:cNvSpPr txBox="1"/>
            <p:nvPr/>
          </p:nvSpPr>
          <p:spPr>
            <a:xfrm>
              <a:off x="9087542" y="3686136"/>
              <a:ext cx="2247939" cy="2255674"/>
            </a:xfrm>
            <a:prstGeom prst="rect">
              <a:avLst/>
            </a:prstGeom>
            <a:noFill/>
          </p:spPr>
          <p:txBody>
            <a:bodyPr wrap="square">
              <a:spAutoFit/>
            </a:bodyPr>
            <a:lstStyle/>
            <a:p>
              <a:pPr lvl="0" algn="ctr" defTabSz="931134">
                <a:spcAft>
                  <a:spcPts val="611"/>
                </a:spcAft>
              </a:pPr>
              <a:r>
                <a:rPr lang="en-US" sz="1800" dirty="0"/>
                <a:t>While some obligations increase, SMEs also gain opportunities from new tax incentives designed to encourage growth, digitalization, and expansion into priority sectors.</a:t>
              </a:r>
              <a:endParaRPr kumimoji="0" lang="en-IN" sz="1800" b="0" i="0" u="none" strike="noStrike" kern="0" cap="none" spc="0" normalizeH="0" baseline="0" noProof="0" dirty="0">
                <a:ln>
                  <a:noFill/>
                </a:ln>
                <a:solidFill>
                  <a:srgbClr val="000000">
                    <a:lumMod val="75000"/>
                    <a:lumOff val="25000"/>
                  </a:srgbClr>
                </a:solidFill>
                <a:effectLst/>
                <a:uLnTx/>
                <a:uFillTx/>
                <a:latin typeface="Segoe UI" panose="020B0502040204020203" pitchFamily="34" charset="0"/>
                <a:cs typeface="Segoe UI" panose="020B0502040204020203" pitchFamily="34" charset="0"/>
              </a:endParaRPr>
            </a:p>
          </p:txBody>
        </p:sp>
        <p:sp>
          <p:nvSpPr>
            <p:cNvPr id="24" name="TextBox 23">
              <a:extLst>
                <a:ext uri="{FF2B5EF4-FFF2-40B4-BE49-F238E27FC236}">
                  <a16:creationId xmlns:a16="http://schemas.microsoft.com/office/drawing/2014/main" id="{C89DB1D1-DCE3-11F5-76E8-3E442732429F}"/>
                </a:ext>
              </a:extLst>
            </p:cNvPr>
            <p:cNvSpPr txBox="1"/>
            <p:nvPr/>
          </p:nvSpPr>
          <p:spPr>
            <a:xfrm>
              <a:off x="695846" y="2236487"/>
              <a:ext cx="2147995" cy="896877"/>
            </a:xfrm>
            <a:prstGeom prst="rect">
              <a:avLst/>
            </a:prstGeom>
            <a:noFill/>
          </p:spPr>
          <p:txBody>
            <a:bodyPr wrap="square">
              <a:spAutoFit/>
            </a:bodyPr>
            <a:lstStyle/>
            <a:p>
              <a:pPr lvl="0" algn="ctr" defTabSz="931134">
                <a:spcAft>
                  <a:spcPts val="611"/>
                </a:spcAft>
                <a:defRPr/>
              </a:pPr>
              <a:r>
                <a:rPr lang="en-US" sz="2000" b="1" dirty="0">
                  <a:solidFill>
                    <a:schemeClr val="bg1"/>
                  </a:solidFill>
                </a:rPr>
                <a:t>Changes in Tax Liability</a:t>
              </a:r>
              <a:br>
                <a:rPr lang="en-US" sz="2000" dirty="0">
                  <a:solidFill>
                    <a:schemeClr val="bg1"/>
                  </a:solidFill>
                </a:rPr>
              </a:br>
              <a:endParaRPr kumimoji="0" lang="en-US" sz="1833"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FA8A57B0-AF28-A043-40F1-EBEC197606AD}"/>
                </a:ext>
              </a:extLst>
            </p:cNvPr>
            <p:cNvSpPr txBox="1"/>
            <p:nvPr/>
          </p:nvSpPr>
          <p:spPr>
            <a:xfrm>
              <a:off x="3334923" y="2254259"/>
              <a:ext cx="2339205" cy="617625"/>
            </a:xfrm>
            <a:prstGeom prst="rect">
              <a:avLst/>
            </a:prstGeom>
            <a:noFill/>
          </p:spPr>
          <p:txBody>
            <a:bodyPr wrap="square">
              <a:spAutoFit/>
            </a:bodyPr>
            <a:lstStyle/>
            <a:p>
              <a:pPr lvl="0" algn="ctr" defTabSz="931134">
                <a:spcAft>
                  <a:spcPts val="611"/>
                </a:spcAft>
                <a:defRPr/>
              </a:pPr>
              <a:r>
                <a:rPr lang="en-US" sz="2000" b="1" dirty="0">
                  <a:solidFill>
                    <a:schemeClr val="bg1"/>
                  </a:solidFill>
                </a:rPr>
                <a:t>Stricter Compliance Requirements</a:t>
              </a:r>
              <a:endParaRPr lang="en-US" sz="1833" b="1" kern="0" dirty="0">
                <a:solidFill>
                  <a:schemeClr val="bg1"/>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5146C3BF-BAA5-C288-A03A-63698BE61A28}"/>
                </a:ext>
              </a:extLst>
            </p:cNvPr>
            <p:cNvSpPr txBox="1"/>
            <p:nvPr/>
          </p:nvSpPr>
          <p:spPr>
            <a:xfrm>
              <a:off x="6185173" y="2162405"/>
              <a:ext cx="2368454" cy="617625"/>
            </a:xfrm>
            <a:prstGeom prst="rect">
              <a:avLst/>
            </a:prstGeom>
            <a:noFill/>
          </p:spPr>
          <p:txBody>
            <a:bodyPr wrap="square">
              <a:spAutoFit/>
            </a:bodyPr>
            <a:lstStyle/>
            <a:p>
              <a:pPr lvl="0" algn="ctr" defTabSz="931134">
                <a:spcAft>
                  <a:spcPts val="611"/>
                </a:spcAft>
              </a:pPr>
              <a:r>
                <a:rPr lang="en-US" sz="2000" b="1" dirty="0">
                  <a:solidFill>
                    <a:schemeClr val="bg1"/>
                  </a:solidFill>
                </a:rPr>
                <a:t>Increased Penalties for Non-Compliance</a:t>
              </a:r>
              <a:endParaRPr kumimoji="0" lang="en-US" sz="1833"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endParaRPr>
            </a:p>
          </p:txBody>
        </p:sp>
        <p:sp>
          <p:nvSpPr>
            <p:cNvPr id="27" name="TextBox 26">
              <a:extLst>
                <a:ext uri="{FF2B5EF4-FFF2-40B4-BE49-F238E27FC236}">
                  <a16:creationId xmlns:a16="http://schemas.microsoft.com/office/drawing/2014/main" id="{1D96EFB9-63EB-461F-85A4-9F4B3383E9A2}"/>
                </a:ext>
              </a:extLst>
            </p:cNvPr>
            <p:cNvSpPr txBox="1"/>
            <p:nvPr/>
          </p:nvSpPr>
          <p:spPr>
            <a:xfrm>
              <a:off x="9163496" y="2028138"/>
              <a:ext cx="2148448" cy="886158"/>
            </a:xfrm>
            <a:prstGeom prst="rect">
              <a:avLst/>
            </a:prstGeom>
            <a:noFill/>
          </p:spPr>
          <p:txBody>
            <a:bodyPr wrap="square">
              <a:spAutoFit/>
            </a:bodyPr>
            <a:lstStyle/>
            <a:p>
              <a:pPr lvl="0" algn="ctr" defTabSz="931134">
                <a:spcAft>
                  <a:spcPts val="611"/>
                </a:spcAft>
              </a:pPr>
              <a:r>
                <a:rPr lang="en-US" sz="2000" b="1" dirty="0">
                  <a:solidFill>
                    <a:schemeClr val="bg1"/>
                  </a:solidFill>
                </a:rPr>
                <a:t>Access to New Incentives and Reliefs:</a:t>
              </a:r>
              <a:endParaRPr kumimoji="0" lang="en-US" sz="1833"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endParaRPr>
            </a:p>
          </p:txBody>
        </p:sp>
      </p:grpSp>
    </p:spTree>
    <p:extLst>
      <p:ext uri="{BB962C8B-B14F-4D97-AF65-F5344CB8AC3E}">
        <p14:creationId xmlns:p14="http://schemas.microsoft.com/office/powerpoint/2010/main" val="7276602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A05DF-2C22-D63B-B6D8-55CDC7F1DC47}"/>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C6029C21-6197-59AE-3429-40F48F8844E7}"/>
              </a:ext>
            </a:extLst>
          </p:cNvPr>
          <p:cNvSpPr/>
          <p:nvPr/>
        </p:nvSpPr>
        <p:spPr>
          <a:xfrm>
            <a:off x="2822" y="653143"/>
            <a:ext cx="228290" cy="633027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1134">
              <a:defRPr/>
            </a:pPr>
            <a:endParaRPr lang="en-ID" sz="1833">
              <a:solidFill>
                <a:prstClr val="white"/>
              </a:solidFill>
              <a:latin typeface="Swis721 Lt BT" panose="020B0403020202020204" pitchFamily="34" charset="0"/>
            </a:endParaRPr>
          </a:p>
        </p:txBody>
      </p:sp>
      <p:sp>
        <p:nvSpPr>
          <p:cNvPr id="65" name="Title 1">
            <a:extLst>
              <a:ext uri="{FF2B5EF4-FFF2-40B4-BE49-F238E27FC236}">
                <a16:creationId xmlns:a16="http://schemas.microsoft.com/office/drawing/2014/main" id="{E4DEED4B-5279-A854-4495-E97E9D22F500}"/>
              </a:ext>
            </a:extLst>
          </p:cNvPr>
          <p:cNvSpPr txBox="1">
            <a:spLocks/>
          </p:cNvSpPr>
          <p:nvPr/>
        </p:nvSpPr>
        <p:spPr bwMode="auto">
          <a:xfrm>
            <a:off x="36244" y="26570"/>
            <a:ext cx="12071160" cy="77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12" tIns="46556" rIns="93112" bIns="46556"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GB" sz="4000" b="1" dirty="0">
                <a:latin typeface="Segoe UI" panose="020B0502040204020203" pitchFamily="34" charset="0"/>
                <a:cs typeface="Segoe UI" panose="020B0502040204020203" pitchFamily="34" charset="0"/>
              </a:rPr>
              <a:t>Key Implications for Businesses (Cont’d)</a:t>
            </a:r>
            <a:endParaRPr lang="en-US" sz="4000" b="1" dirty="0">
              <a:latin typeface="Segoe UI" panose="020B0502040204020203" pitchFamily="34" charset="0"/>
              <a:cs typeface="Segoe UI" panose="020B0502040204020203" pitchFamily="34" charset="0"/>
            </a:endParaRPr>
          </a:p>
        </p:txBody>
      </p:sp>
      <p:grpSp>
        <p:nvGrpSpPr>
          <p:cNvPr id="2" name="Group 1">
            <a:extLst>
              <a:ext uri="{FF2B5EF4-FFF2-40B4-BE49-F238E27FC236}">
                <a16:creationId xmlns:a16="http://schemas.microsoft.com/office/drawing/2014/main" id="{6C55555C-189D-DF3C-690E-F4B850818D3B}"/>
              </a:ext>
            </a:extLst>
          </p:cNvPr>
          <p:cNvGrpSpPr/>
          <p:nvPr/>
        </p:nvGrpSpPr>
        <p:grpSpPr>
          <a:xfrm>
            <a:off x="451212" y="1399465"/>
            <a:ext cx="11735791" cy="4680664"/>
            <a:chOff x="670437" y="1901413"/>
            <a:chExt cx="11071785" cy="4083843"/>
          </a:xfrm>
        </p:grpSpPr>
        <p:sp>
          <p:nvSpPr>
            <p:cNvPr id="6" name="Freeform: Shape 12">
              <a:extLst>
                <a:ext uri="{FF2B5EF4-FFF2-40B4-BE49-F238E27FC236}">
                  <a16:creationId xmlns:a16="http://schemas.microsoft.com/office/drawing/2014/main" id="{F6F6EF60-2BA6-5993-5238-BA6F2CA23CC0}"/>
                </a:ext>
              </a:extLst>
            </p:cNvPr>
            <p:cNvSpPr/>
            <p:nvPr/>
          </p:nvSpPr>
          <p:spPr>
            <a:xfrm>
              <a:off x="699471" y="1901413"/>
              <a:ext cx="2147995" cy="1657998"/>
            </a:xfrm>
            <a:custGeom>
              <a:avLst/>
              <a:gdLst>
                <a:gd name="connsiteX0" fmla="*/ 408821 w 1952723"/>
                <a:gd name="connsiteY0" fmla="*/ -731 h 1657998"/>
                <a:gd name="connsiteX1" fmla="*/ -646 w 1952723"/>
                <a:gd name="connsiteY1" fmla="*/ 408736 h 1657998"/>
                <a:gd name="connsiteX2" fmla="*/ -646 w 1952723"/>
                <a:gd name="connsiteY2" fmla="*/ 1657268 h 1657998"/>
                <a:gd name="connsiteX3" fmla="*/ 349311 w 1952723"/>
                <a:gd name="connsiteY3" fmla="*/ 1340956 h 1657998"/>
                <a:gd name="connsiteX4" fmla="*/ 1542611 w 1952723"/>
                <a:gd name="connsiteY4" fmla="*/ 1340956 h 1657998"/>
                <a:gd name="connsiteX5" fmla="*/ 1952077 w 1952723"/>
                <a:gd name="connsiteY5" fmla="*/ 931490 h 1657998"/>
                <a:gd name="connsiteX6" fmla="*/ 1952077 w 1952723"/>
                <a:gd name="connsiteY6" fmla="*/ -731 h 16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2723" h="1657998">
                  <a:moveTo>
                    <a:pt x="408821" y="-731"/>
                  </a:moveTo>
                  <a:cubicBezTo>
                    <a:pt x="182667" y="-731"/>
                    <a:pt x="-646" y="182604"/>
                    <a:pt x="-646" y="408736"/>
                  </a:cubicBezTo>
                  <a:lnTo>
                    <a:pt x="-646" y="1657268"/>
                  </a:lnTo>
                  <a:cubicBezTo>
                    <a:pt x="35690" y="1492762"/>
                    <a:pt x="188708" y="1340956"/>
                    <a:pt x="349311" y="1340956"/>
                  </a:cubicBezTo>
                  <a:lnTo>
                    <a:pt x="1542611" y="1340956"/>
                  </a:lnTo>
                  <a:cubicBezTo>
                    <a:pt x="1768742" y="1340956"/>
                    <a:pt x="1952077" y="1157621"/>
                    <a:pt x="1952077" y="931490"/>
                  </a:cubicBezTo>
                  <a:lnTo>
                    <a:pt x="1952077" y="-731"/>
                  </a:lnTo>
                  <a:close/>
                </a:path>
              </a:pathLst>
            </a:custGeom>
            <a:solidFill>
              <a:srgbClr val="D82525"/>
            </a:solidFill>
            <a:ln w="2200" cap="flat">
              <a:noFill/>
              <a:prstDash val="solid"/>
              <a:miter/>
            </a:ln>
          </p:spPr>
          <p:txBody>
            <a:bodyPr rtlCol="0" anchor="ctr"/>
            <a:lstStyle/>
            <a:p>
              <a:pPr marL="0" marR="0" lvl="0" indent="0" defTabSz="931134" eaLnBrk="1" fontAlgn="auto" latinLnBrk="0" hangingPunct="1">
                <a:lnSpc>
                  <a:spcPct val="100000"/>
                </a:lnSpc>
                <a:spcBef>
                  <a:spcPts val="0"/>
                </a:spcBef>
                <a:spcAft>
                  <a:spcPts val="0"/>
                </a:spcAft>
                <a:buClrTx/>
                <a:buSzTx/>
                <a:buFontTx/>
                <a:buNone/>
                <a:tabLst/>
                <a:defRPr/>
              </a:pPr>
              <a:endParaRPr kumimoji="0" lang="en-IN" sz="1833" b="0" i="0" u="none" strike="noStrike" kern="0" cap="none" spc="0" normalizeH="0" baseline="0" noProof="0">
                <a:ln>
                  <a:noFill/>
                </a:ln>
                <a:solidFill>
                  <a:srgbClr val="000000"/>
                </a:solidFill>
                <a:effectLst/>
                <a:uLnTx/>
                <a:uFillTx/>
              </a:endParaRPr>
            </a:p>
          </p:txBody>
        </p:sp>
        <p:sp>
          <p:nvSpPr>
            <p:cNvPr id="13" name="Freeform: Shape 40">
              <a:extLst>
                <a:ext uri="{FF2B5EF4-FFF2-40B4-BE49-F238E27FC236}">
                  <a16:creationId xmlns:a16="http://schemas.microsoft.com/office/drawing/2014/main" id="{0B0F829A-1BF9-5696-9BE9-B6D5B947CC52}"/>
                </a:ext>
              </a:extLst>
            </p:cNvPr>
            <p:cNvSpPr/>
            <p:nvPr/>
          </p:nvSpPr>
          <p:spPr>
            <a:xfrm>
              <a:off x="670437" y="3414375"/>
              <a:ext cx="2456890" cy="2570881"/>
            </a:xfrm>
            <a:custGeom>
              <a:avLst/>
              <a:gdLst>
                <a:gd name="connsiteX0" fmla="*/ 2232890 w 2233536"/>
                <a:gd name="connsiteY0" fmla="*/ 905472 h 2570881"/>
                <a:gd name="connsiteX1" fmla="*/ 2146900 w 2233536"/>
                <a:gd name="connsiteY1" fmla="*/ 855840 h 2570881"/>
                <a:gd name="connsiteX2" fmla="*/ 2146900 w 2233536"/>
                <a:gd name="connsiteY2" fmla="*/ 890126 h 2570881"/>
                <a:gd name="connsiteX3" fmla="*/ 2028124 w 2233536"/>
                <a:gd name="connsiteY3" fmla="*/ 939758 h 2570881"/>
                <a:gd name="connsiteX4" fmla="*/ 1972891 w 2233536"/>
                <a:gd name="connsiteY4" fmla="*/ 1090681 h 2570881"/>
                <a:gd name="connsiteX5" fmla="*/ 1972715 w 2233536"/>
                <a:gd name="connsiteY5" fmla="*/ 1090681 h 2570881"/>
                <a:gd name="connsiteX6" fmla="*/ 1972715 w 2233536"/>
                <a:gd name="connsiteY6" fmla="*/ 1093702 h 2570881"/>
                <a:gd name="connsiteX7" fmla="*/ 1972715 w 2233536"/>
                <a:gd name="connsiteY7" fmla="*/ 1129465 h 2570881"/>
                <a:gd name="connsiteX8" fmla="*/ 1972715 w 2233536"/>
                <a:gd name="connsiteY8" fmla="*/ 2085454 h 2570881"/>
                <a:gd name="connsiteX9" fmla="*/ 1518886 w 2233536"/>
                <a:gd name="connsiteY9" fmla="*/ 2539283 h 2570881"/>
                <a:gd name="connsiteX10" fmla="*/ 30222 w 2233536"/>
                <a:gd name="connsiteY10" fmla="*/ 2539283 h 2570881"/>
                <a:gd name="connsiteX11" fmla="*/ 30222 w 2233536"/>
                <a:gd name="connsiteY11" fmla="*/ 549760 h 2570881"/>
                <a:gd name="connsiteX12" fmla="*/ 549845 w 2233536"/>
                <a:gd name="connsiteY12" fmla="*/ 30137 h 2570881"/>
                <a:gd name="connsiteX13" fmla="*/ 1972715 w 2233536"/>
                <a:gd name="connsiteY13" fmla="*/ 30137 h 2570881"/>
                <a:gd name="connsiteX14" fmla="*/ 1972715 w 2233536"/>
                <a:gd name="connsiteY14" fmla="*/ 740107 h 2570881"/>
                <a:gd name="connsiteX15" fmla="*/ 1939532 w 2233536"/>
                <a:gd name="connsiteY15" fmla="*/ 801931 h 2570881"/>
                <a:gd name="connsiteX16" fmla="*/ 2001356 w 2233536"/>
                <a:gd name="connsiteY16" fmla="*/ 835092 h 2570881"/>
                <a:gd name="connsiteX17" fmla="*/ 2034540 w 2233536"/>
                <a:gd name="connsiteY17" fmla="*/ 773290 h 2570881"/>
                <a:gd name="connsiteX18" fmla="*/ 2003583 w 2233536"/>
                <a:gd name="connsiteY18" fmla="*/ 740834 h 2570881"/>
                <a:gd name="connsiteX19" fmla="*/ 2003583 w 2233536"/>
                <a:gd name="connsiteY19" fmla="*/ -731 h 2570881"/>
                <a:gd name="connsiteX20" fmla="*/ 549845 w 2233536"/>
                <a:gd name="connsiteY20" fmla="*/ -731 h 2570881"/>
                <a:gd name="connsiteX21" fmla="*/ -646 w 2233536"/>
                <a:gd name="connsiteY21" fmla="*/ 549760 h 2570881"/>
                <a:gd name="connsiteX22" fmla="*/ -646 w 2233536"/>
                <a:gd name="connsiteY22" fmla="*/ 2570151 h 2570881"/>
                <a:gd name="connsiteX23" fmla="*/ 1518886 w 2233536"/>
                <a:gd name="connsiteY23" fmla="*/ 2570151 h 2570881"/>
                <a:gd name="connsiteX24" fmla="*/ 2003583 w 2233536"/>
                <a:gd name="connsiteY24" fmla="*/ 2085454 h 2570881"/>
                <a:gd name="connsiteX25" fmla="*/ 2003583 w 2233536"/>
                <a:gd name="connsiteY25" fmla="*/ 1096723 h 2570881"/>
                <a:gd name="connsiteX26" fmla="*/ 2050878 w 2233536"/>
                <a:gd name="connsiteY26" fmla="*/ 960616 h 2570881"/>
                <a:gd name="connsiteX27" fmla="*/ 2146900 w 2233536"/>
                <a:gd name="connsiteY27" fmla="*/ 920928 h 2570881"/>
                <a:gd name="connsiteX28" fmla="*/ 2146900 w 2233536"/>
                <a:gd name="connsiteY28" fmla="*/ 955060 h 2570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233536" h="2570881">
                  <a:moveTo>
                    <a:pt x="2232890" y="905472"/>
                  </a:moveTo>
                  <a:lnTo>
                    <a:pt x="2146900" y="855840"/>
                  </a:lnTo>
                  <a:lnTo>
                    <a:pt x="2146900" y="890126"/>
                  </a:lnTo>
                  <a:cubicBezTo>
                    <a:pt x="2097687" y="891074"/>
                    <a:pt x="2057735" y="907765"/>
                    <a:pt x="2028124" y="939758"/>
                  </a:cubicBezTo>
                  <a:cubicBezTo>
                    <a:pt x="1986518" y="984782"/>
                    <a:pt x="1975427" y="1049472"/>
                    <a:pt x="1972891" y="1090681"/>
                  </a:cubicBezTo>
                  <a:lnTo>
                    <a:pt x="1972715" y="1090681"/>
                  </a:lnTo>
                  <a:lnTo>
                    <a:pt x="1972715" y="1093702"/>
                  </a:lnTo>
                  <a:cubicBezTo>
                    <a:pt x="1972010" y="1105608"/>
                    <a:pt x="1972010" y="1117559"/>
                    <a:pt x="1972715" y="1129465"/>
                  </a:cubicBezTo>
                  <a:lnTo>
                    <a:pt x="1972715" y="2085454"/>
                  </a:lnTo>
                  <a:cubicBezTo>
                    <a:pt x="1972715" y="2335707"/>
                    <a:pt x="1769117" y="2539283"/>
                    <a:pt x="1518886" y="2539283"/>
                  </a:cubicBezTo>
                  <a:lnTo>
                    <a:pt x="30222" y="2539283"/>
                  </a:lnTo>
                  <a:lnTo>
                    <a:pt x="30222" y="549760"/>
                  </a:lnTo>
                  <a:cubicBezTo>
                    <a:pt x="30222" y="263126"/>
                    <a:pt x="263321" y="30137"/>
                    <a:pt x="549845" y="30137"/>
                  </a:cubicBezTo>
                  <a:lnTo>
                    <a:pt x="1972715" y="30137"/>
                  </a:lnTo>
                  <a:lnTo>
                    <a:pt x="1972715" y="740107"/>
                  </a:lnTo>
                  <a:cubicBezTo>
                    <a:pt x="1946477" y="748022"/>
                    <a:pt x="1931638" y="775693"/>
                    <a:pt x="1939532" y="801931"/>
                  </a:cubicBezTo>
                  <a:cubicBezTo>
                    <a:pt x="1947447" y="828169"/>
                    <a:pt x="1975140" y="843008"/>
                    <a:pt x="2001356" y="835092"/>
                  </a:cubicBezTo>
                  <a:cubicBezTo>
                    <a:pt x="2027594" y="827199"/>
                    <a:pt x="2042455" y="799506"/>
                    <a:pt x="2034540" y="773290"/>
                  </a:cubicBezTo>
                  <a:cubicBezTo>
                    <a:pt x="2029976" y="758143"/>
                    <a:pt x="2018488" y="746104"/>
                    <a:pt x="2003583" y="740834"/>
                  </a:cubicBezTo>
                  <a:lnTo>
                    <a:pt x="2003583" y="-731"/>
                  </a:lnTo>
                  <a:lnTo>
                    <a:pt x="549845" y="-731"/>
                  </a:lnTo>
                  <a:cubicBezTo>
                    <a:pt x="245821" y="-709"/>
                    <a:pt x="-635" y="245730"/>
                    <a:pt x="-646" y="549760"/>
                  </a:cubicBezTo>
                  <a:lnTo>
                    <a:pt x="-646" y="2570151"/>
                  </a:lnTo>
                  <a:lnTo>
                    <a:pt x="1518886" y="2570151"/>
                  </a:lnTo>
                  <a:cubicBezTo>
                    <a:pt x="1786580" y="2570130"/>
                    <a:pt x="2003561" y="2353148"/>
                    <a:pt x="2003583" y="2085454"/>
                  </a:cubicBezTo>
                  <a:lnTo>
                    <a:pt x="2003583" y="1096723"/>
                  </a:lnTo>
                  <a:cubicBezTo>
                    <a:pt x="2005435" y="1060364"/>
                    <a:pt x="2014365" y="1000061"/>
                    <a:pt x="2050878" y="960616"/>
                  </a:cubicBezTo>
                  <a:cubicBezTo>
                    <a:pt x="2074426" y="935194"/>
                    <a:pt x="2106727" y="921898"/>
                    <a:pt x="2146900" y="920928"/>
                  </a:cubicBezTo>
                  <a:lnTo>
                    <a:pt x="2146900" y="955060"/>
                  </a:lnTo>
                  <a:close/>
                </a:path>
              </a:pathLst>
            </a:custGeom>
            <a:solidFill>
              <a:srgbClr val="D82525"/>
            </a:solidFill>
            <a:ln w="2200" cap="flat">
              <a:noFill/>
              <a:prstDash val="solid"/>
              <a:miter/>
            </a:ln>
          </p:spPr>
          <p:txBody>
            <a:bodyPr rtlCol="0" anchor="ctr"/>
            <a:lstStyle/>
            <a:p>
              <a:pPr marL="0" marR="0" lvl="0" indent="0" defTabSz="931134" eaLnBrk="1" fontAlgn="auto" latinLnBrk="0" hangingPunct="1">
                <a:lnSpc>
                  <a:spcPct val="100000"/>
                </a:lnSpc>
                <a:spcBef>
                  <a:spcPts val="0"/>
                </a:spcBef>
                <a:spcAft>
                  <a:spcPts val="0"/>
                </a:spcAft>
                <a:buClrTx/>
                <a:buSzTx/>
                <a:buFontTx/>
                <a:buNone/>
                <a:tabLst/>
                <a:defRPr/>
              </a:pPr>
              <a:endParaRPr kumimoji="0" lang="en-IN" sz="1833" b="0" i="0" u="none" strike="noStrike" kern="0" cap="none" spc="0" normalizeH="0" baseline="0" noProof="0">
                <a:ln>
                  <a:noFill/>
                </a:ln>
                <a:solidFill>
                  <a:srgbClr val="000000"/>
                </a:solidFill>
                <a:effectLst/>
                <a:uLnTx/>
                <a:uFillTx/>
              </a:endParaRPr>
            </a:p>
          </p:txBody>
        </p:sp>
        <p:sp>
          <p:nvSpPr>
            <p:cNvPr id="14" name="Freeform: Shape 42">
              <a:extLst>
                <a:ext uri="{FF2B5EF4-FFF2-40B4-BE49-F238E27FC236}">
                  <a16:creationId xmlns:a16="http://schemas.microsoft.com/office/drawing/2014/main" id="{86F94B89-5B9C-52D5-EF3F-B7D3E73CCFF4}"/>
                </a:ext>
              </a:extLst>
            </p:cNvPr>
            <p:cNvSpPr/>
            <p:nvPr/>
          </p:nvSpPr>
          <p:spPr>
            <a:xfrm>
              <a:off x="3306834" y="1901413"/>
              <a:ext cx="2338711" cy="1657998"/>
            </a:xfrm>
            <a:custGeom>
              <a:avLst/>
              <a:gdLst>
                <a:gd name="connsiteX0" fmla="*/ 408821 w 1952723"/>
                <a:gd name="connsiteY0" fmla="*/ -731 h 1657998"/>
                <a:gd name="connsiteX1" fmla="*/ -646 w 1952723"/>
                <a:gd name="connsiteY1" fmla="*/ 408736 h 1657998"/>
                <a:gd name="connsiteX2" fmla="*/ -646 w 1952723"/>
                <a:gd name="connsiteY2" fmla="*/ 1657268 h 1657998"/>
                <a:gd name="connsiteX3" fmla="*/ 349311 w 1952723"/>
                <a:gd name="connsiteY3" fmla="*/ 1340956 h 1657998"/>
                <a:gd name="connsiteX4" fmla="*/ 1542611 w 1952723"/>
                <a:gd name="connsiteY4" fmla="*/ 1340956 h 1657998"/>
                <a:gd name="connsiteX5" fmla="*/ 1952077 w 1952723"/>
                <a:gd name="connsiteY5" fmla="*/ 931490 h 1657998"/>
                <a:gd name="connsiteX6" fmla="*/ 1952077 w 1952723"/>
                <a:gd name="connsiteY6" fmla="*/ -731 h 16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2723" h="1657998">
                  <a:moveTo>
                    <a:pt x="408821" y="-731"/>
                  </a:moveTo>
                  <a:cubicBezTo>
                    <a:pt x="182667" y="-731"/>
                    <a:pt x="-646" y="182604"/>
                    <a:pt x="-646" y="408736"/>
                  </a:cubicBezTo>
                  <a:lnTo>
                    <a:pt x="-646" y="1657268"/>
                  </a:lnTo>
                  <a:cubicBezTo>
                    <a:pt x="35690" y="1492762"/>
                    <a:pt x="188708" y="1340956"/>
                    <a:pt x="349311" y="1340956"/>
                  </a:cubicBezTo>
                  <a:lnTo>
                    <a:pt x="1542611" y="1340956"/>
                  </a:lnTo>
                  <a:cubicBezTo>
                    <a:pt x="1768742" y="1340956"/>
                    <a:pt x="1952077" y="1157621"/>
                    <a:pt x="1952077" y="931490"/>
                  </a:cubicBezTo>
                  <a:lnTo>
                    <a:pt x="1952077" y="-731"/>
                  </a:lnTo>
                  <a:close/>
                </a:path>
              </a:pathLst>
            </a:custGeom>
            <a:solidFill>
              <a:srgbClr val="F5BD16"/>
            </a:solidFill>
            <a:ln w="2200" cap="flat">
              <a:noFill/>
              <a:prstDash val="solid"/>
              <a:miter/>
            </a:ln>
          </p:spPr>
          <p:txBody>
            <a:bodyPr rtlCol="0" anchor="ctr"/>
            <a:lstStyle/>
            <a:p>
              <a:pPr marL="0" marR="0" lvl="0" indent="0" defTabSz="931134" eaLnBrk="1" fontAlgn="auto" latinLnBrk="0" hangingPunct="1">
                <a:lnSpc>
                  <a:spcPct val="100000"/>
                </a:lnSpc>
                <a:spcBef>
                  <a:spcPts val="0"/>
                </a:spcBef>
                <a:spcAft>
                  <a:spcPts val="0"/>
                </a:spcAft>
                <a:buClrTx/>
                <a:buSzTx/>
                <a:buFontTx/>
                <a:buNone/>
                <a:tabLst/>
                <a:defRPr/>
              </a:pPr>
              <a:endParaRPr kumimoji="0" lang="en-IN" sz="1833" b="0" i="0" u="none" strike="noStrike" kern="0" cap="none" spc="0" normalizeH="0" baseline="0" noProof="0">
                <a:ln>
                  <a:noFill/>
                </a:ln>
                <a:solidFill>
                  <a:srgbClr val="000000"/>
                </a:solidFill>
                <a:effectLst/>
                <a:uLnTx/>
                <a:uFillTx/>
              </a:endParaRPr>
            </a:p>
          </p:txBody>
        </p:sp>
        <p:sp>
          <p:nvSpPr>
            <p:cNvPr id="15" name="Freeform: Shape 70">
              <a:extLst>
                <a:ext uri="{FF2B5EF4-FFF2-40B4-BE49-F238E27FC236}">
                  <a16:creationId xmlns:a16="http://schemas.microsoft.com/office/drawing/2014/main" id="{C13A5967-8663-BB3A-A556-EE89B486ADBA}"/>
                </a:ext>
              </a:extLst>
            </p:cNvPr>
            <p:cNvSpPr/>
            <p:nvPr/>
          </p:nvSpPr>
          <p:spPr>
            <a:xfrm>
              <a:off x="3250375" y="3414375"/>
              <a:ext cx="2675033" cy="2570881"/>
            </a:xfrm>
            <a:custGeom>
              <a:avLst/>
              <a:gdLst>
                <a:gd name="connsiteX0" fmla="*/ 2232890 w 2233536"/>
                <a:gd name="connsiteY0" fmla="*/ 905472 h 2570881"/>
                <a:gd name="connsiteX1" fmla="*/ 2146900 w 2233536"/>
                <a:gd name="connsiteY1" fmla="*/ 855840 h 2570881"/>
                <a:gd name="connsiteX2" fmla="*/ 2146900 w 2233536"/>
                <a:gd name="connsiteY2" fmla="*/ 890126 h 2570881"/>
                <a:gd name="connsiteX3" fmla="*/ 2028124 w 2233536"/>
                <a:gd name="connsiteY3" fmla="*/ 939758 h 2570881"/>
                <a:gd name="connsiteX4" fmla="*/ 1972891 w 2233536"/>
                <a:gd name="connsiteY4" fmla="*/ 1090681 h 2570881"/>
                <a:gd name="connsiteX5" fmla="*/ 1972715 w 2233536"/>
                <a:gd name="connsiteY5" fmla="*/ 1090681 h 2570881"/>
                <a:gd name="connsiteX6" fmla="*/ 1972715 w 2233536"/>
                <a:gd name="connsiteY6" fmla="*/ 1093702 h 2570881"/>
                <a:gd name="connsiteX7" fmla="*/ 1972715 w 2233536"/>
                <a:gd name="connsiteY7" fmla="*/ 1129465 h 2570881"/>
                <a:gd name="connsiteX8" fmla="*/ 1972715 w 2233536"/>
                <a:gd name="connsiteY8" fmla="*/ 2085454 h 2570881"/>
                <a:gd name="connsiteX9" fmla="*/ 1518886 w 2233536"/>
                <a:gd name="connsiteY9" fmla="*/ 2539283 h 2570881"/>
                <a:gd name="connsiteX10" fmla="*/ 30222 w 2233536"/>
                <a:gd name="connsiteY10" fmla="*/ 2539283 h 2570881"/>
                <a:gd name="connsiteX11" fmla="*/ 30222 w 2233536"/>
                <a:gd name="connsiteY11" fmla="*/ 549760 h 2570881"/>
                <a:gd name="connsiteX12" fmla="*/ 549845 w 2233536"/>
                <a:gd name="connsiteY12" fmla="*/ 30137 h 2570881"/>
                <a:gd name="connsiteX13" fmla="*/ 1972715 w 2233536"/>
                <a:gd name="connsiteY13" fmla="*/ 30137 h 2570881"/>
                <a:gd name="connsiteX14" fmla="*/ 1972715 w 2233536"/>
                <a:gd name="connsiteY14" fmla="*/ 740107 h 2570881"/>
                <a:gd name="connsiteX15" fmla="*/ 1939532 w 2233536"/>
                <a:gd name="connsiteY15" fmla="*/ 801931 h 2570881"/>
                <a:gd name="connsiteX16" fmla="*/ 2001356 w 2233536"/>
                <a:gd name="connsiteY16" fmla="*/ 835092 h 2570881"/>
                <a:gd name="connsiteX17" fmla="*/ 2034540 w 2233536"/>
                <a:gd name="connsiteY17" fmla="*/ 773290 h 2570881"/>
                <a:gd name="connsiteX18" fmla="*/ 2003583 w 2233536"/>
                <a:gd name="connsiteY18" fmla="*/ 740834 h 2570881"/>
                <a:gd name="connsiteX19" fmla="*/ 2003583 w 2233536"/>
                <a:gd name="connsiteY19" fmla="*/ -731 h 2570881"/>
                <a:gd name="connsiteX20" fmla="*/ 549845 w 2233536"/>
                <a:gd name="connsiteY20" fmla="*/ -731 h 2570881"/>
                <a:gd name="connsiteX21" fmla="*/ -646 w 2233536"/>
                <a:gd name="connsiteY21" fmla="*/ 549760 h 2570881"/>
                <a:gd name="connsiteX22" fmla="*/ -646 w 2233536"/>
                <a:gd name="connsiteY22" fmla="*/ 2570151 h 2570881"/>
                <a:gd name="connsiteX23" fmla="*/ 1518886 w 2233536"/>
                <a:gd name="connsiteY23" fmla="*/ 2570151 h 2570881"/>
                <a:gd name="connsiteX24" fmla="*/ 2003583 w 2233536"/>
                <a:gd name="connsiteY24" fmla="*/ 2085454 h 2570881"/>
                <a:gd name="connsiteX25" fmla="*/ 2003583 w 2233536"/>
                <a:gd name="connsiteY25" fmla="*/ 1096723 h 2570881"/>
                <a:gd name="connsiteX26" fmla="*/ 2050878 w 2233536"/>
                <a:gd name="connsiteY26" fmla="*/ 960616 h 2570881"/>
                <a:gd name="connsiteX27" fmla="*/ 2146900 w 2233536"/>
                <a:gd name="connsiteY27" fmla="*/ 920928 h 2570881"/>
                <a:gd name="connsiteX28" fmla="*/ 2146900 w 2233536"/>
                <a:gd name="connsiteY28" fmla="*/ 955060 h 2570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233536" h="2570881">
                  <a:moveTo>
                    <a:pt x="2232890" y="905472"/>
                  </a:moveTo>
                  <a:lnTo>
                    <a:pt x="2146900" y="855840"/>
                  </a:lnTo>
                  <a:lnTo>
                    <a:pt x="2146900" y="890126"/>
                  </a:lnTo>
                  <a:cubicBezTo>
                    <a:pt x="2097687" y="891074"/>
                    <a:pt x="2057735" y="907765"/>
                    <a:pt x="2028124" y="939758"/>
                  </a:cubicBezTo>
                  <a:cubicBezTo>
                    <a:pt x="1986518" y="984782"/>
                    <a:pt x="1975427" y="1049472"/>
                    <a:pt x="1972891" y="1090681"/>
                  </a:cubicBezTo>
                  <a:lnTo>
                    <a:pt x="1972715" y="1090681"/>
                  </a:lnTo>
                  <a:lnTo>
                    <a:pt x="1972715" y="1093702"/>
                  </a:lnTo>
                  <a:cubicBezTo>
                    <a:pt x="1972010" y="1105608"/>
                    <a:pt x="1972010" y="1117559"/>
                    <a:pt x="1972715" y="1129465"/>
                  </a:cubicBezTo>
                  <a:lnTo>
                    <a:pt x="1972715" y="2085454"/>
                  </a:lnTo>
                  <a:cubicBezTo>
                    <a:pt x="1972715" y="2335707"/>
                    <a:pt x="1769117" y="2539283"/>
                    <a:pt x="1518886" y="2539283"/>
                  </a:cubicBezTo>
                  <a:lnTo>
                    <a:pt x="30222" y="2539283"/>
                  </a:lnTo>
                  <a:lnTo>
                    <a:pt x="30222" y="549760"/>
                  </a:lnTo>
                  <a:cubicBezTo>
                    <a:pt x="30222" y="263126"/>
                    <a:pt x="263321" y="30137"/>
                    <a:pt x="549845" y="30137"/>
                  </a:cubicBezTo>
                  <a:lnTo>
                    <a:pt x="1972715" y="30137"/>
                  </a:lnTo>
                  <a:lnTo>
                    <a:pt x="1972715" y="740107"/>
                  </a:lnTo>
                  <a:cubicBezTo>
                    <a:pt x="1946477" y="748022"/>
                    <a:pt x="1931638" y="775693"/>
                    <a:pt x="1939532" y="801931"/>
                  </a:cubicBezTo>
                  <a:cubicBezTo>
                    <a:pt x="1947447" y="828169"/>
                    <a:pt x="1975140" y="843008"/>
                    <a:pt x="2001356" y="835092"/>
                  </a:cubicBezTo>
                  <a:cubicBezTo>
                    <a:pt x="2027594" y="827199"/>
                    <a:pt x="2042455" y="799506"/>
                    <a:pt x="2034540" y="773290"/>
                  </a:cubicBezTo>
                  <a:cubicBezTo>
                    <a:pt x="2029976" y="758143"/>
                    <a:pt x="2018488" y="746104"/>
                    <a:pt x="2003583" y="740834"/>
                  </a:cubicBezTo>
                  <a:lnTo>
                    <a:pt x="2003583" y="-731"/>
                  </a:lnTo>
                  <a:lnTo>
                    <a:pt x="549845" y="-731"/>
                  </a:lnTo>
                  <a:cubicBezTo>
                    <a:pt x="245821" y="-709"/>
                    <a:pt x="-635" y="245730"/>
                    <a:pt x="-646" y="549760"/>
                  </a:cubicBezTo>
                  <a:lnTo>
                    <a:pt x="-646" y="2570151"/>
                  </a:lnTo>
                  <a:lnTo>
                    <a:pt x="1518886" y="2570151"/>
                  </a:lnTo>
                  <a:cubicBezTo>
                    <a:pt x="1786580" y="2570130"/>
                    <a:pt x="2003561" y="2353148"/>
                    <a:pt x="2003583" y="2085454"/>
                  </a:cubicBezTo>
                  <a:lnTo>
                    <a:pt x="2003583" y="1096723"/>
                  </a:lnTo>
                  <a:cubicBezTo>
                    <a:pt x="2005435" y="1060364"/>
                    <a:pt x="2014365" y="1000061"/>
                    <a:pt x="2050878" y="960616"/>
                  </a:cubicBezTo>
                  <a:cubicBezTo>
                    <a:pt x="2074426" y="935194"/>
                    <a:pt x="2106727" y="921898"/>
                    <a:pt x="2146900" y="920928"/>
                  </a:cubicBezTo>
                  <a:lnTo>
                    <a:pt x="2146900" y="955060"/>
                  </a:lnTo>
                  <a:close/>
                </a:path>
              </a:pathLst>
            </a:custGeom>
            <a:solidFill>
              <a:srgbClr val="F5BD16"/>
            </a:solidFill>
            <a:ln w="2200" cap="flat">
              <a:noFill/>
              <a:prstDash val="solid"/>
              <a:miter/>
            </a:ln>
          </p:spPr>
          <p:txBody>
            <a:bodyPr rtlCol="0" anchor="ctr"/>
            <a:lstStyle/>
            <a:p>
              <a:pPr marL="0" marR="0" lvl="0" indent="0" defTabSz="931134" eaLnBrk="1" fontAlgn="auto" latinLnBrk="0" hangingPunct="1">
                <a:lnSpc>
                  <a:spcPct val="100000"/>
                </a:lnSpc>
                <a:spcBef>
                  <a:spcPts val="0"/>
                </a:spcBef>
                <a:spcAft>
                  <a:spcPts val="0"/>
                </a:spcAft>
                <a:buClrTx/>
                <a:buSzTx/>
                <a:buFontTx/>
                <a:buNone/>
                <a:tabLst/>
                <a:defRPr/>
              </a:pPr>
              <a:endParaRPr kumimoji="0" lang="en-IN" sz="1833" b="0" i="0" u="none" strike="noStrike" kern="0" cap="none" spc="0" normalizeH="0" baseline="0" noProof="0">
                <a:ln>
                  <a:noFill/>
                </a:ln>
                <a:solidFill>
                  <a:srgbClr val="000000"/>
                </a:solidFill>
                <a:effectLst/>
                <a:uLnTx/>
                <a:uFillTx/>
              </a:endParaRPr>
            </a:p>
          </p:txBody>
        </p:sp>
        <p:sp>
          <p:nvSpPr>
            <p:cNvPr id="16" name="Freeform: Shape 72">
              <a:extLst>
                <a:ext uri="{FF2B5EF4-FFF2-40B4-BE49-F238E27FC236}">
                  <a16:creationId xmlns:a16="http://schemas.microsoft.com/office/drawing/2014/main" id="{F7992664-159C-D413-0CBF-8B6D6738C5F6}"/>
                </a:ext>
              </a:extLst>
            </p:cNvPr>
            <p:cNvSpPr/>
            <p:nvPr/>
          </p:nvSpPr>
          <p:spPr>
            <a:xfrm>
              <a:off x="6154275" y="1901413"/>
              <a:ext cx="2367953" cy="1657998"/>
            </a:xfrm>
            <a:custGeom>
              <a:avLst/>
              <a:gdLst>
                <a:gd name="connsiteX0" fmla="*/ 408821 w 1952723"/>
                <a:gd name="connsiteY0" fmla="*/ -731 h 1657998"/>
                <a:gd name="connsiteX1" fmla="*/ -646 w 1952723"/>
                <a:gd name="connsiteY1" fmla="*/ 408736 h 1657998"/>
                <a:gd name="connsiteX2" fmla="*/ -646 w 1952723"/>
                <a:gd name="connsiteY2" fmla="*/ 1657268 h 1657998"/>
                <a:gd name="connsiteX3" fmla="*/ 349311 w 1952723"/>
                <a:gd name="connsiteY3" fmla="*/ 1340956 h 1657998"/>
                <a:gd name="connsiteX4" fmla="*/ 1542611 w 1952723"/>
                <a:gd name="connsiteY4" fmla="*/ 1340956 h 1657998"/>
                <a:gd name="connsiteX5" fmla="*/ 1952077 w 1952723"/>
                <a:gd name="connsiteY5" fmla="*/ 931490 h 1657998"/>
                <a:gd name="connsiteX6" fmla="*/ 1952077 w 1952723"/>
                <a:gd name="connsiteY6" fmla="*/ -731 h 16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2723" h="1657998">
                  <a:moveTo>
                    <a:pt x="408821" y="-731"/>
                  </a:moveTo>
                  <a:cubicBezTo>
                    <a:pt x="182667" y="-731"/>
                    <a:pt x="-646" y="182604"/>
                    <a:pt x="-646" y="408736"/>
                  </a:cubicBezTo>
                  <a:lnTo>
                    <a:pt x="-646" y="1657268"/>
                  </a:lnTo>
                  <a:cubicBezTo>
                    <a:pt x="35690" y="1492762"/>
                    <a:pt x="188708" y="1340956"/>
                    <a:pt x="349311" y="1340956"/>
                  </a:cubicBezTo>
                  <a:lnTo>
                    <a:pt x="1542611" y="1340956"/>
                  </a:lnTo>
                  <a:cubicBezTo>
                    <a:pt x="1768742" y="1340956"/>
                    <a:pt x="1952077" y="1157621"/>
                    <a:pt x="1952077" y="931490"/>
                  </a:cubicBezTo>
                  <a:lnTo>
                    <a:pt x="1952077" y="-731"/>
                  </a:lnTo>
                  <a:close/>
                </a:path>
              </a:pathLst>
            </a:custGeom>
            <a:solidFill>
              <a:srgbClr val="0097A7"/>
            </a:solidFill>
            <a:ln w="2200" cap="flat">
              <a:noFill/>
              <a:prstDash val="solid"/>
              <a:miter/>
            </a:ln>
          </p:spPr>
          <p:txBody>
            <a:bodyPr rtlCol="0" anchor="ctr"/>
            <a:lstStyle/>
            <a:p>
              <a:pPr marL="0" marR="0" lvl="0" indent="0" defTabSz="931134" eaLnBrk="1" fontAlgn="auto" latinLnBrk="0" hangingPunct="1">
                <a:lnSpc>
                  <a:spcPct val="100000"/>
                </a:lnSpc>
                <a:spcBef>
                  <a:spcPts val="0"/>
                </a:spcBef>
                <a:spcAft>
                  <a:spcPts val="0"/>
                </a:spcAft>
                <a:buClrTx/>
                <a:buSzTx/>
                <a:buFontTx/>
                <a:buNone/>
                <a:tabLst/>
                <a:defRPr/>
              </a:pPr>
              <a:endParaRPr kumimoji="0" lang="en-IN" sz="1833" b="0" i="0" u="none" strike="noStrike" kern="0" cap="none" spc="0" normalizeH="0" baseline="0" noProof="0">
                <a:ln>
                  <a:noFill/>
                </a:ln>
                <a:solidFill>
                  <a:srgbClr val="000000"/>
                </a:solidFill>
                <a:effectLst/>
                <a:uLnTx/>
                <a:uFillTx/>
              </a:endParaRPr>
            </a:p>
          </p:txBody>
        </p:sp>
        <p:sp>
          <p:nvSpPr>
            <p:cNvPr id="17" name="Freeform: Shape 100">
              <a:extLst>
                <a:ext uri="{FF2B5EF4-FFF2-40B4-BE49-F238E27FC236}">
                  <a16:creationId xmlns:a16="http://schemas.microsoft.com/office/drawing/2014/main" id="{43250450-EC48-4099-CADE-E5A8B5596DB6}"/>
                </a:ext>
              </a:extLst>
            </p:cNvPr>
            <p:cNvSpPr/>
            <p:nvPr/>
          </p:nvSpPr>
          <p:spPr>
            <a:xfrm>
              <a:off x="6104914" y="3414375"/>
              <a:ext cx="2708481" cy="2570881"/>
            </a:xfrm>
            <a:custGeom>
              <a:avLst/>
              <a:gdLst>
                <a:gd name="connsiteX0" fmla="*/ 2232890 w 2233536"/>
                <a:gd name="connsiteY0" fmla="*/ 905472 h 2570881"/>
                <a:gd name="connsiteX1" fmla="*/ 2146900 w 2233536"/>
                <a:gd name="connsiteY1" fmla="*/ 855840 h 2570881"/>
                <a:gd name="connsiteX2" fmla="*/ 2146900 w 2233536"/>
                <a:gd name="connsiteY2" fmla="*/ 890126 h 2570881"/>
                <a:gd name="connsiteX3" fmla="*/ 2028124 w 2233536"/>
                <a:gd name="connsiteY3" fmla="*/ 939758 h 2570881"/>
                <a:gd name="connsiteX4" fmla="*/ 1972891 w 2233536"/>
                <a:gd name="connsiteY4" fmla="*/ 1090681 h 2570881"/>
                <a:gd name="connsiteX5" fmla="*/ 1972715 w 2233536"/>
                <a:gd name="connsiteY5" fmla="*/ 1090681 h 2570881"/>
                <a:gd name="connsiteX6" fmla="*/ 1972715 w 2233536"/>
                <a:gd name="connsiteY6" fmla="*/ 1093702 h 2570881"/>
                <a:gd name="connsiteX7" fmla="*/ 1972715 w 2233536"/>
                <a:gd name="connsiteY7" fmla="*/ 1129465 h 2570881"/>
                <a:gd name="connsiteX8" fmla="*/ 1972715 w 2233536"/>
                <a:gd name="connsiteY8" fmla="*/ 2085454 h 2570881"/>
                <a:gd name="connsiteX9" fmla="*/ 1518886 w 2233536"/>
                <a:gd name="connsiteY9" fmla="*/ 2539283 h 2570881"/>
                <a:gd name="connsiteX10" fmla="*/ 30222 w 2233536"/>
                <a:gd name="connsiteY10" fmla="*/ 2539283 h 2570881"/>
                <a:gd name="connsiteX11" fmla="*/ 30222 w 2233536"/>
                <a:gd name="connsiteY11" fmla="*/ 549760 h 2570881"/>
                <a:gd name="connsiteX12" fmla="*/ 549845 w 2233536"/>
                <a:gd name="connsiteY12" fmla="*/ 30137 h 2570881"/>
                <a:gd name="connsiteX13" fmla="*/ 1972715 w 2233536"/>
                <a:gd name="connsiteY13" fmla="*/ 30137 h 2570881"/>
                <a:gd name="connsiteX14" fmla="*/ 1972715 w 2233536"/>
                <a:gd name="connsiteY14" fmla="*/ 740107 h 2570881"/>
                <a:gd name="connsiteX15" fmla="*/ 1939532 w 2233536"/>
                <a:gd name="connsiteY15" fmla="*/ 801931 h 2570881"/>
                <a:gd name="connsiteX16" fmla="*/ 2001356 w 2233536"/>
                <a:gd name="connsiteY16" fmla="*/ 835092 h 2570881"/>
                <a:gd name="connsiteX17" fmla="*/ 2034540 w 2233536"/>
                <a:gd name="connsiteY17" fmla="*/ 773290 h 2570881"/>
                <a:gd name="connsiteX18" fmla="*/ 2003583 w 2233536"/>
                <a:gd name="connsiteY18" fmla="*/ 740834 h 2570881"/>
                <a:gd name="connsiteX19" fmla="*/ 2003583 w 2233536"/>
                <a:gd name="connsiteY19" fmla="*/ -731 h 2570881"/>
                <a:gd name="connsiteX20" fmla="*/ 549845 w 2233536"/>
                <a:gd name="connsiteY20" fmla="*/ -731 h 2570881"/>
                <a:gd name="connsiteX21" fmla="*/ -646 w 2233536"/>
                <a:gd name="connsiteY21" fmla="*/ 549760 h 2570881"/>
                <a:gd name="connsiteX22" fmla="*/ -646 w 2233536"/>
                <a:gd name="connsiteY22" fmla="*/ 2570151 h 2570881"/>
                <a:gd name="connsiteX23" fmla="*/ 1518886 w 2233536"/>
                <a:gd name="connsiteY23" fmla="*/ 2570151 h 2570881"/>
                <a:gd name="connsiteX24" fmla="*/ 2003583 w 2233536"/>
                <a:gd name="connsiteY24" fmla="*/ 2085454 h 2570881"/>
                <a:gd name="connsiteX25" fmla="*/ 2003583 w 2233536"/>
                <a:gd name="connsiteY25" fmla="*/ 1096723 h 2570881"/>
                <a:gd name="connsiteX26" fmla="*/ 2050878 w 2233536"/>
                <a:gd name="connsiteY26" fmla="*/ 960616 h 2570881"/>
                <a:gd name="connsiteX27" fmla="*/ 2146900 w 2233536"/>
                <a:gd name="connsiteY27" fmla="*/ 920928 h 2570881"/>
                <a:gd name="connsiteX28" fmla="*/ 2146900 w 2233536"/>
                <a:gd name="connsiteY28" fmla="*/ 955060 h 2570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233536" h="2570881">
                  <a:moveTo>
                    <a:pt x="2232890" y="905472"/>
                  </a:moveTo>
                  <a:lnTo>
                    <a:pt x="2146900" y="855840"/>
                  </a:lnTo>
                  <a:lnTo>
                    <a:pt x="2146900" y="890126"/>
                  </a:lnTo>
                  <a:cubicBezTo>
                    <a:pt x="2097687" y="891074"/>
                    <a:pt x="2057735" y="907765"/>
                    <a:pt x="2028124" y="939758"/>
                  </a:cubicBezTo>
                  <a:cubicBezTo>
                    <a:pt x="1986518" y="984782"/>
                    <a:pt x="1975427" y="1049472"/>
                    <a:pt x="1972891" y="1090681"/>
                  </a:cubicBezTo>
                  <a:lnTo>
                    <a:pt x="1972715" y="1090681"/>
                  </a:lnTo>
                  <a:lnTo>
                    <a:pt x="1972715" y="1093702"/>
                  </a:lnTo>
                  <a:cubicBezTo>
                    <a:pt x="1972010" y="1105608"/>
                    <a:pt x="1972010" y="1117559"/>
                    <a:pt x="1972715" y="1129465"/>
                  </a:cubicBezTo>
                  <a:lnTo>
                    <a:pt x="1972715" y="2085454"/>
                  </a:lnTo>
                  <a:cubicBezTo>
                    <a:pt x="1972715" y="2335707"/>
                    <a:pt x="1769117" y="2539283"/>
                    <a:pt x="1518886" y="2539283"/>
                  </a:cubicBezTo>
                  <a:lnTo>
                    <a:pt x="30222" y="2539283"/>
                  </a:lnTo>
                  <a:lnTo>
                    <a:pt x="30222" y="549760"/>
                  </a:lnTo>
                  <a:cubicBezTo>
                    <a:pt x="30222" y="263126"/>
                    <a:pt x="263321" y="30137"/>
                    <a:pt x="549845" y="30137"/>
                  </a:cubicBezTo>
                  <a:lnTo>
                    <a:pt x="1972715" y="30137"/>
                  </a:lnTo>
                  <a:lnTo>
                    <a:pt x="1972715" y="740107"/>
                  </a:lnTo>
                  <a:cubicBezTo>
                    <a:pt x="1946477" y="748022"/>
                    <a:pt x="1931638" y="775693"/>
                    <a:pt x="1939532" y="801931"/>
                  </a:cubicBezTo>
                  <a:cubicBezTo>
                    <a:pt x="1947447" y="828169"/>
                    <a:pt x="1975140" y="843008"/>
                    <a:pt x="2001356" y="835092"/>
                  </a:cubicBezTo>
                  <a:cubicBezTo>
                    <a:pt x="2027594" y="827199"/>
                    <a:pt x="2042455" y="799506"/>
                    <a:pt x="2034540" y="773290"/>
                  </a:cubicBezTo>
                  <a:cubicBezTo>
                    <a:pt x="2029976" y="758143"/>
                    <a:pt x="2018488" y="746104"/>
                    <a:pt x="2003583" y="740834"/>
                  </a:cubicBezTo>
                  <a:lnTo>
                    <a:pt x="2003583" y="-731"/>
                  </a:lnTo>
                  <a:lnTo>
                    <a:pt x="549845" y="-731"/>
                  </a:lnTo>
                  <a:cubicBezTo>
                    <a:pt x="245821" y="-709"/>
                    <a:pt x="-635" y="245730"/>
                    <a:pt x="-646" y="549760"/>
                  </a:cubicBezTo>
                  <a:lnTo>
                    <a:pt x="-646" y="2570151"/>
                  </a:lnTo>
                  <a:lnTo>
                    <a:pt x="1518886" y="2570151"/>
                  </a:lnTo>
                  <a:cubicBezTo>
                    <a:pt x="1786580" y="2570130"/>
                    <a:pt x="2003561" y="2353148"/>
                    <a:pt x="2003583" y="2085454"/>
                  </a:cubicBezTo>
                  <a:lnTo>
                    <a:pt x="2003583" y="1096723"/>
                  </a:lnTo>
                  <a:cubicBezTo>
                    <a:pt x="2005435" y="1060364"/>
                    <a:pt x="2014365" y="1000061"/>
                    <a:pt x="2050878" y="960616"/>
                  </a:cubicBezTo>
                  <a:cubicBezTo>
                    <a:pt x="2074426" y="935194"/>
                    <a:pt x="2106727" y="921898"/>
                    <a:pt x="2146900" y="920928"/>
                  </a:cubicBezTo>
                  <a:lnTo>
                    <a:pt x="2146900" y="955060"/>
                  </a:lnTo>
                  <a:close/>
                </a:path>
              </a:pathLst>
            </a:custGeom>
            <a:solidFill>
              <a:srgbClr val="0097A7"/>
            </a:solidFill>
            <a:ln w="2200" cap="flat">
              <a:noFill/>
              <a:prstDash val="solid"/>
              <a:miter/>
            </a:ln>
          </p:spPr>
          <p:txBody>
            <a:bodyPr rtlCol="0" anchor="ctr"/>
            <a:lstStyle/>
            <a:p>
              <a:pPr marL="0" marR="0" lvl="0" indent="0" defTabSz="931134" eaLnBrk="1" fontAlgn="auto" latinLnBrk="0" hangingPunct="1">
                <a:lnSpc>
                  <a:spcPct val="100000"/>
                </a:lnSpc>
                <a:spcBef>
                  <a:spcPts val="0"/>
                </a:spcBef>
                <a:spcAft>
                  <a:spcPts val="0"/>
                </a:spcAft>
                <a:buClrTx/>
                <a:buSzTx/>
                <a:buFontTx/>
                <a:buNone/>
                <a:tabLst/>
                <a:defRPr/>
              </a:pPr>
              <a:endParaRPr kumimoji="0" lang="en-IN" sz="1833" b="0" i="0" u="none" strike="noStrike" kern="0" cap="none" spc="0" normalizeH="0" baseline="0" noProof="0">
                <a:ln>
                  <a:noFill/>
                </a:ln>
                <a:solidFill>
                  <a:srgbClr val="000000"/>
                </a:solidFill>
                <a:effectLst/>
                <a:uLnTx/>
                <a:uFillTx/>
              </a:endParaRPr>
            </a:p>
          </p:txBody>
        </p:sp>
        <p:sp>
          <p:nvSpPr>
            <p:cNvPr id="18" name="Freeform: Shape 102">
              <a:extLst>
                <a:ext uri="{FF2B5EF4-FFF2-40B4-BE49-F238E27FC236}">
                  <a16:creationId xmlns:a16="http://schemas.microsoft.com/office/drawing/2014/main" id="{4B1C73B8-547E-F99D-49AD-5FE0A20D91A6}"/>
                </a:ext>
              </a:extLst>
            </p:cNvPr>
            <p:cNvSpPr/>
            <p:nvPr/>
          </p:nvSpPr>
          <p:spPr>
            <a:xfrm>
              <a:off x="8956696" y="1901413"/>
              <a:ext cx="2477697" cy="1627568"/>
            </a:xfrm>
            <a:custGeom>
              <a:avLst/>
              <a:gdLst>
                <a:gd name="connsiteX0" fmla="*/ 408821 w 1952723"/>
                <a:gd name="connsiteY0" fmla="*/ -731 h 1657998"/>
                <a:gd name="connsiteX1" fmla="*/ -646 w 1952723"/>
                <a:gd name="connsiteY1" fmla="*/ 408736 h 1657998"/>
                <a:gd name="connsiteX2" fmla="*/ -646 w 1952723"/>
                <a:gd name="connsiteY2" fmla="*/ 1657268 h 1657998"/>
                <a:gd name="connsiteX3" fmla="*/ 349311 w 1952723"/>
                <a:gd name="connsiteY3" fmla="*/ 1340956 h 1657998"/>
                <a:gd name="connsiteX4" fmla="*/ 1542611 w 1952723"/>
                <a:gd name="connsiteY4" fmla="*/ 1340956 h 1657998"/>
                <a:gd name="connsiteX5" fmla="*/ 1952077 w 1952723"/>
                <a:gd name="connsiteY5" fmla="*/ 931490 h 1657998"/>
                <a:gd name="connsiteX6" fmla="*/ 1952077 w 1952723"/>
                <a:gd name="connsiteY6" fmla="*/ -731 h 16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2723" h="1657998">
                  <a:moveTo>
                    <a:pt x="408821" y="-731"/>
                  </a:moveTo>
                  <a:cubicBezTo>
                    <a:pt x="182667" y="-731"/>
                    <a:pt x="-646" y="182604"/>
                    <a:pt x="-646" y="408736"/>
                  </a:cubicBezTo>
                  <a:lnTo>
                    <a:pt x="-646" y="1657268"/>
                  </a:lnTo>
                  <a:cubicBezTo>
                    <a:pt x="35690" y="1492762"/>
                    <a:pt x="188708" y="1340956"/>
                    <a:pt x="349311" y="1340956"/>
                  </a:cubicBezTo>
                  <a:lnTo>
                    <a:pt x="1542611" y="1340956"/>
                  </a:lnTo>
                  <a:cubicBezTo>
                    <a:pt x="1768742" y="1340956"/>
                    <a:pt x="1952077" y="1157621"/>
                    <a:pt x="1952077" y="931490"/>
                  </a:cubicBezTo>
                  <a:lnTo>
                    <a:pt x="1952077" y="-731"/>
                  </a:lnTo>
                  <a:close/>
                </a:path>
              </a:pathLst>
            </a:custGeom>
            <a:solidFill>
              <a:srgbClr val="4A86E8"/>
            </a:solidFill>
            <a:ln w="2200" cap="flat">
              <a:noFill/>
              <a:prstDash val="solid"/>
              <a:miter/>
            </a:ln>
          </p:spPr>
          <p:txBody>
            <a:bodyPr rtlCol="0" anchor="ctr"/>
            <a:lstStyle/>
            <a:p>
              <a:pPr marL="0" marR="0" lvl="0" indent="0" algn="ctr" defTabSz="931134" eaLnBrk="1" fontAlgn="auto" latinLnBrk="0" hangingPunct="1">
                <a:lnSpc>
                  <a:spcPct val="100000"/>
                </a:lnSpc>
                <a:spcBef>
                  <a:spcPts val="0"/>
                </a:spcBef>
                <a:spcAft>
                  <a:spcPts val="0"/>
                </a:spcAft>
                <a:buClrTx/>
                <a:buSzTx/>
                <a:buFontTx/>
                <a:buNone/>
                <a:tabLst/>
                <a:defRPr/>
              </a:pPr>
              <a:endParaRPr kumimoji="0" lang="en-IN" sz="1833" b="0" i="0" u="none" strike="noStrike" kern="0" cap="none" spc="0" normalizeH="0" baseline="0" noProof="0">
                <a:ln>
                  <a:noFill/>
                </a:ln>
                <a:solidFill>
                  <a:srgbClr val="000000"/>
                </a:solidFill>
                <a:effectLst/>
                <a:uLnTx/>
                <a:uFillTx/>
              </a:endParaRPr>
            </a:p>
          </p:txBody>
        </p:sp>
        <p:sp>
          <p:nvSpPr>
            <p:cNvPr id="28" name="Freeform: Shape 130">
              <a:extLst>
                <a:ext uri="{FF2B5EF4-FFF2-40B4-BE49-F238E27FC236}">
                  <a16:creationId xmlns:a16="http://schemas.microsoft.com/office/drawing/2014/main" id="{27A6FC97-2054-2854-C339-CA13FD954FEE}"/>
                </a:ext>
              </a:extLst>
            </p:cNvPr>
            <p:cNvSpPr/>
            <p:nvPr/>
          </p:nvSpPr>
          <p:spPr>
            <a:xfrm>
              <a:off x="8908217" y="3414373"/>
              <a:ext cx="2834005" cy="2523696"/>
            </a:xfrm>
            <a:custGeom>
              <a:avLst/>
              <a:gdLst>
                <a:gd name="connsiteX0" fmla="*/ 2232890 w 2233536"/>
                <a:gd name="connsiteY0" fmla="*/ 905472 h 2570881"/>
                <a:gd name="connsiteX1" fmla="*/ 2146900 w 2233536"/>
                <a:gd name="connsiteY1" fmla="*/ 855840 h 2570881"/>
                <a:gd name="connsiteX2" fmla="*/ 2146900 w 2233536"/>
                <a:gd name="connsiteY2" fmla="*/ 890126 h 2570881"/>
                <a:gd name="connsiteX3" fmla="*/ 2028124 w 2233536"/>
                <a:gd name="connsiteY3" fmla="*/ 939758 h 2570881"/>
                <a:gd name="connsiteX4" fmla="*/ 1972891 w 2233536"/>
                <a:gd name="connsiteY4" fmla="*/ 1090681 h 2570881"/>
                <a:gd name="connsiteX5" fmla="*/ 1972715 w 2233536"/>
                <a:gd name="connsiteY5" fmla="*/ 1090681 h 2570881"/>
                <a:gd name="connsiteX6" fmla="*/ 1972715 w 2233536"/>
                <a:gd name="connsiteY6" fmla="*/ 1093702 h 2570881"/>
                <a:gd name="connsiteX7" fmla="*/ 1972715 w 2233536"/>
                <a:gd name="connsiteY7" fmla="*/ 1129465 h 2570881"/>
                <a:gd name="connsiteX8" fmla="*/ 1972715 w 2233536"/>
                <a:gd name="connsiteY8" fmla="*/ 2085454 h 2570881"/>
                <a:gd name="connsiteX9" fmla="*/ 1518886 w 2233536"/>
                <a:gd name="connsiteY9" fmla="*/ 2539283 h 2570881"/>
                <a:gd name="connsiteX10" fmla="*/ 30222 w 2233536"/>
                <a:gd name="connsiteY10" fmla="*/ 2539283 h 2570881"/>
                <a:gd name="connsiteX11" fmla="*/ 30222 w 2233536"/>
                <a:gd name="connsiteY11" fmla="*/ 549760 h 2570881"/>
                <a:gd name="connsiteX12" fmla="*/ 549845 w 2233536"/>
                <a:gd name="connsiteY12" fmla="*/ 30137 h 2570881"/>
                <a:gd name="connsiteX13" fmla="*/ 1972715 w 2233536"/>
                <a:gd name="connsiteY13" fmla="*/ 30137 h 2570881"/>
                <a:gd name="connsiteX14" fmla="*/ 1972715 w 2233536"/>
                <a:gd name="connsiteY14" fmla="*/ 740107 h 2570881"/>
                <a:gd name="connsiteX15" fmla="*/ 1939532 w 2233536"/>
                <a:gd name="connsiteY15" fmla="*/ 801931 h 2570881"/>
                <a:gd name="connsiteX16" fmla="*/ 2001356 w 2233536"/>
                <a:gd name="connsiteY16" fmla="*/ 835092 h 2570881"/>
                <a:gd name="connsiteX17" fmla="*/ 2034540 w 2233536"/>
                <a:gd name="connsiteY17" fmla="*/ 773290 h 2570881"/>
                <a:gd name="connsiteX18" fmla="*/ 2003583 w 2233536"/>
                <a:gd name="connsiteY18" fmla="*/ 740834 h 2570881"/>
                <a:gd name="connsiteX19" fmla="*/ 2003583 w 2233536"/>
                <a:gd name="connsiteY19" fmla="*/ -731 h 2570881"/>
                <a:gd name="connsiteX20" fmla="*/ 549845 w 2233536"/>
                <a:gd name="connsiteY20" fmla="*/ -731 h 2570881"/>
                <a:gd name="connsiteX21" fmla="*/ -646 w 2233536"/>
                <a:gd name="connsiteY21" fmla="*/ 549760 h 2570881"/>
                <a:gd name="connsiteX22" fmla="*/ -646 w 2233536"/>
                <a:gd name="connsiteY22" fmla="*/ 2570151 h 2570881"/>
                <a:gd name="connsiteX23" fmla="*/ 1518886 w 2233536"/>
                <a:gd name="connsiteY23" fmla="*/ 2570151 h 2570881"/>
                <a:gd name="connsiteX24" fmla="*/ 2003583 w 2233536"/>
                <a:gd name="connsiteY24" fmla="*/ 2085454 h 2570881"/>
                <a:gd name="connsiteX25" fmla="*/ 2003583 w 2233536"/>
                <a:gd name="connsiteY25" fmla="*/ 1096723 h 2570881"/>
                <a:gd name="connsiteX26" fmla="*/ 2050878 w 2233536"/>
                <a:gd name="connsiteY26" fmla="*/ 960616 h 2570881"/>
                <a:gd name="connsiteX27" fmla="*/ 2146900 w 2233536"/>
                <a:gd name="connsiteY27" fmla="*/ 920928 h 2570881"/>
                <a:gd name="connsiteX28" fmla="*/ 2146900 w 2233536"/>
                <a:gd name="connsiteY28" fmla="*/ 955060 h 2570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233536" h="2570881">
                  <a:moveTo>
                    <a:pt x="2232890" y="905472"/>
                  </a:moveTo>
                  <a:lnTo>
                    <a:pt x="2146900" y="855840"/>
                  </a:lnTo>
                  <a:lnTo>
                    <a:pt x="2146900" y="890126"/>
                  </a:lnTo>
                  <a:cubicBezTo>
                    <a:pt x="2097687" y="891074"/>
                    <a:pt x="2057735" y="907765"/>
                    <a:pt x="2028124" y="939758"/>
                  </a:cubicBezTo>
                  <a:cubicBezTo>
                    <a:pt x="1986518" y="984782"/>
                    <a:pt x="1975427" y="1049472"/>
                    <a:pt x="1972891" y="1090681"/>
                  </a:cubicBezTo>
                  <a:lnTo>
                    <a:pt x="1972715" y="1090681"/>
                  </a:lnTo>
                  <a:lnTo>
                    <a:pt x="1972715" y="1093702"/>
                  </a:lnTo>
                  <a:cubicBezTo>
                    <a:pt x="1972010" y="1105608"/>
                    <a:pt x="1972010" y="1117559"/>
                    <a:pt x="1972715" y="1129465"/>
                  </a:cubicBezTo>
                  <a:lnTo>
                    <a:pt x="1972715" y="2085454"/>
                  </a:lnTo>
                  <a:cubicBezTo>
                    <a:pt x="1972715" y="2335707"/>
                    <a:pt x="1769117" y="2539283"/>
                    <a:pt x="1518886" y="2539283"/>
                  </a:cubicBezTo>
                  <a:lnTo>
                    <a:pt x="30222" y="2539283"/>
                  </a:lnTo>
                  <a:lnTo>
                    <a:pt x="30222" y="549760"/>
                  </a:lnTo>
                  <a:cubicBezTo>
                    <a:pt x="30222" y="263126"/>
                    <a:pt x="263321" y="30137"/>
                    <a:pt x="549845" y="30137"/>
                  </a:cubicBezTo>
                  <a:lnTo>
                    <a:pt x="1972715" y="30137"/>
                  </a:lnTo>
                  <a:lnTo>
                    <a:pt x="1972715" y="740107"/>
                  </a:lnTo>
                  <a:cubicBezTo>
                    <a:pt x="1946477" y="748022"/>
                    <a:pt x="1931638" y="775693"/>
                    <a:pt x="1939532" y="801931"/>
                  </a:cubicBezTo>
                  <a:cubicBezTo>
                    <a:pt x="1947447" y="828169"/>
                    <a:pt x="1975140" y="843008"/>
                    <a:pt x="2001356" y="835092"/>
                  </a:cubicBezTo>
                  <a:cubicBezTo>
                    <a:pt x="2027594" y="827199"/>
                    <a:pt x="2042455" y="799506"/>
                    <a:pt x="2034540" y="773290"/>
                  </a:cubicBezTo>
                  <a:cubicBezTo>
                    <a:pt x="2029976" y="758143"/>
                    <a:pt x="2018488" y="746104"/>
                    <a:pt x="2003583" y="740834"/>
                  </a:cubicBezTo>
                  <a:lnTo>
                    <a:pt x="2003583" y="-731"/>
                  </a:lnTo>
                  <a:lnTo>
                    <a:pt x="549845" y="-731"/>
                  </a:lnTo>
                  <a:cubicBezTo>
                    <a:pt x="245821" y="-709"/>
                    <a:pt x="-635" y="245730"/>
                    <a:pt x="-646" y="549760"/>
                  </a:cubicBezTo>
                  <a:lnTo>
                    <a:pt x="-646" y="2570151"/>
                  </a:lnTo>
                  <a:lnTo>
                    <a:pt x="1518886" y="2570151"/>
                  </a:lnTo>
                  <a:cubicBezTo>
                    <a:pt x="1786580" y="2570130"/>
                    <a:pt x="2003561" y="2353148"/>
                    <a:pt x="2003583" y="2085454"/>
                  </a:cubicBezTo>
                  <a:lnTo>
                    <a:pt x="2003583" y="1096723"/>
                  </a:lnTo>
                  <a:cubicBezTo>
                    <a:pt x="2005435" y="1060364"/>
                    <a:pt x="2014365" y="1000061"/>
                    <a:pt x="2050878" y="960616"/>
                  </a:cubicBezTo>
                  <a:cubicBezTo>
                    <a:pt x="2074426" y="935194"/>
                    <a:pt x="2106727" y="921898"/>
                    <a:pt x="2146900" y="920928"/>
                  </a:cubicBezTo>
                  <a:lnTo>
                    <a:pt x="2146900" y="955060"/>
                  </a:lnTo>
                  <a:close/>
                </a:path>
              </a:pathLst>
            </a:custGeom>
            <a:solidFill>
              <a:srgbClr val="4A86E8"/>
            </a:solidFill>
            <a:ln w="2200" cap="flat">
              <a:noFill/>
              <a:prstDash val="solid"/>
              <a:miter/>
            </a:ln>
          </p:spPr>
          <p:txBody>
            <a:bodyPr rtlCol="0" anchor="ctr"/>
            <a:lstStyle/>
            <a:p>
              <a:pPr marL="0" marR="0" lvl="0" indent="0" defTabSz="931134" eaLnBrk="1" fontAlgn="auto" latinLnBrk="0" hangingPunct="1">
                <a:lnSpc>
                  <a:spcPct val="100000"/>
                </a:lnSpc>
                <a:spcBef>
                  <a:spcPts val="0"/>
                </a:spcBef>
                <a:spcAft>
                  <a:spcPts val="0"/>
                </a:spcAft>
                <a:buClrTx/>
                <a:buSzTx/>
                <a:buFontTx/>
                <a:buNone/>
                <a:tabLst/>
                <a:defRPr/>
              </a:pPr>
              <a:endParaRPr kumimoji="0" lang="en-IN" sz="1833" b="0" i="0" u="none" strike="noStrike" kern="0" cap="none" spc="0" normalizeH="0" baseline="0" noProof="0">
                <a:ln>
                  <a:noFill/>
                </a:ln>
                <a:solidFill>
                  <a:srgbClr val="000000"/>
                </a:solidFill>
                <a:effectLst/>
                <a:uLnTx/>
                <a:uFillTx/>
              </a:endParaRPr>
            </a:p>
          </p:txBody>
        </p:sp>
        <p:sp>
          <p:nvSpPr>
            <p:cNvPr id="29" name="TextBox 28">
              <a:extLst>
                <a:ext uri="{FF2B5EF4-FFF2-40B4-BE49-F238E27FC236}">
                  <a16:creationId xmlns:a16="http://schemas.microsoft.com/office/drawing/2014/main" id="{B829C9EB-274E-37C9-9A55-0F9D920C353C}"/>
                </a:ext>
              </a:extLst>
            </p:cNvPr>
            <p:cNvSpPr txBox="1"/>
            <p:nvPr/>
          </p:nvSpPr>
          <p:spPr>
            <a:xfrm>
              <a:off x="793484" y="3554121"/>
              <a:ext cx="2024950" cy="2255674"/>
            </a:xfrm>
            <a:prstGeom prst="rect">
              <a:avLst/>
            </a:prstGeom>
            <a:noFill/>
          </p:spPr>
          <p:txBody>
            <a:bodyPr wrap="square">
              <a:spAutoFit/>
            </a:bodyPr>
            <a:lstStyle/>
            <a:p>
              <a:pPr algn="ctr"/>
              <a:r>
                <a:rPr lang="en-US" sz="1800" dirty="0"/>
                <a:t>The reforms require SMEs to adopt more structured budgeting, forecasting, and tax planning processes to manage their obligations efficiently.</a:t>
              </a:r>
            </a:p>
          </p:txBody>
        </p:sp>
        <p:sp>
          <p:nvSpPr>
            <p:cNvPr id="30" name="TextBox 29">
              <a:extLst>
                <a:ext uri="{FF2B5EF4-FFF2-40B4-BE49-F238E27FC236}">
                  <a16:creationId xmlns:a16="http://schemas.microsoft.com/office/drawing/2014/main" id="{9DCC3170-0151-51F9-6110-82501C850F4F}"/>
                </a:ext>
              </a:extLst>
            </p:cNvPr>
            <p:cNvSpPr txBox="1"/>
            <p:nvPr/>
          </p:nvSpPr>
          <p:spPr>
            <a:xfrm>
              <a:off x="3353191" y="3661685"/>
              <a:ext cx="2302669" cy="2255674"/>
            </a:xfrm>
            <a:prstGeom prst="rect">
              <a:avLst/>
            </a:prstGeom>
            <a:noFill/>
          </p:spPr>
          <p:txBody>
            <a:bodyPr wrap="square">
              <a:spAutoFit/>
            </a:bodyPr>
            <a:lstStyle/>
            <a:p>
              <a:pPr lvl="0" algn="ctr" defTabSz="931134">
                <a:spcAft>
                  <a:spcPts val="611"/>
                </a:spcAft>
              </a:pPr>
              <a:r>
                <a:rPr lang="en-US" sz="1800" dirty="0"/>
                <a:t>Businesses may need to update their accounting systems, train staff, or adopt new software to comply with digital tax administration requirements introduced under the new law.</a:t>
              </a:r>
              <a:endParaRPr kumimoji="0" lang="en-IN" sz="1800" b="0" i="0" u="none" strike="noStrike" kern="0" cap="none" spc="0" normalizeH="0" baseline="0" noProof="0" dirty="0">
                <a:ln>
                  <a:noFill/>
                </a:ln>
                <a:solidFill>
                  <a:srgbClr val="000000">
                    <a:lumMod val="75000"/>
                    <a:lumOff val="25000"/>
                  </a:srgbClr>
                </a:solidFill>
                <a:effectLst/>
                <a:uLnTx/>
                <a:uFillTx/>
                <a:latin typeface="Segoe UI" panose="020B0502040204020203" pitchFamily="34" charset="0"/>
                <a:cs typeface="Segoe UI" panose="020B0502040204020203" pitchFamily="34" charset="0"/>
              </a:endParaRPr>
            </a:p>
          </p:txBody>
        </p:sp>
        <p:sp>
          <p:nvSpPr>
            <p:cNvPr id="31" name="TextBox 30">
              <a:extLst>
                <a:ext uri="{FF2B5EF4-FFF2-40B4-BE49-F238E27FC236}">
                  <a16:creationId xmlns:a16="http://schemas.microsoft.com/office/drawing/2014/main" id="{6D007463-7916-6A7E-600E-93A622E861B8}"/>
                </a:ext>
              </a:extLst>
            </p:cNvPr>
            <p:cNvSpPr txBox="1"/>
            <p:nvPr/>
          </p:nvSpPr>
          <p:spPr>
            <a:xfrm>
              <a:off x="6133198" y="3692818"/>
              <a:ext cx="2266289" cy="2013995"/>
            </a:xfrm>
            <a:prstGeom prst="rect">
              <a:avLst/>
            </a:prstGeom>
            <a:noFill/>
          </p:spPr>
          <p:txBody>
            <a:bodyPr wrap="square">
              <a:spAutoFit/>
            </a:bodyPr>
            <a:lstStyle/>
            <a:p>
              <a:pPr lvl="0" algn="ctr" defTabSz="931134">
                <a:spcAft>
                  <a:spcPts val="611"/>
                </a:spcAft>
              </a:pPr>
              <a:r>
                <a:rPr lang="en-US" sz="1800" dirty="0"/>
                <a:t>Increased emphasis on accurate reporting and disclosures fosters better internal controls, which can support SME credibility in accessing loans, grants, and investor funding.</a:t>
              </a:r>
              <a:endParaRPr kumimoji="0" lang="en-IN" sz="1800" b="0" i="0" u="none" strike="noStrike" kern="0" cap="none" spc="0" normalizeH="0" baseline="0" noProof="0" dirty="0">
                <a:ln>
                  <a:noFill/>
                </a:ln>
                <a:solidFill>
                  <a:srgbClr val="000000">
                    <a:lumMod val="75000"/>
                    <a:lumOff val="25000"/>
                  </a:srgbClr>
                </a:solidFill>
                <a:effectLst/>
                <a:uLnTx/>
                <a:uFillTx/>
                <a:latin typeface="Segoe UI" panose="020B0502040204020203" pitchFamily="34" charset="0"/>
                <a:cs typeface="Segoe UI" panose="020B0502040204020203" pitchFamily="34" charset="0"/>
              </a:endParaRPr>
            </a:p>
          </p:txBody>
        </p:sp>
        <p:sp>
          <p:nvSpPr>
            <p:cNvPr id="32" name="TextBox 31">
              <a:extLst>
                <a:ext uri="{FF2B5EF4-FFF2-40B4-BE49-F238E27FC236}">
                  <a16:creationId xmlns:a16="http://schemas.microsoft.com/office/drawing/2014/main" id="{E7061BFB-CB43-3AB1-51F0-9DC0A1894CDB}"/>
                </a:ext>
              </a:extLst>
            </p:cNvPr>
            <p:cNvSpPr txBox="1"/>
            <p:nvPr/>
          </p:nvSpPr>
          <p:spPr>
            <a:xfrm>
              <a:off x="9024921" y="3605688"/>
              <a:ext cx="2395329" cy="2255674"/>
            </a:xfrm>
            <a:prstGeom prst="rect">
              <a:avLst/>
            </a:prstGeom>
            <a:noFill/>
          </p:spPr>
          <p:txBody>
            <a:bodyPr wrap="square">
              <a:spAutoFit/>
            </a:bodyPr>
            <a:lstStyle/>
            <a:p>
              <a:pPr lvl="0" algn="ctr" defTabSz="931134">
                <a:spcAft>
                  <a:spcPts val="611"/>
                </a:spcAft>
              </a:pPr>
              <a:r>
                <a:rPr lang="en-US" sz="1800" dirty="0"/>
                <a:t>SMEs in industries such as manufacturing, digital services, and import-dependent sectors may experience unique advantages or challenges based on targeted provisions within the new tax reform.</a:t>
              </a:r>
              <a:endParaRPr kumimoji="0" lang="en-IN" sz="1800" b="0" i="0" u="none" strike="noStrike" kern="0" cap="none" spc="0" normalizeH="0" baseline="0" noProof="0" dirty="0">
                <a:ln>
                  <a:noFill/>
                </a:ln>
                <a:solidFill>
                  <a:srgbClr val="000000">
                    <a:lumMod val="75000"/>
                    <a:lumOff val="25000"/>
                  </a:srgbClr>
                </a:solidFill>
                <a:effectLst/>
                <a:uLnTx/>
                <a:uFillTx/>
                <a:latin typeface="Segoe UI" panose="020B0502040204020203" pitchFamily="34" charset="0"/>
                <a:cs typeface="Segoe UI" panose="020B0502040204020203" pitchFamily="34" charset="0"/>
              </a:endParaRPr>
            </a:p>
          </p:txBody>
        </p:sp>
        <p:sp>
          <p:nvSpPr>
            <p:cNvPr id="33" name="TextBox 32">
              <a:extLst>
                <a:ext uri="{FF2B5EF4-FFF2-40B4-BE49-F238E27FC236}">
                  <a16:creationId xmlns:a16="http://schemas.microsoft.com/office/drawing/2014/main" id="{5AC68852-46DC-1372-1B31-27B3B9F8AA67}"/>
                </a:ext>
              </a:extLst>
            </p:cNvPr>
            <p:cNvSpPr txBox="1"/>
            <p:nvPr/>
          </p:nvSpPr>
          <p:spPr>
            <a:xfrm>
              <a:off x="711239" y="2154729"/>
              <a:ext cx="2147995" cy="886158"/>
            </a:xfrm>
            <a:prstGeom prst="rect">
              <a:avLst/>
            </a:prstGeom>
            <a:noFill/>
          </p:spPr>
          <p:txBody>
            <a:bodyPr wrap="square">
              <a:spAutoFit/>
            </a:bodyPr>
            <a:lstStyle/>
            <a:p>
              <a:pPr lvl="0" algn="ctr" defTabSz="931134">
                <a:spcAft>
                  <a:spcPts val="611"/>
                </a:spcAft>
                <a:defRPr/>
              </a:pPr>
              <a:r>
                <a:rPr lang="en-US" sz="2000" b="1" dirty="0">
                  <a:solidFill>
                    <a:schemeClr val="bg1"/>
                  </a:solidFill>
                </a:rPr>
                <a:t>Greater Demand for Financial Planning</a:t>
              </a:r>
              <a:endParaRPr kumimoji="0" lang="en-US" sz="1833"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CF02D225-839C-EF86-95DB-D7AA0BACACCE}"/>
                </a:ext>
              </a:extLst>
            </p:cNvPr>
            <p:cNvSpPr txBox="1"/>
            <p:nvPr/>
          </p:nvSpPr>
          <p:spPr>
            <a:xfrm>
              <a:off x="3334923" y="2254259"/>
              <a:ext cx="2339205" cy="617625"/>
            </a:xfrm>
            <a:prstGeom prst="rect">
              <a:avLst/>
            </a:prstGeom>
            <a:noFill/>
          </p:spPr>
          <p:txBody>
            <a:bodyPr wrap="square">
              <a:spAutoFit/>
            </a:bodyPr>
            <a:lstStyle/>
            <a:p>
              <a:pPr lvl="0" algn="ctr" defTabSz="931134">
                <a:spcAft>
                  <a:spcPts val="611"/>
                </a:spcAft>
                <a:defRPr/>
              </a:pPr>
              <a:r>
                <a:rPr lang="en-US" sz="2000" b="1" dirty="0">
                  <a:solidFill>
                    <a:schemeClr val="bg1"/>
                  </a:solidFill>
                </a:rPr>
                <a:t>Operational Adjustments</a:t>
              </a:r>
              <a:endParaRPr lang="en-US" sz="1833" b="1" kern="0" dirty="0">
                <a:solidFill>
                  <a:schemeClr val="bg1"/>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4DA4CBAB-5CD8-D372-C5E2-C389B9DD14F5}"/>
                </a:ext>
              </a:extLst>
            </p:cNvPr>
            <p:cNvSpPr txBox="1"/>
            <p:nvPr/>
          </p:nvSpPr>
          <p:spPr>
            <a:xfrm>
              <a:off x="6185173" y="2162405"/>
              <a:ext cx="2368454" cy="617625"/>
            </a:xfrm>
            <a:prstGeom prst="rect">
              <a:avLst/>
            </a:prstGeom>
            <a:noFill/>
          </p:spPr>
          <p:txBody>
            <a:bodyPr wrap="square">
              <a:spAutoFit/>
            </a:bodyPr>
            <a:lstStyle/>
            <a:p>
              <a:pPr lvl="0" algn="ctr" defTabSz="931134">
                <a:spcAft>
                  <a:spcPts val="611"/>
                </a:spcAft>
              </a:pPr>
              <a:r>
                <a:rPr lang="en-US" sz="2000" b="1" dirty="0">
                  <a:solidFill>
                    <a:schemeClr val="bg1"/>
                  </a:solidFill>
                </a:rPr>
                <a:t>Improved Business Transparency:</a:t>
              </a:r>
              <a:endParaRPr kumimoji="0" lang="en-US" sz="1833"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endParaRPr>
            </a:p>
          </p:txBody>
        </p:sp>
        <p:sp>
          <p:nvSpPr>
            <p:cNvPr id="36" name="TextBox 35">
              <a:extLst>
                <a:ext uri="{FF2B5EF4-FFF2-40B4-BE49-F238E27FC236}">
                  <a16:creationId xmlns:a16="http://schemas.microsoft.com/office/drawing/2014/main" id="{87EA365E-E0AE-32E0-E9AC-0136837ED43D}"/>
                </a:ext>
              </a:extLst>
            </p:cNvPr>
            <p:cNvSpPr txBox="1"/>
            <p:nvPr/>
          </p:nvSpPr>
          <p:spPr>
            <a:xfrm>
              <a:off x="9137287" y="2168944"/>
              <a:ext cx="2148448" cy="617625"/>
            </a:xfrm>
            <a:prstGeom prst="rect">
              <a:avLst/>
            </a:prstGeom>
            <a:noFill/>
          </p:spPr>
          <p:txBody>
            <a:bodyPr wrap="square">
              <a:spAutoFit/>
            </a:bodyPr>
            <a:lstStyle/>
            <a:p>
              <a:pPr lvl="0" algn="ctr" defTabSz="931134">
                <a:spcAft>
                  <a:spcPts val="611"/>
                </a:spcAft>
              </a:pPr>
              <a:r>
                <a:rPr lang="en-US" sz="2000" b="1" dirty="0">
                  <a:solidFill>
                    <a:schemeClr val="bg1"/>
                  </a:solidFill>
                </a:rPr>
                <a:t>Sector-Specific Impacts:</a:t>
              </a:r>
              <a:endParaRPr kumimoji="0" lang="en-US" sz="1833" b="1" i="0" u="none" strike="noStrike" kern="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endParaRPr>
            </a:p>
          </p:txBody>
        </p:sp>
      </p:grpSp>
    </p:spTree>
    <p:extLst>
      <p:ext uri="{BB962C8B-B14F-4D97-AF65-F5344CB8AC3E}">
        <p14:creationId xmlns:p14="http://schemas.microsoft.com/office/powerpoint/2010/main" val="2078389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33174" y="717533"/>
            <a:ext cx="9485236" cy="5660435"/>
          </a:xfrm>
          <a:custGeom>
            <a:avLst/>
            <a:gdLst/>
            <a:ahLst/>
            <a:cxnLst/>
            <a:rect l="l" t="t" r="r" b="b"/>
            <a:pathLst>
              <a:path w="13576297" h="7696200">
                <a:moveTo>
                  <a:pt x="0" y="0"/>
                </a:moveTo>
                <a:lnTo>
                  <a:pt x="13576297" y="0"/>
                </a:lnTo>
                <a:lnTo>
                  <a:pt x="13576297" y="7696200"/>
                </a:lnTo>
                <a:lnTo>
                  <a:pt x="0" y="7696200"/>
                </a:lnTo>
                <a:lnTo>
                  <a:pt x="0" y="0"/>
                </a:lnTo>
                <a:close/>
              </a:path>
            </a:pathLst>
          </a:custGeom>
          <a:blipFill>
            <a:blip r:embed="rId2"/>
            <a:stretch>
              <a:fillRect/>
            </a:stretch>
          </a:blipFill>
        </p:spPr>
        <p:txBody>
          <a:bodyPr/>
          <a:lstStyle/>
          <a:p>
            <a:endParaRPr lang="en-GB" sz="2018" dirty="0"/>
          </a:p>
        </p:txBody>
      </p:sp>
      <p:sp>
        <p:nvSpPr>
          <p:cNvPr id="4" name="Freeform 4"/>
          <p:cNvSpPr/>
          <p:nvPr/>
        </p:nvSpPr>
        <p:spPr>
          <a:xfrm>
            <a:off x="7662585" y="1730807"/>
            <a:ext cx="1323197" cy="1304142"/>
          </a:xfrm>
          <a:custGeom>
            <a:avLst/>
            <a:gdLst/>
            <a:ahLst/>
            <a:cxnLst/>
            <a:rect l="l" t="t" r="r" b="b"/>
            <a:pathLst>
              <a:path w="1799082" h="1773174">
                <a:moveTo>
                  <a:pt x="0" y="0"/>
                </a:moveTo>
                <a:lnTo>
                  <a:pt x="1799082" y="0"/>
                </a:lnTo>
                <a:lnTo>
                  <a:pt x="1799082" y="1773174"/>
                </a:lnTo>
                <a:lnTo>
                  <a:pt x="0" y="1773174"/>
                </a:lnTo>
                <a:lnTo>
                  <a:pt x="0" y="0"/>
                </a:lnTo>
                <a:close/>
              </a:path>
            </a:pathLst>
          </a:custGeom>
          <a:blipFill>
            <a:blip r:embed="rId3"/>
            <a:stretch>
              <a:fillRect/>
            </a:stretch>
          </a:blipFill>
        </p:spPr>
        <p:txBody>
          <a:bodyPr/>
          <a:lstStyle/>
          <a:p>
            <a:endParaRPr lang="en-GB" sz="2018"/>
          </a:p>
        </p:txBody>
      </p:sp>
      <p:sp>
        <p:nvSpPr>
          <p:cNvPr id="5" name="Freeform 5"/>
          <p:cNvSpPr/>
          <p:nvPr/>
        </p:nvSpPr>
        <p:spPr>
          <a:xfrm>
            <a:off x="9614033" y="1730807"/>
            <a:ext cx="1323197" cy="1304142"/>
          </a:xfrm>
          <a:custGeom>
            <a:avLst/>
            <a:gdLst/>
            <a:ahLst/>
            <a:cxnLst/>
            <a:rect l="l" t="t" r="r" b="b"/>
            <a:pathLst>
              <a:path w="1799082" h="1773174">
                <a:moveTo>
                  <a:pt x="0" y="0"/>
                </a:moveTo>
                <a:lnTo>
                  <a:pt x="1799082" y="0"/>
                </a:lnTo>
                <a:lnTo>
                  <a:pt x="1799082" y="1773174"/>
                </a:lnTo>
                <a:lnTo>
                  <a:pt x="0" y="1773174"/>
                </a:lnTo>
                <a:lnTo>
                  <a:pt x="0" y="0"/>
                </a:lnTo>
                <a:close/>
              </a:path>
            </a:pathLst>
          </a:custGeom>
          <a:blipFill>
            <a:blip r:embed="rId3"/>
            <a:stretch>
              <a:fillRect/>
            </a:stretch>
          </a:blipFill>
        </p:spPr>
        <p:txBody>
          <a:bodyPr/>
          <a:lstStyle/>
          <a:p>
            <a:endParaRPr lang="en-GB" sz="2018"/>
          </a:p>
        </p:txBody>
      </p:sp>
      <p:sp>
        <p:nvSpPr>
          <p:cNvPr id="7" name="Freeform 7"/>
          <p:cNvSpPr/>
          <p:nvPr/>
        </p:nvSpPr>
        <p:spPr>
          <a:xfrm>
            <a:off x="1625535" y="1736411"/>
            <a:ext cx="1327680" cy="1305263"/>
          </a:xfrm>
          <a:custGeom>
            <a:avLst/>
            <a:gdLst/>
            <a:ahLst/>
            <a:cxnLst/>
            <a:rect l="l" t="t" r="r" b="b"/>
            <a:pathLst>
              <a:path w="1805178" h="1774698">
                <a:moveTo>
                  <a:pt x="0" y="0"/>
                </a:moveTo>
                <a:lnTo>
                  <a:pt x="1805178" y="0"/>
                </a:lnTo>
                <a:lnTo>
                  <a:pt x="1805178" y="1774698"/>
                </a:lnTo>
                <a:lnTo>
                  <a:pt x="0" y="1774698"/>
                </a:lnTo>
                <a:lnTo>
                  <a:pt x="0" y="0"/>
                </a:lnTo>
                <a:close/>
              </a:path>
            </a:pathLst>
          </a:custGeom>
          <a:blipFill>
            <a:blip r:embed="rId4"/>
            <a:stretch>
              <a:fillRect/>
            </a:stretch>
          </a:blipFill>
        </p:spPr>
        <p:txBody>
          <a:bodyPr/>
          <a:lstStyle/>
          <a:p>
            <a:endParaRPr lang="en-GB" sz="2018"/>
          </a:p>
        </p:txBody>
      </p:sp>
      <p:sp>
        <p:nvSpPr>
          <p:cNvPr id="8" name="Freeform 8"/>
          <p:cNvSpPr/>
          <p:nvPr/>
        </p:nvSpPr>
        <p:spPr>
          <a:xfrm>
            <a:off x="1645992" y="4021882"/>
            <a:ext cx="1328801" cy="1326559"/>
          </a:xfrm>
          <a:custGeom>
            <a:avLst/>
            <a:gdLst/>
            <a:ahLst/>
            <a:cxnLst/>
            <a:rect l="l" t="t" r="r" b="b"/>
            <a:pathLst>
              <a:path w="1806702" h="1803654">
                <a:moveTo>
                  <a:pt x="0" y="0"/>
                </a:moveTo>
                <a:lnTo>
                  <a:pt x="1806702" y="0"/>
                </a:lnTo>
                <a:lnTo>
                  <a:pt x="1806702" y="1803654"/>
                </a:lnTo>
                <a:lnTo>
                  <a:pt x="0" y="1803654"/>
                </a:lnTo>
                <a:lnTo>
                  <a:pt x="0" y="0"/>
                </a:lnTo>
                <a:close/>
              </a:path>
            </a:pathLst>
          </a:custGeom>
          <a:blipFill>
            <a:blip r:embed="rId5"/>
            <a:stretch>
              <a:fillRect/>
            </a:stretch>
          </a:blipFill>
        </p:spPr>
        <p:txBody>
          <a:bodyPr/>
          <a:lstStyle/>
          <a:p>
            <a:endParaRPr lang="en-GB" sz="2018" dirty="0"/>
          </a:p>
        </p:txBody>
      </p:sp>
      <p:sp>
        <p:nvSpPr>
          <p:cNvPr id="9" name="Freeform 9"/>
          <p:cNvSpPr/>
          <p:nvPr/>
        </p:nvSpPr>
        <p:spPr>
          <a:xfrm>
            <a:off x="7664826" y="1709509"/>
            <a:ext cx="1322076" cy="1323197"/>
          </a:xfrm>
          <a:custGeom>
            <a:avLst/>
            <a:gdLst/>
            <a:ahLst/>
            <a:cxnLst/>
            <a:rect l="l" t="t" r="r" b="b"/>
            <a:pathLst>
              <a:path w="1797558" h="1799082">
                <a:moveTo>
                  <a:pt x="0" y="0"/>
                </a:moveTo>
                <a:lnTo>
                  <a:pt x="1797558" y="0"/>
                </a:lnTo>
                <a:lnTo>
                  <a:pt x="1797558" y="1799082"/>
                </a:lnTo>
                <a:lnTo>
                  <a:pt x="0" y="1799082"/>
                </a:lnTo>
                <a:lnTo>
                  <a:pt x="0" y="0"/>
                </a:lnTo>
                <a:close/>
              </a:path>
            </a:pathLst>
          </a:custGeom>
          <a:blipFill>
            <a:blip r:embed="rId6"/>
            <a:stretch>
              <a:fillRect/>
            </a:stretch>
          </a:blipFill>
        </p:spPr>
        <p:txBody>
          <a:bodyPr/>
          <a:lstStyle/>
          <a:p>
            <a:endParaRPr lang="en-GB" sz="2018"/>
          </a:p>
        </p:txBody>
      </p:sp>
      <p:sp>
        <p:nvSpPr>
          <p:cNvPr id="10" name="Freeform 10"/>
          <p:cNvSpPr/>
          <p:nvPr/>
        </p:nvSpPr>
        <p:spPr>
          <a:xfrm>
            <a:off x="9617396" y="1700544"/>
            <a:ext cx="1309746" cy="1351218"/>
          </a:xfrm>
          <a:custGeom>
            <a:avLst/>
            <a:gdLst/>
            <a:ahLst/>
            <a:cxnLst/>
            <a:rect l="l" t="t" r="r" b="b"/>
            <a:pathLst>
              <a:path w="1780794" h="1837182">
                <a:moveTo>
                  <a:pt x="0" y="0"/>
                </a:moveTo>
                <a:lnTo>
                  <a:pt x="1780794" y="0"/>
                </a:lnTo>
                <a:lnTo>
                  <a:pt x="1780794" y="1837182"/>
                </a:lnTo>
                <a:lnTo>
                  <a:pt x="0" y="1837182"/>
                </a:lnTo>
                <a:lnTo>
                  <a:pt x="0" y="0"/>
                </a:lnTo>
                <a:close/>
              </a:path>
            </a:pathLst>
          </a:custGeom>
          <a:blipFill>
            <a:blip r:embed="rId7"/>
            <a:stretch>
              <a:fillRect/>
            </a:stretch>
          </a:blipFill>
        </p:spPr>
        <p:txBody>
          <a:bodyPr/>
          <a:lstStyle/>
          <a:p>
            <a:endParaRPr lang="en-GB" sz="2018"/>
          </a:p>
        </p:txBody>
      </p:sp>
      <p:sp>
        <p:nvSpPr>
          <p:cNvPr id="11" name="Freeform 11"/>
          <p:cNvSpPr/>
          <p:nvPr/>
        </p:nvSpPr>
        <p:spPr>
          <a:xfrm>
            <a:off x="3528177" y="1773885"/>
            <a:ext cx="1331043" cy="1326559"/>
          </a:xfrm>
          <a:custGeom>
            <a:avLst/>
            <a:gdLst/>
            <a:ahLst/>
            <a:cxnLst/>
            <a:rect l="l" t="t" r="r" b="b"/>
            <a:pathLst>
              <a:path w="1809750" h="1803654">
                <a:moveTo>
                  <a:pt x="0" y="0"/>
                </a:moveTo>
                <a:lnTo>
                  <a:pt x="1809750" y="0"/>
                </a:lnTo>
                <a:lnTo>
                  <a:pt x="1809750" y="1803654"/>
                </a:lnTo>
                <a:lnTo>
                  <a:pt x="0" y="1803654"/>
                </a:lnTo>
                <a:lnTo>
                  <a:pt x="0" y="0"/>
                </a:lnTo>
                <a:close/>
              </a:path>
            </a:pathLst>
          </a:custGeom>
          <a:blipFill>
            <a:blip r:embed="rId8"/>
            <a:stretch>
              <a:fillRect/>
            </a:stretch>
          </a:blipFill>
        </p:spPr>
        <p:txBody>
          <a:bodyPr/>
          <a:lstStyle/>
          <a:p>
            <a:endParaRPr lang="en-GB" sz="2018"/>
          </a:p>
        </p:txBody>
      </p:sp>
      <p:sp>
        <p:nvSpPr>
          <p:cNvPr id="12" name="Freeform 12"/>
          <p:cNvSpPr/>
          <p:nvPr/>
        </p:nvSpPr>
        <p:spPr>
          <a:xfrm>
            <a:off x="3683467" y="4062241"/>
            <a:ext cx="1328801" cy="1328801"/>
          </a:xfrm>
          <a:custGeom>
            <a:avLst/>
            <a:gdLst/>
            <a:ahLst/>
            <a:cxnLst/>
            <a:rect l="l" t="t" r="r" b="b"/>
            <a:pathLst>
              <a:path w="1806702" h="1806702">
                <a:moveTo>
                  <a:pt x="0" y="0"/>
                </a:moveTo>
                <a:lnTo>
                  <a:pt x="1806702" y="0"/>
                </a:lnTo>
                <a:lnTo>
                  <a:pt x="1806702" y="1806702"/>
                </a:lnTo>
                <a:lnTo>
                  <a:pt x="0" y="1806702"/>
                </a:lnTo>
                <a:lnTo>
                  <a:pt x="0" y="0"/>
                </a:lnTo>
                <a:close/>
              </a:path>
            </a:pathLst>
          </a:custGeom>
          <a:blipFill>
            <a:blip r:embed="rId9"/>
            <a:stretch>
              <a:fillRect/>
            </a:stretch>
          </a:blipFill>
        </p:spPr>
        <p:txBody>
          <a:bodyPr/>
          <a:lstStyle/>
          <a:p>
            <a:endParaRPr lang="en-GB" sz="2018"/>
          </a:p>
        </p:txBody>
      </p:sp>
      <p:sp>
        <p:nvSpPr>
          <p:cNvPr id="13" name="Freeform 13"/>
          <p:cNvSpPr/>
          <p:nvPr/>
        </p:nvSpPr>
        <p:spPr>
          <a:xfrm>
            <a:off x="5717861" y="4033090"/>
            <a:ext cx="1350097" cy="1350097"/>
          </a:xfrm>
          <a:custGeom>
            <a:avLst/>
            <a:gdLst/>
            <a:ahLst/>
            <a:cxnLst/>
            <a:rect l="l" t="t" r="r" b="b"/>
            <a:pathLst>
              <a:path w="1835658" h="1835658">
                <a:moveTo>
                  <a:pt x="0" y="0"/>
                </a:moveTo>
                <a:lnTo>
                  <a:pt x="1835658" y="0"/>
                </a:lnTo>
                <a:lnTo>
                  <a:pt x="1835658" y="1835658"/>
                </a:lnTo>
                <a:lnTo>
                  <a:pt x="0" y="1835658"/>
                </a:lnTo>
                <a:lnTo>
                  <a:pt x="0" y="0"/>
                </a:lnTo>
                <a:close/>
              </a:path>
            </a:pathLst>
          </a:custGeom>
          <a:blipFill>
            <a:blip r:embed="rId10"/>
            <a:stretch>
              <a:fillRect/>
            </a:stretch>
          </a:blipFill>
        </p:spPr>
        <p:txBody>
          <a:bodyPr/>
          <a:lstStyle/>
          <a:p>
            <a:endParaRPr lang="en-GB" sz="2018"/>
          </a:p>
        </p:txBody>
      </p:sp>
      <p:sp>
        <p:nvSpPr>
          <p:cNvPr id="14" name="Freeform 14"/>
          <p:cNvSpPr/>
          <p:nvPr/>
        </p:nvSpPr>
        <p:spPr>
          <a:xfrm>
            <a:off x="7627837" y="4051024"/>
            <a:ext cx="1305263" cy="1324317"/>
          </a:xfrm>
          <a:custGeom>
            <a:avLst/>
            <a:gdLst/>
            <a:ahLst/>
            <a:cxnLst/>
            <a:rect l="l" t="t" r="r" b="b"/>
            <a:pathLst>
              <a:path w="1774698" h="1800606">
                <a:moveTo>
                  <a:pt x="0" y="0"/>
                </a:moveTo>
                <a:lnTo>
                  <a:pt x="1774698" y="0"/>
                </a:lnTo>
                <a:lnTo>
                  <a:pt x="1774698" y="1800606"/>
                </a:lnTo>
                <a:lnTo>
                  <a:pt x="0" y="1800606"/>
                </a:lnTo>
                <a:lnTo>
                  <a:pt x="0" y="0"/>
                </a:lnTo>
                <a:close/>
              </a:path>
            </a:pathLst>
          </a:custGeom>
          <a:blipFill>
            <a:blip r:embed="rId11"/>
            <a:stretch>
              <a:fillRect/>
            </a:stretch>
          </a:blipFill>
        </p:spPr>
        <p:txBody>
          <a:bodyPr/>
          <a:lstStyle/>
          <a:p>
            <a:endParaRPr lang="en-GB" sz="2018"/>
          </a:p>
        </p:txBody>
      </p:sp>
      <p:sp>
        <p:nvSpPr>
          <p:cNvPr id="15" name="Freeform 15"/>
          <p:cNvSpPr/>
          <p:nvPr/>
        </p:nvSpPr>
        <p:spPr>
          <a:xfrm>
            <a:off x="7645771" y="4021882"/>
            <a:ext cx="1287329" cy="1373636"/>
          </a:xfrm>
          <a:custGeom>
            <a:avLst/>
            <a:gdLst/>
            <a:ahLst/>
            <a:cxnLst/>
            <a:rect l="l" t="t" r="r" b="b"/>
            <a:pathLst>
              <a:path w="1750314" h="1867662">
                <a:moveTo>
                  <a:pt x="0" y="0"/>
                </a:moveTo>
                <a:lnTo>
                  <a:pt x="1750314" y="0"/>
                </a:lnTo>
                <a:lnTo>
                  <a:pt x="1750314" y="1867662"/>
                </a:lnTo>
                <a:lnTo>
                  <a:pt x="0" y="1867662"/>
                </a:lnTo>
                <a:lnTo>
                  <a:pt x="0" y="0"/>
                </a:lnTo>
                <a:close/>
              </a:path>
            </a:pathLst>
          </a:custGeom>
          <a:blipFill>
            <a:blip r:embed="rId12"/>
            <a:stretch>
              <a:fillRect/>
            </a:stretch>
          </a:blipFill>
        </p:spPr>
        <p:txBody>
          <a:bodyPr/>
          <a:lstStyle/>
          <a:p>
            <a:endParaRPr lang="en-GB" sz="2018"/>
          </a:p>
        </p:txBody>
      </p:sp>
      <p:sp>
        <p:nvSpPr>
          <p:cNvPr id="16" name="Freeform 16"/>
          <p:cNvSpPr/>
          <p:nvPr/>
        </p:nvSpPr>
        <p:spPr>
          <a:xfrm>
            <a:off x="3681225" y="4021882"/>
            <a:ext cx="1323197" cy="1371395"/>
          </a:xfrm>
          <a:custGeom>
            <a:avLst/>
            <a:gdLst/>
            <a:ahLst/>
            <a:cxnLst/>
            <a:rect l="l" t="t" r="r" b="b"/>
            <a:pathLst>
              <a:path w="1799082" h="1864614">
                <a:moveTo>
                  <a:pt x="0" y="0"/>
                </a:moveTo>
                <a:lnTo>
                  <a:pt x="1799082" y="0"/>
                </a:lnTo>
                <a:lnTo>
                  <a:pt x="1799082" y="1864614"/>
                </a:lnTo>
                <a:lnTo>
                  <a:pt x="0" y="1864614"/>
                </a:lnTo>
                <a:lnTo>
                  <a:pt x="0" y="0"/>
                </a:lnTo>
                <a:close/>
              </a:path>
            </a:pathLst>
          </a:custGeom>
          <a:blipFill>
            <a:blip r:embed="rId13"/>
            <a:stretch>
              <a:fillRect/>
            </a:stretch>
          </a:blipFill>
        </p:spPr>
        <p:txBody>
          <a:bodyPr/>
          <a:lstStyle/>
          <a:p>
            <a:endParaRPr lang="en-GB" sz="2018"/>
          </a:p>
        </p:txBody>
      </p:sp>
      <p:sp>
        <p:nvSpPr>
          <p:cNvPr id="17" name="Freeform 17"/>
          <p:cNvSpPr/>
          <p:nvPr/>
        </p:nvSpPr>
        <p:spPr>
          <a:xfrm>
            <a:off x="9603946" y="1702785"/>
            <a:ext cx="1323197" cy="1353460"/>
          </a:xfrm>
          <a:custGeom>
            <a:avLst/>
            <a:gdLst/>
            <a:ahLst/>
            <a:cxnLst/>
            <a:rect l="l" t="t" r="r" b="b"/>
            <a:pathLst>
              <a:path w="1799082" h="1840230">
                <a:moveTo>
                  <a:pt x="0" y="0"/>
                </a:moveTo>
                <a:lnTo>
                  <a:pt x="1799082" y="0"/>
                </a:lnTo>
                <a:lnTo>
                  <a:pt x="1799082" y="1840230"/>
                </a:lnTo>
                <a:lnTo>
                  <a:pt x="0" y="1840230"/>
                </a:lnTo>
                <a:lnTo>
                  <a:pt x="0" y="0"/>
                </a:lnTo>
                <a:close/>
              </a:path>
            </a:pathLst>
          </a:custGeom>
          <a:blipFill>
            <a:blip r:embed="rId14"/>
            <a:stretch>
              <a:fillRect/>
            </a:stretch>
          </a:blipFill>
        </p:spPr>
        <p:txBody>
          <a:bodyPr/>
          <a:lstStyle/>
          <a:p>
            <a:endParaRPr lang="en-GB" sz="2018"/>
          </a:p>
        </p:txBody>
      </p:sp>
      <p:sp>
        <p:nvSpPr>
          <p:cNvPr id="19" name="Freeform 19"/>
          <p:cNvSpPr/>
          <p:nvPr/>
        </p:nvSpPr>
        <p:spPr>
          <a:xfrm>
            <a:off x="3653204" y="4007310"/>
            <a:ext cx="1374757" cy="1375878"/>
          </a:xfrm>
          <a:custGeom>
            <a:avLst/>
            <a:gdLst/>
            <a:ahLst/>
            <a:cxnLst/>
            <a:rect l="l" t="t" r="r" b="b"/>
            <a:pathLst>
              <a:path w="1869186" h="1870710">
                <a:moveTo>
                  <a:pt x="0" y="0"/>
                </a:moveTo>
                <a:lnTo>
                  <a:pt x="1869186" y="0"/>
                </a:lnTo>
                <a:lnTo>
                  <a:pt x="1869186" y="1870710"/>
                </a:lnTo>
                <a:lnTo>
                  <a:pt x="0" y="1870710"/>
                </a:lnTo>
                <a:lnTo>
                  <a:pt x="0" y="0"/>
                </a:lnTo>
                <a:close/>
              </a:path>
            </a:pathLst>
          </a:custGeom>
          <a:blipFill>
            <a:blip r:embed="rId15"/>
            <a:stretch>
              <a:fillRect/>
            </a:stretch>
          </a:blipFill>
        </p:spPr>
        <p:txBody>
          <a:bodyPr/>
          <a:lstStyle/>
          <a:p>
            <a:endParaRPr lang="en-GB" sz="2018"/>
          </a:p>
        </p:txBody>
      </p:sp>
      <p:grpSp>
        <p:nvGrpSpPr>
          <p:cNvPr id="20" name="Group 20"/>
          <p:cNvGrpSpPr>
            <a:grpSpLocks noChangeAspect="1"/>
          </p:cNvGrpSpPr>
          <p:nvPr/>
        </p:nvGrpSpPr>
        <p:grpSpPr>
          <a:xfrm>
            <a:off x="9577044" y="1688213"/>
            <a:ext cx="1360186" cy="1361307"/>
            <a:chOff x="0" y="0"/>
            <a:chExt cx="2465832" cy="2467864"/>
          </a:xfrm>
        </p:grpSpPr>
        <p:sp>
          <p:nvSpPr>
            <p:cNvPr id="21" name="Freeform 21"/>
            <p:cNvSpPr/>
            <p:nvPr/>
          </p:nvSpPr>
          <p:spPr>
            <a:xfrm>
              <a:off x="0" y="0"/>
              <a:ext cx="2465832" cy="2467864"/>
            </a:xfrm>
            <a:custGeom>
              <a:avLst/>
              <a:gdLst/>
              <a:ahLst/>
              <a:cxnLst/>
              <a:rect l="l" t="t" r="r" b="b"/>
              <a:pathLst>
                <a:path w="2465832" h="2467864">
                  <a:moveTo>
                    <a:pt x="2465832" y="0"/>
                  </a:moveTo>
                  <a:lnTo>
                    <a:pt x="0" y="0"/>
                  </a:lnTo>
                  <a:lnTo>
                    <a:pt x="0" y="2467864"/>
                  </a:lnTo>
                  <a:lnTo>
                    <a:pt x="2465832" y="2467864"/>
                  </a:lnTo>
                  <a:lnTo>
                    <a:pt x="2465832" y="0"/>
                  </a:lnTo>
                  <a:close/>
                </a:path>
              </a:pathLst>
            </a:custGeom>
            <a:blipFill>
              <a:blip r:embed="rId16"/>
              <a:stretch>
                <a:fillRect/>
              </a:stretch>
            </a:blipFill>
          </p:spPr>
          <p:txBody>
            <a:bodyPr/>
            <a:lstStyle/>
            <a:p>
              <a:endParaRPr lang="en-GB" sz="2018"/>
            </a:p>
          </p:txBody>
        </p:sp>
      </p:grpSp>
      <p:sp>
        <p:nvSpPr>
          <p:cNvPr id="22" name="Freeform 22"/>
          <p:cNvSpPr/>
          <p:nvPr/>
        </p:nvSpPr>
        <p:spPr>
          <a:xfrm>
            <a:off x="5580249" y="1772624"/>
            <a:ext cx="1361307" cy="1361307"/>
          </a:xfrm>
          <a:custGeom>
            <a:avLst/>
            <a:gdLst/>
            <a:ahLst/>
            <a:cxnLst/>
            <a:rect l="l" t="t" r="r" b="b"/>
            <a:pathLst>
              <a:path w="1850898" h="1850898">
                <a:moveTo>
                  <a:pt x="0" y="0"/>
                </a:moveTo>
                <a:lnTo>
                  <a:pt x="1850898" y="0"/>
                </a:lnTo>
                <a:lnTo>
                  <a:pt x="1850898" y="1850898"/>
                </a:lnTo>
                <a:lnTo>
                  <a:pt x="0" y="1850898"/>
                </a:lnTo>
                <a:lnTo>
                  <a:pt x="0" y="0"/>
                </a:lnTo>
                <a:close/>
              </a:path>
            </a:pathLst>
          </a:custGeom>
          <a:blipFill>
            <a:blip r:embed="rId17"/>
            <a:stretch>
              <a:fillRect/>
            </a:stretch>
          </a:blipFill>
        </p:spPr>
        <p:txBody>
          <a:bodyPr/>
          <a:lstStyle/>
          <a:p>
            <a:endParaRPr lang="en-GB" sz="2018" dirty="0"/>
          </a:p>
        </p:txBody>
      </p:sp>
      <p:sp>
        <p:nvSpPr>
          <p:cNvPr id="23" name="Freeform 23"/>
          <p:cNvSpPr/>
          <p:nvPr/>
        </p:nvSpPr>
        <p:spPr>
          <a:xfrm>
            <a:off x="9536692" y="4035339"/>
            <a:ext cx="1357944" cy="1359065"/>
          </a:xfrm>
          <a:custGeom>
            <a:avLst/>
            <a:gdLst/>
            <a:ahLst/>
            <a:cxnLst/>
            <a:rect l="l" t="t" r="r" b="b"/>
            <a:pathLst>
              <a:path w="1846326" h="1847850">
                <a:moveTo>
                  <a:pt x="0" y="0"/>
                </a:moveTo>
                <a:lnTo>
                  <a:pt x="1846326" y="0"/>
                </a:lnTo>
                <a:lnTo>
                  <a:pt x="1846326" y="1847850"/>
                </a:lnTo>
                <a:lnTo>
                  <a:pt x="0" y="1847850"/>
                </a:lnTo>
                <a:lnTo>
                  <a:pt x="0" y="0"/>
                </a:lnTo>
                <a:close/>
              </a:path>
            </a:pathLst>
          </a:custGeom>
          <a:blipFill>
            <a:blip r:embed="rId18"/>
            <a:stretch>
              <a:fillRect/>
            </a:stretch>
          </a:blipFill>
        </p:spPr>
        <p:txBody>
          <a:bodyPr/>
          <a:lstStyle/>
          <a:p>
            <a:endParaRPr lang="en-GB" sz="2018"/>
          </a:p>
        </p:txBody>
      </p:sp>
      <p:sp>
        <p:nvSpPr>
          <p:cNvPr id="24" name="TextBox 24"/>
          <p:cNvSpPr txBox="1"/>
          <p:nvPr/>
        </p:nvSpPr>
        <p:spPr>
          <a:xfrm>
            <a:off x="10719031" y="5991937"/>
            <a:ext cx="42901" cy="81112"/>
          </a:xfrm>
          <a:prstGeom prst="rect">
            <a:avLst/>
          </a:prstGeom>
        </p:spPr>
        <p:txBody>
          <a:bodyPr lIns="0" tIns="0" rIns="0" bIns="0" rtlCol="0" anchor="t">
            <a:spAutoFit/>
          </a:bodyPr>
          <a:lstStyle/>
          <a:p>
            <a:pPr>
              <a:lnSpc>
                <a:spcPts val="729"/>
              </a:lnSpc>
            </a:pPr>
            <a:r>
              <a:rPr lang="en-US" sz="520">
                <a:solidFill>
                  <a:srgbClr val="000000"/>
                </a:solidFill>
                <a:latin typeface="Verdana"/>
                <a:ea typeface="Verdana"/>
                <a:cs typeface="Verdana"/>
                <a:sym typeface="Verdana"/>
              </a:rPr>
              <a:t>3</a:t>
            </a:r>
          </a:p>
        </p:txBody>
      </p:sp>
      <p:sp>
        <p:nvSpPr>
          <p:cNvPr id="26" name="TextBox 26"/>
          <p:cNvSpPr txBox="1"/>
          <p:nvPr/>
        </p:nvSpPr>
        <p:spPr>
          <a:xfrm>
            <a:off x="1533174" y="805151"/>
            <a:ext cx="4677126" cy="474489"/>
          </a:xfrm>
          <a:prstGeom prst="rect">
            <a:avLst/>
          </a:prstGeom>
        </p:spPr>
        <p:txBody>
          <a:bodyPr wrap="square" lIns="0" tIns="0" rIns="0" bIns="0" rtlCol="0" anchor="t">
            <a:spAutoFit/>
          </a:bodyPr>
          <a:lstStyle/>
          <a:p>
            <a:pPr algn="ctr">
              <a:lnSpc>
                <a:spcPts val="3707"/>
              </a:lnSpc>
            </a:pPr>
            <a:r>
              <a:rPr lang="en-US" sz="3600" b="1" dirty="0">
                <a:solidFill>
                  <a:srgbClr val="FFFFFF"/>
                </a:solidFill>
                <a:highlight>
                  <a:srgbClr val="0D0D0D"/>
                </a:highlight>
                <a:latin typeface="Arial" panose="020B0604020202020204" pitchFamily="34" charset="0"/>
                <a:ea typeface="Calibri (MS) Light"/>
                <a:cs typeface="Arial" panose="020B0604020202020204" pitchFamily="34" charset="0"/>
                <a:sym typeface="Calibri (MS) Light"/>
              </a:rPr>
              <a:t>Economic Realities </a:t>
            </a:r>
          </a:p>
        </p:txBody>
      </p:sp>
      <p:sp>
        <p:nvSpPr>
          <p:cNvPr id="27" name="TextBox 27"/>
          <p:cNvSpPr txBox="1"/>
          <p:nvPr/>
        </p:nvSpPr>
        <p:spPr>
          <a:xfrm>
            <a:off x="3651736" y="3176396"/>
            <a:ext cx="1031384" cy="521233"/>
          </a:xfrm>
          <a:prstGeom prst="rect">
            <a:avLst/>
          </a:prstGeom>
        </p:spPr>
        <p:txBody>
          <a:bodyPr wrap="square" lIns="0" tIns="0" rIns="0" bIns="0" rtlCol="0" anchor="t">
            <a:spAutoFit/>
          </a:bodyPr>
          <a:lstStyle/>
          <a:p>
            <a:pPr>
              <a:lnSpc>
                <a:spcPts val="2063"/>
              </a:lnSpc>
            </a:pPr>
            <a:r>
              <a:rPr lang="en-US" sz="1474" dirty="0">
                <a:solidFill>
                  <a:srgbClr val="000000"/>
                </a:solidFill>
                <a:latin typeface="Calibri (MS) Light"/>
                <a:ea typeface="Calibri (MS) Light"/>
                <a:cs typeface="Calibri (MS) Light"/>
                <a:sym typeface="Calibri (MS) Light"/>
              </a:rPr>
              <a:t>Investor confidence</a:t>
            </a:r>
          </a:p>
        </p:txBody>
      </p:sp>
      <p:sp>
        <p:nvSpPr>
          <p:cNvPr id="28" name="TextBox 28"/>
          <p:cNvSpPr txBox="1"/>
          <p:nvPr/>
        </p:nvSpPr>
        <p:spPr>
          <a:xfrm>
            <a:off x="1547067" y="3056127"/>
            <a:ext cx="1637000" cy="453907"/>
          </a:xfrm>
          <a:prstGeom prst="rect">
            <a:avLst/>
          </a:prstGeom>
        </p:spPr>
        <p:txBody>
          <a:bodyPr wrap="square" lIns="0" tIns="0" rIns="0" bIns="0" rtlCol="0" anchor="t">
            <a:spAutoFit/>
          </a:bodyPr>
          <a:lstStyle/>
          <a:p>
            <a:pPr>
              <a:lnSpc>
                <a:spcPts val="1765"/>
              </a:lnSpc>
            </a:pPr>
            <a:r>
              <a:rPr lang="en-US" sz="1474" dirty="0">
                <a:solidFill>
                  <a:srgbClr val="000000"/>
                </a:solidFill>
                <a:latin typeface="Calibri (MS) Light"/>
                <a:ea typeface="Calibri (MS) Light"/>
                <a:cs typeface="Calibri (MS) Light"/>
                <a:sym typeface="Calibri (MS) Light"/>
              </a:rPr>
              <a:t>Sluggish economic growth</a:t>
            </a:r>
          </a:p>
        </p:txBody>
      </p:sp>
      <p:sp>
        <p:nvSpPr>
          <p:cNvPr id="29" name="TextBox 29"/>
          <p:cNvSpPr txBox="1"/>
          <p:nvPr/>
        </p:nvSpPr>
        <p:spPr>
          <a:xfrm>
            <a:off x="1838599" y="5401519"/>
            <a:ext cx="1053934" cy="453907"/>
          </a:xfrm>
          <a:prstGeom prst="rect">
            <a:avLst/>
          </a:prstGeom>
        </p:spPr>
        <p:txBody>
          <a:bodyPr lIns="0" tIns="0" rIns="0" bIns="0" rtlCol="0" anchor="t">
            <a:spAutoFit/>
          </a:bodyPr>
          <a:lstStyle/>
          <a:p>
            <a:pPr>
              <a:lnSpc>
                <a:spcPts val="1765"/>
              </a:lnSpc>
            </a:pPr>
            <a:r>
              <a:rPr lang="en-US" sz="1474" dirty="0">
                <a:solidFill>
                  <a:srgbClr val="000000"/>
                </a:solidFill>
                <a:latin typeface="Calibri (MS) Light"/>
                <a:ea typeface="Calibri (MS) Light"/>
                <a:cs typeface="Calibri (MS) Light"/>
                <a:sym typeface="Calibri (MS) Light"/>
              </a:rPr>
              <a:t>High inflation environment</a:t>
            </a:r>
          </a:p>
        </p:txBody>
      </p:sp>
      <p:sp>
        <p:nvSpPr>
          <p:cNvPr id="30" name="TextBox 30"/>
          <p:cNvSpPr txBox="1"/>
          <p:nvPr/>
        </p:nvSpPr>
        <p:spPr>
          <a:xfrm>
            <a:off x="3802932" y="5449460"/>
            <a:ext cx="1219773" cy="521233"/>
          </a:xfrm>
          <a:prstGeom prst="rect">
            <a:avLst/>
          </a:prstGeom>
        </p:spPr>
        <p:txBody>
          <a:bodyPr wrap="square" lIns="0" tIns="0" rIns="0" bIns="0" rtlCol="0" anchor="t">
            <a:spAutoFit/>
          </a:bodyPr>
          <a:lstStyle/>
          <a:p>
            <a:pPr>
              <a:lnSpc>
                <a:spcPts val="2063"/>
              </a:lnSpc>
            </a:pPr>
            <a:r>
              <a:rPr lang="en-US" sz="1474" dirty="0">
                <a:solidFill>
                  <a:srgbClr val="000000"/>
                </a:solidFill>
                <a:latin typeface="Calibri (MS) Light"/>
                <a:ea typeface="Calibri (MS) Light"/>
                <a:cs typeface="Calibri (MS) Light"/>
                <a:sym typeface="Calibri (MS) Light"/>
              </a:rPr>
              <a:t>High poverty rate</a:t>
            </a:r>
          </a:p>
        </p:txBody>
      </p:sp>
      <p:sp>
        <p:nvSpPr>
          <p:cNvPr id="31" name="TextBox 31"/>
          <p:cNvSpPr txBox="1"/>
          <p:nvPr/>
        </p:nvSpPr>
        <p:spPr>
          <a:xfrm>
            <a:off x="5838727" y="5457530"/>
            <a:ext cx="1219774" cy="521233"/>
          </a:xfrm>
          <a:prstGeom prst="rect">
            <a:avLst/>
          </a:prstGeom>
        </p:spPr>
        <p:txBody>
          <a:bodyPr lIns="0" tIns="0" rIns="0" bIns="0" rtlCol="0" anchor="t">
            <a:spAutoFit/>
          </a:bodyPr>
          <a:lstStyle/>
          <a:p>
            <a:pPr>
              <a:lnSpc>
                <a:spcPts val="2063"/>
              </a:lnSpc>
            </a:pPr>
            <a:r>
              <a:rPr lang="en-US" sz="1474" dirty="0">
                <a:solidFill>
                  <a:srgbClr val="000000"/>
                </a:solidFill>
                <a:latin typeface="Calibri (MS) Light"/>
                <a:ea typeface="Calibri (MS) Light"/>
                <a:cs typeface="Calibri (MS) Light"/>
                <a:sym typeface="Calibri (MS) Light"/>
              </a:rPr>
              <a:t>Power supply &amp; Cost</a:t>
            </a:r>
          </a:p>
        </p:txBody>
      </p:sp>
      <p:sp>
        <p:nvSpPr>
          <p:cNvPr id="32" name="TextBox 32"/>
          <p:cNvSpPr txBox="1"/>
          <p:nvPr/>
        </p:nvSpPr>
        <p:spPr>
          <a:xfrm>
            <a:off x="5671717" y="3118238"/>
            <a:ext cx="1637000" cy="453907"/>
          </a:xfrm>
          <a:prstGeom prst="rect">
            <a:avLst/>
          </a:prstGeom>
        </p:spPr>
        <p:txBody>
          <a:bodyPr wrap="square" lIns="0" tIns="0" rIns="0" bIns="0" rtlCol="0" anchor="t">
            <a:spAutoFit/>
          </a:bodyPr>
          <a:lstStyle/>
          <a:p>
            <a:pPr>
              <a:lnSpc>
                <a:spcPts val="1765"/>
              </a:lnSpc>
            </a:pPr>
            <a:r>
              <a:rPr lang="en-US" sz="1474" dirty="0">
                <a:solidFill>
                  <a:srgbClr val="000000"/>
                </a:solidFill>
                <a:latin typeface="Calibri (MS) Light"/>
                <a:ea typeface="Calibri (MS) Light"/>
                <a:cs typeface="Calibri (MS) Light"/>
                <a:sym typeface="Calibri (MS) Light"/>
              </a:rPr>
              <a:t>Interest rates and doing business</a:t>
            </a:r>
          </a:p>
        </p:txBody>
      </p:sp>
      <p:sp>
        <p:nvSpPr>
          <p:cNvPr id="33" name="TextBox 33"/>
          <p:cNvSpPr txBox="1"/>
          <p:nvPr/>
        </p:nvSpPr>
        <p:spPr>
          <a:xfrm>
            <a:off x="7666136" y="3115532"/>
            <a:ext cx="1437757" cy="521233"/>
          </a:xfrm>
          <a:prstGeom prst="rect">
            <a:avLst/>
          </a:prstGeom>
        </p:spPr>
        <p:txBody>
          <a:bodyPr lIns="0" tIns="0" rIns="0" bIns="0" rtlCol="0" anchor="t">
            <a:spAutoFit/>
          </a:bodyPr>
          <a:lstStyle/>
          <a:p>
            <a:pPr>
              <a:lnSpc>
                <a:spcPts val="2063"/>
              </a:lnSpc>
            </a:pPr>
            <a:r>
              <a:rPr lang="en-US" sz="1474" dirty="0">
                <a:solidFill>
                  <a:srgbClr val="000000"/>
                </a:solidFill>
                <a:latin typeface="Calibri (MS) Light"/>
                <a:ea typeface="Calibri (MS) Light"/>
                <a:cs typeface="Calibri (MS) Light"/>
                <a:sym typeface="Calibri (MS) Light"/>
              </a:rPr>
              <a:t>Fiscal and external balance</a:t>
            </a:r>
          </a:p>
        </p:txBody>
      </p:sp>
      <p:sp>
        <p:nvSpPr>
          <p:cNvPr id="34" name="TextBox 34"/>
          <p:cNvSpPr txBox="1"/>
          <p:nvPr/>
        </p:nvSpPr>
        <p:spPr>
          <a:xfrm>
            <a:off x="9629726" y="5468738"/>
            <a:ext cx="1207060" cy="521233"/>
          </a:xfrm>
          <a:prstGeom prst="rect">
            <a:avLst/>
          </a:prstGeom>
        </p:spPr>
        <p:txBody>
          <a:bodyPr lIns="0" tIns="0" rIns="0" bIns="0" rtlCol="0" anchor="t">
            <a:spAutoFit/>
          </a:bodyPr>
          <a:lstStyle/>
          <a:p>
            <a:pPr>
              <a:lnSpc>
                <a:spcPts val="2063"/>
              </a:lnSpc>
            </a:pPr>
            <a:r>
              <a:rPr lang="en-US" sz="1474" dirty="0">
                <a:solidFill>
                  <a:srgbClr val="000000"/>
                </a:solidFill>
                <a:latin typeface="Calibri (MS) Light"/>
                <a:ea typeface="Calibri (MS) Light"/>
                <a:cs typeface="Calibri (MS) Light"/>
                <a:sym typeface="Calibri (MS) Light"/>
              </a:rPr>
              <a:t>High emigration</a:t>
            </a:r>
          </a:p>
        </p:txBody>
      </p:sp>
      <p:sp>
        <p:nvSpPr>
          <p:cNvPr id="35" name="TextBox 35"/>
          <p:cNvSpPr txBox="1"/>
          <p:nvPr/>
        </p:nvSpPr>
        <p:spPr>
          <a:xfrm>
            <a:off x="9612261" y="3032587"/>
            <a:ext cx="1406149" cy="521233"/>
          </a:xfrm>
          <a:prstGeom prst="rect">
            <a:avLst/>
          </a:prstGeom>
        </p:spPr>
        <p:txBody>
          <a:bodyPr lIns="0" tIns="0" rIns="0" bIns="0" rtlCol="0" anchor="t">
            <a:spAutoFit/>
          </a:bodyPr>
          <a:lstStyle/>
          <a:p>
            <a:pPr>
              <a:lnSpc>
                <a:spcPts val="2063"/>
              </a:lnSpc>
            </a:pPr>
            <a:r>
              <a:rPr lang="en-US" sz="1474" dirty="0">
                <a:solidFill>
                  <a:srgbClr val="000000"/>
                </a:solidFill>
                <a:latin typeface="Calibri (MS) Light"/>
                <a:ea typeface="Calibri (MS) Light"/>
                <a:cs typeface="Calibri (MS) Light"/>
                <a:sym typeface="Calibri (MS) Light"/>
              </a:rPr>
              <a:t>Currency Liquidity &amp;</a:t>
            </a:r>
            <a:r>
              <a:rPr lang="en-US" sz="1474" dirty="0">
                <a:solidFill>
                  <a:srgbClr val="FFFFFF"/>
                </a:solidFill>
                <a:latin typeface="Calibri (MS) Light"/>
                <a:ea typeface="Calibri (MS) Light"/>
                <a:cs typeface="Calibri (MS) Light"/>
                <a:sym typeface="Calibri (MS) Light"/>
              </a:rPr>
              <a:t> </a:t>
            </a:r>
            <a:r>
              <a:rPr lang="en-US" sz="1474" dirty="0">
                <a:solidFill>
                  <a:srgbClr val="000000"/>
                </a:solidFill>
                <a:latin typeface="Calibri (MS) Light"/>
                <a:ea typeface="Calibri (MS) Light"/>
                <a:cs typeface="Calibri (MS) Light"/>
                <a:sym typeface="Calibri (MS) Light"/>
              </a:rPr>
              <a:t>Stability</a:t>
            </a:r>
          </a:p>
        </p:txBody>
      </p:sp>
      <p:sp>
        <p:nvSpPr>
          <p:cNvPr id="36" name="TextBox 36"/>
          <p:cNvSpPr txBox="1"/>
          <p:nvPr/>
        </p:nvSpPr>
        <p:spPr>
          <a:xfrm>
            <a:off x="7740114" y="5452191"/>
            <a:ext cx="1007922" cy="251928"/>
          </a:xfrm>
          <a:prstGeom prst="rect">
            <a:avLst/>
          </a:prstGeom>
        </p:spPr>
        <p:txBody>
          <a:bodyPr wrap="square" lIns="0" tIns="0" rIns="0" bIns="0" rtlCol="0" anchor="t">
            <a:spAutoFit/>
          </a:bodyPr>
          <a:lstStyle/>
          <a:p>
            <a:pPr>
              <a:lnSpc>
                <a:spcPts val="2066"/>
              </a:lnSpc>
            </a:pPr>
            <a:r>
              <a:rPr lang="en-US" sz="1475" dirty="0">
                <a:solidFill>
                  <a:srgbClr val="000000"/>
                </a:solidFill>
                <a:latin typeface="Calibri (MS) Light"/>
                <a:ea typeface="Calibri (MS) Light"/>
                <a:cs typeface="Calibri (MS) Light"/>
                <a:sym typeface="Calibri (MS) Light"/>
              </a:rPr>
              <a:t>Insecurity</a:t>
            </a:r>
          </a:p>
        </p:txBody>
      </p:sp>
      <p:sp>
        <p:nvSpPr>
          <p:cNvPr id="37" name="TextBox 37"/>
          <p:cNvSpPr txBox="1"/>
          <p:nvPr/>
        </p:nvSpPr>
        <p:spPr>
          <a:xfrm>
            <a:off x="8008937" y="2388124"/>
            <a:ext cx="67946" cy="133306"/>
          </a:xfrm>
          <a:prstGeom prst="rect">
            <a:avLst/>
          </a:prstGeom>
        </p:spPr>
        <p:txBody>
          <a:bodyPr lIns="0" tIns="0" rIns="0" bIns="0" rtlCol="0" anchor="t">
            <a:spAutoFit/>
          </a:bodyPr>
          <a:lstStyle/>
          <a:p>
            <a:pPr>
              <a:lnSpc>
                <a:spcPts val="1137"/>
              </a:lnSpc>
            </a:pPr>
            <a:r>
              <a:rPr lang="en-US" sz="811">
                <a:solidFill>
                  <a:srgbClr val="000000"/>
                </a:solidFill>
                <a:latin typeface="Calibri (MS)"/>
                <a:ea typeface="Calibri (MS)"/>
                <a:cs typeface="Calibri (MS)"/>
                <a:sym typeface="Calibri (MS)"/>
              </a:rPr>
              <a:t>₦</a:t>
            </a:r>
          </a:p>
        </p:txBody>
      </p:sp>
      <p:sp>
        <p:nvSpPr>
          <p:cNvPr id="38" name="TextBox 38"/>
          <p:cNvSpPr txBox="1"/>
          <p:nvPr/>
        </p:nvSpPr>
        <p:spPr>
          <a:xfrm>
            <a:off x="8515761" y="2787115"/>
            <a:ext cx="126695" cy="96950"/>
          </a:xfrm>
          <a:prstGeom prst="rect">
            <a:avLst/>
          </a:prstGeom>
        </p:spPr>
        <p:txBody>
          <a:bodyPr lIns="0" tIns="0" rIns="0" bIns="0" rtlCol="0" anchor="t">
            <a:spAutoFit/>
          </a:bodyPr>
          <a:lstStyle/>
          <a:p>
            <a:pPr>
              <a:lnSpc>
                <a:spcPts val="827"/>
              </a:lnSpc>
            </a:pPr>
            <a:r>
              <a:rPr lang="en-US" sz="591" b="1">
                <a:solidFill>
                  <a:srgbClr val="FFFFFF"/>
                </a:solidFill>
                <a:latin typeface="Calibri (MS) Bold"/>
                <a:ea typeface="Calibri (MS) Bold"/>
                <a:cs typeface="Calibri (MS) Bold"/>
                <a:sym typeface="Calibri (MS) Bold"/>
              </a:rPr>
              <a:t>TAX</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FEBDEA-64E4-FEA7-FF2E-7697B6CF7D32}"/>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8F63CF77-AEC5-5F8B-CF77-20D7350BFA57}"/>
              </a:ext>
            </a:extLst>
          </p:cNvPr>
          <p:cNvSpPr/>
          <p:nvPr/>
        </p:nvSpPr>
        <p:spPr>
          <a:xfrm>
            <a:off x="2822" y="653143"/>
            <a:ext cx="228290" cy="633027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1134">
              <a:defRPr/>
            </a:pPr>
            <a:endParaRPr lang="en-ID" sz="1833">
              <a:solidFill>
                <a:prstClr val="white"/>
              </a:solidFill>
              <a:latin typeface="Swis721 Lt BT" panose="020B0403020202020204" pitchFamily="34" charset="0"/>
            </a:endParaRPr>
          </a:p>
        </p:txBody>
      </p:sp>
      <p:sp>
        <p:nvSpPr>
          <p:cNvPr id="65" name="Title 1">
            <a:extLst>
              <a:ext uri="{FF2B5EF4-FFF2-40B4-BE49-F238E27FC236}">
                <a16:creationId xmlns:a16="http://schemas.microsoft.com/office/drawing/2014/main" id="{445C559D-D5B1-49C9-2E98-238BF49827F0}"/>
              </a:ext>
            </a:extLst>
          </p:cNvPr>
          <p:cNvSpPr txBox="1">
            <a:spLocks/>
          </p:cNvSpPr>
          <p:nvPr/>
        </p:nvSpPr>
        <p:spPr bwMode="auto">
          <a:xfrm>
            <a:off x="36244" y="26570"/>
            <a:ext cx="12071160" cy="77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12" tIns="46556" rIns="93112" bIns="46556"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r>
              <a:rPr lang="en-GB" sz="4000" b="1" dirty="0">
                <a:latin typeface="Segoe UI" panose="020B0502040204020203" pitchFamily="34" charset="0"/>
                <a:cs typeface="Segoe UI" panose="020B0502040204020203" pitchFamily="34" charset="0"/>
              </a:rPr>
              <a:t>Common Compliance Mistakes</a:t>
            </a:r>
            <a:endParaRPr lang="en-US" sz="4000" b="1" dirty="0">
              <a:latin typeface="Segoe UI" panose="020B0502040204020203" pitchFamily="34" charset="0"/>
              <a:cs typeface="Segoe UI" panose="020B0502040204020203" pitchFamily="34" charset="0"/>
            </a:endParaRPr>
          </a:p>
        </p:txBody>
      </p:sp>
      <p:grpSp>
        <p:nvGrpSpPr>
          <p:cNvPr id="54" name="Group 53">
            <a:extLst>
              <a:ext uri="{FF2B5EF4-FFF2-40B4-BE49-F238E27FC236}">
                <a16:creationId xmlns:a16="http://schemas.microsoft.com/office/drawing/2014/main" id="{05506AB2-2E79-82BB-EF88-2AC1AD232BCE}"/>
              </a:ext>
            </a:extLst>
          </p:cNvPr>
          <p:cNvGrpSpPr/>
          <p:nvPr/>
        </p:nvGrpSpPr>
        <p:grpSpPr>
          <a:xfrm>
            <a:off x="323575" y="1199213"/>
            <a:ext cx="11563625" cy="4886795"/>
            <a:chOff x="440514" y="2596444"/>
            <a:chExt cx="7983035" cy="3924747"/>
          </a:xfrm>
        </p:grpSpPr>
        <p:grpSp>
          <p:nvGrpSpPr>
            <p:cNvPr id="55" name="Group 54">
              <a:extLst>
                <a:ext uri="{FF2B5EF4-FFF2-40B4-BE49-F238E27FC236}">
                  <a16:creationId xmlns:a16="http://schemas.microsoft.com/office/drawing/2014/main" id="{4428934D-E336-9562-78CB-826577D1CF65}"/>
                </a:ext>
              </a:extLst>
            </p:cNvPr>
            <p:cNvGrpSpPr/>
            <p:nvPr/>
          </p:nvGrpSpPr>
          <p:grpSpPr>
            <a:xfrm>
              <a:off x="826295" y="2596444"/>
              <a:ext cx="1288256" cy="451556"/>
              <a:chOff x="826295" y="2596444"/>
              <a:chExt cx="1288256" cy="451556"/>
            </a:xfrm>
            <a:solidFill>
              <a:srgbClr val="70AD47"/>
            </a:solidFill>
          </p:grpSpPr>
          <p:sp>
            <p:nvSpPr>
              <p:cNvPr id="92" name="Arrow: Chevron 3">
                <a:extLst>
                  <a:ext uri="{FF2B5EF4-FFF2-40B4-BE49-F238E27FC236}">
                    <a16:creationId xmlns:a16="http://schemas.microsoft.com/office/drawing/2014/main" id="{F900F0FB-19D5-9E55-359A-C47D86DDCA9D}"/>
                  </a:ext>
                </a:extLst>
              </p:cNvPr>
              <p:cNvSpPr/>
              <p:nvPr/>
            </p:nvSpPr>
            <p:spPr>
              <a:xfrm>
                <a:off x="1395414" y="2596444"/>
                <a:ext cx="719137" cy="451556"/>
              </a:xfrm>
              <a:prstGeom prst="chevron">
                <a:avLst>
                  <a:gd name="adj" fmla="val 47363"/>
                </a:avLst>
              </a:prstGeom>
              <a:grpFill/>
              <a:ln w="12700" cap="flat" cmpd="sng" algn="ctr">
                <a:noFill/>
                <a:prstDash val="solid"/>
                <a:miter lim="800000"/>
              </a:ln>
              <a:effectLst/>
            </p:spPr>
            <p:txBody>
              <a:bodyPr rtlCol="0" anchor="ctr"/>
              <a:lstStyle/>
              <a:p>
                <a:pPr marL="0" marR="0" lvl="0" indent="0" algn="ctr" defTabSz="931134" eaLnBrk="1" fontAlgn="auto" latinLnBrk="0" hangingPunct="1">
                  <a:lnSpc>
                    <a:spcPct val="100000"/>
                  </a:lnSpc>
                  <a:spcBef>
                    <a:spcPts val="0"/>
                  </a:spcBef>
                  <a:spcAft>
                    <a:spcPts val="0"/>
                  </a:spcAft>
                  <a:buClrTx/>
                  <a:buSzTx/>
                  <a:buFontTx/>
                  <a:buNone/>
                  <a:tabLst/>
                  <a:defRPr/>
                </a:pPr>
                <a:endParaRPr kumimoji="0" lang="en-IN" sz="1833"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93" name="Arrow: Chevron 4">
                <a:extLst>
                  <a:ext uri="{FF2B5EF4-FFF2-40B4-BE49-F238E27FC236}">
                    <a16:creationId xmlns:a16="http://schemas.microsoft.com/office/drawing/2014/main" id="{C1F42E14-52AE-724A-FFD1-554B2C8CAB5C}"/>
                  </a:ext>
                </a:extLst>
              </p:cNvPr>
              <p:cNvSpPr/>
              <p:nvPr/>
            </p:nvSpPr>
            <p:spPr>
              <a:xfrm>
                <a:off x="1071564" y="2596444"/>
                <a:ext cx="450056" cy="451556"/>
              </a:xfrm>
              <a:prstGeom prst="chevron">
                <a:avLst>
                  <a:gd name="adj" fmla="val 50080"/>
                </a:avLst>
              </a:prstGeom>
              <a:grpFill/>
              <a:ln w="12700" cap="flat" cmpd="sng" algn="ctr">
                <a:noFill/>
                <a:prstDash val="solid"/>
                <a:miter lim="800000"/>
              </a:ln>
              <a:effectLst/>
            </p:spPr>
            <p:txBody>
              <a:bodyPr rtlCol="0" anchor="ctr"/>
              <a:lstStyle/>
              <a:p>
                <a:pPr marL="0" marR="0" lvl="0" indent="0" algn="ctr" defTabSz="931134" eaLnBrk="1" fontAlgn="auto" latinLnBrk="0" hangingPunct="1">
                  <a:lnSpc>
                    <a:spcPct val="100000"/>
                  </a:lnSpc>
                  <a:spcBef>
                    <a:spcPts val="0"/>
                  </a:spcBef>
                  <a:spcAft>
                    <a:spcPts val="0"/>
                  </a:spcAft>
                  <a:buClrTx/>
                  <a:buSzTx/>
                  <a:buFontTx/>
                  <a:buNone/>
                  <a:tabLst/>
                  <a:defRPr/>
                </a:pPr>
                <a:endParaRPr kumimoji="0" lang="en-IN" sz="1833"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94" name="Arrow: Chevron 5">
                <a:extLst>
                  <a:ext uri="{FF2B5EF4-FFF2-40B4-BE49-F238E27FC236}">
                    <a16:creationId xmlns:a16="http://schemas.microsoft.com/office/drawing/2014/main" id="{770344FB-558F-0377-1185-CBAAF86B593E}"/>
                  </a:ext>
                </a:extLst>
              </p:cNvPr>
              <p:cNvSpPr/>
              <p:nvPr/>
            </p:nvSpPr>
            <p:spPr>
              <a:xfrm>
                <a:off x="826295" y="2596444"/>
                <a:ext cx="345280" cy="451556"/>
              </a:xfrm>
              <a:prstGeom prst="chevron">
                <a:avLst>
                  <a:gd name="adj" fmla="val 65464"/>
                </a:avLst>
              </a:prstGeom>
              <a:grpFill/>
              <a:ln w="12700" cap="flat" cmpd="sng" algn="ctr">
                <a:noFill/>
                <a:prstDash val="solid"/>
                <a:miter lim="800000"/>
              </a:ln>
              <a:effectLst/>
            </p:spPr>
            <p:txBody>
              <a:bodyPr rtlCol="0" anchor="ctr"/>
              <a:lstStyle/>
              <a:p>
                <a:pPr marL="0" marR="0" lvl="0" indent="0" algn="ctr" defTabSz="931134" eaLnBrk="1" fontAlgn="auto" latinLnBrk="0" hangingPunct="1">
                  <a:lnSpc>
                    <a:spcPct val="100000"/>
                  </a:lnSpc>
                  <a:spcBef>
                    <a:spcPts val="0"/>
                  </a:spcBef>
                  <a:spcAft>
                    <a:spcPts val="0"/>
                  </a:spcAft>
                  <a:buClrTx/>
                  <a:buSzTx/>
                  <a:buFontTx/>
                  <a:buNone/>
                  <a:tabLst/>
                  <a:defRPr/>
                </a:pPr>
                <a:endParaRPr kumimoji="0" lang="en-IN" sz="1833"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grpSp>
          <p:nvGrpSpPr>
            <p:cNvPr id="56" name="Group 55">
              <a:extLst>
                <a:ext uri="{FF2B5EF4-FFF2-40B4-BE49-F238E27FC236}">
                  <a16:creationId xmlns:a16="http://schemas.microsoft.com/office/drawing/2014/main" id="{125CE7EA-669A-6768-5722-1609AFA12375}"/>
                </a:ext>
              </a:extLst>
            </p:cNvPr>
            <p:cNvGrpSpPr/>
            <p:nvPr/>
          </p:nvGrpSpPr>
          <p:grpSpPr>
            <a:xfrm>
              <a:off x="2680495" y="2596444"/>
              <a:ext cx="1288256" cy="451556"/>
              <a:chOff x="826295" y="2596444"/>
              <a:chExt cx="1288256" cy="451556"/>
            </a:xfrm>
          </p:grpSpPr>
          <p:sp>
            <p:nvSpPr>
              <p:cNvPr id="89" name="Arrow: Chevron 8">
                <a:extLst>
                  <a:ext uri="{FF2B5EF4-FFF2-40B4-BE49-F238E27FC236}">
                    <a16:creationId xmlns:a16="http://schemas.microsoft.com/office/drawing/2014/main" id="{DFFF1585-0ACB-74DD-5573-D9AD094205B7}"/>
                  </a:ext>
                </a:extLst>
              </p:cNvPr>
              <p:cNvSpPr/>
              <p:nvPr/>
            </p:nvSpPr>
            <p:spPr>
              <a:xfrm>
                <a:off x="1395414" y="2596444"/>
                <a:ext cx="719137" cy="451556"/>
              </a:xfrm>
              <a:prstGeom prst="chevron">
                <a:avLst>
                  <a:gd name="adj" fmla="val 47363"/>
                </a:avLst>
              </a:prstGeom>
              <a:solidFill>
                <a:srgbClr val="877CC8"/>
              </a:solidFill>
              <a:ln w="12700" cap="flat" cmpd="sng" algn="ctr">
                <a:noFill/>
                <a:prstDash val="solid"/>
                <a:miter lim="800000"/>
              </a:ln>
              <a:effectLst/>
            </p:spPr>
            <p:txBody>
              <a:bodyPr rtlCol="0" anchor="ctr"/>
              <a:lstStyle/>
              <a:p>
                <a:pPr marL="0" marR="0" lvl="0" indent="0" algn="ctr" defTabSz="931134" eaLnBrk="1" fontAlgn="auto" latinLnBrk="0" hangingPunct="1">
                  <a:lnSpc>
                    <a:spcPct val="100000"/>
                  </a:lnSpc>
                  <a:spcBef>
                    <a:spcPts val="0"/>
                  </a:spcBef>
                  <a:spcAft>
                    <a:spcPts val="0"/>
                  </a:spcAft>
                  <a:buClrTx/>
                  <a:buSzTx/>
                  <a:buFontTx/>
                  <a:buNone/>
                  <a:tabLst/>
                  <a:defRPr/>
                </a:pPr>
                <a:endParaRPr kumimoji="0" lang="en-IN" sz="1833"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90" name="Arrow: Chevron 9">
                <a:extLst>
                  <a:ext uri="{FF2B5EF4-FFF2-40B4-BE49-F238E27FC236}">
                    <a16:creationId xmlns:a16="http://schemas.microsoft.com/office/drawing/2014/main" id="{0B2AD109-37A0-3C60-56C7-5427CDD82115}"/>
                  </a:ext>
                </a:extLst>
              </p:cNvPr>
              <p:cNvSpPr/>
              <p:nvPr/>
            </p:nvSpPr>
            <p:spPr>
              <a:xfrm>
                <a:off x="1071564" y="2596444"/>
                <a:ext cx="450056" cy="451556"/>
              </a:xfrm>
              <a:prstGeom prst="chevron">
                <a:avLst>
                  <a:gd name="adj" fmla="val 50080"/>
                </a:avLst>
              </a:prstGeom>
              <a:solidFill>
                <a:srgbClr val="877CC8"/>
              </a:solidFill>
              <a:ln w="12700" cap="flat" cmpd="sng" algn="ctr">
                <a:noFill/>
                <a:prstDash val="solid"/>
                <a:miter lim="800000"/>
              </a:ln>
              <a:effectLst/>
            </p:spPr>
            <p:txBody>
              <a:bodyPr rtlCol="0" anchor="ctr"/>
              <a:lstStyle/>
              <a:p>
                <a:pPr marL="0" marR="0" lvl="0" indent="0" algn="ctr" defTabSz="931134" eaLnBrk="1" fontAlgn="auto" latinLnBrk="0" hangingPunct="1">
                  <a:lnSpc>
                    <a:spcPct val="100000"/>
                  </a:lnSpc>
                  <a:spcBef>
                    <a:spcPts val="0"/>
                  </a:spcBef>
                  <a:spcAft>
                    <a:spcPts val="0"/>
                  </a:spcAft>
                  <a:buClrTx/>
                  <a:buSzTx/>
                  <a:buFontTx/>
                  <a:buNone/>
                  <a:tabLst/>
                  <a:defRPr/>
                </a:pPr>
                <a:endParaRPr kumimoji="0" lang="en-IN" sz="1833"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91" name="Arrow: Chevron 10">
                <a:extLst>
                  <a:ext uri="{FF2B5EF4-FFF2-40B4-BE49-F238E27FC236}">
                    <a16:creationId xmlns:a16="http://schemas.microsoft.com/office/drawing/2014/main" id="{44316357-AD29-46A6-EB29-A6E5FBEAF389}"/>
                  </a:ext>
                </a:extLst>
              </p:cNvPr>
              <p:cNvSpPr/>
              <p:nvPr/>
            </p:nvSpPr>
            <p:spPr>
              <a:xfrm>
                <a:off x="826295" y="2596444"/>
                <a:ext cx="345280" cy="451556"/>
              </a:xfrm>
              <a:prstGeom prst="chevron">
                <a:avLst>
                  <a:gd name="adj" fmla="val 65464"/>
                </a:avLst>
              </a:prstGeom>
              <a:solidFill>
                <a:srgbClr val="877CC8"/>
              </a:solidFill>
              <a:ln w="12700" cap="flat" cmpd="sng" algn="ctr">
                <a:noFill/>
                <a:prstDash val="solid"/>
                <a:miter lim="800000"/>
              </a:ln>
              <a:effectLst/>
            </p:spPr>
            <p:txBody>
              <a:bodyPr rtlCol="0" anchor="ctr"/>
              <a:lstStyle/>
              <a:p>
                <a:pPr marL="0" marR="0" lvl="0" indent="0" algn="ctr" defTabSz="931134" eaLnBrk="1" fontAlgn="auto" latinLnBrk="0" hangingPunct="1">
                  <a:lnSpc>
                    <a:spcPct val="100000"/>
                  </a:lnSpc>
                  <a:spcBef>
                    <a:spcPts val="0"/>
                  </a:spcBef>
                  <a:spcAft>
                    <a:spcPts val="0"/>
                  </a:spcAft>
                  <a:buClrTx/>
                  <a:buSzTx/>
                  <a:buFontTx/>
                  <a:buNone/>
                  <a:tabLst/>
                  <a:defRPr/>
                </a:pPr>
                <a:endParaRPr kumimoji="0" lang="en-IN" sz="1833"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grpSp>
          <p:nvGrpSpPr>
            <p:cNvPr id="57" name="Group 56">
              <a:extLst>
                <a:ext uri="{FF2B5EF4-FFF2-40B4-BE49-F238E27FC236}">
                  <a16:creationId xmlns:a16="http://schemas.microsoft.com/office/drawing/2014/main" id="{6C372AEE-7D88-F2F2-EE5F-46D9636C41B2}"/>
                </a:ext>
              </a:extLst>
            </p:cNvPr>
            <p:cNvGrpSpPr/>
            <p:nvPr/>
          </p:nvGrpSpPr>
          <p:grpSpPr>
            <a:xfrm>
              <a:off x="4509295" y="2596444"/>
              <a:ext cx="1288256" cy="451556"/>
              <a:chOff x="826295" y="2596444"/>
              <a:chExt cx="1288256" cy="451556"/>
            </a:xfrm>
            <a:solidFill>
              <a:srgbClr val="00B0F4"/>
            </a:solidFill>
          </p:grpSpPr>
          <p:sp>
            <p:nvSpPr>
              <p:cNvPr id="86" name="Arrow: Chevron 12">
                <a:extLst>
                  <a:ext uri="{FF2B5EF4-FFF2-40B4-BE49-F238E27FC236}">
                    <a16:creationId xmlns:a16="http://schemas.microsoft.com/office/drawing/2014/main" id="{D123ECD4-FAD5-E8A4-677B-51B85724291A}"/>
                  </a:ext>
                </a:extLst>
              </p:cNvPr>
              <p:cNvSpPr/>
              <p:nvPr/>
            </p:nvSpPr>
            <p:spPr>
              <a:xfrm>
                <a:off x="1395414" y="2596444"/>
                <a:ext cx="719137" cy="451556"/>
              </a:xfrm>
              <a:prstGeom prst="chevron">
                <a:avLst>
                  <a:gd name="adj" fmla="val 47363"/>
                </a:avLst>
              </a:prstGeom>
              <a:grpFill/>
              <a:ln w="12700" cap="flat" cmpd="sng" algn="ctr">
                <a:noFill/>
                <a:prstDash val="solid"/>
                <a:miter lim="800000"/>
              </a:ln>
              <a:effectLst/>
            </p:spPr>
            <p:txBody>
              <a:bodyPr rtlCol="0" anchor="ctr"/>
              <a:lstStyle/>
              <a:p>
                <a:pPr marL="0" marR="0" lvl="0" indent="0" algn="ctr" defTabSz="931134" eaLnBrk="1" fontAlgn="auto" latinLnBrk="0" hangingPunct="1">
                  <a:lnSpc>
                    <a:spcPct val="100000"/>
                  </a:lnSpc>
                  <a:spcBef>
                    <a:spcPts val="0"/>
                  </a:spcBef>
                  <a:spcAft>
                    <a:spcPts val="0"/>
                  </a:spcAft>
                  <a:buClrTx/>
                  <a:buSzTx/>
                  <a:buFontTx/>
                  <a:buNone/>
                  <a:tabLst/>
                  <a:defRPr/>
                </a:pPr>
                <a:endParaRPr kumimoji="0" lang="en-IN" sz="1833"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87" name="Arrow: Chevron 13">
                <a:extLst>
                  <a:ext uri="{FF2B5EF4-FFF2-40B4-BE49-F238E27FC236}">
                    <a16:creationId xmlns:a16="http://schemas.microsoft.com/office/drawing/2014/main" id="{1D2B232C-9CAB-558F-B599-CAF828F88B2C}"/>
                  </a:ext>
                </a:extLst>
              </p:cNvPr>
              <p:cNvSpPr/>
              <p:nvPr/>
            </p:nvSpPr>
            <p:spPr>
              <a:xfrm>
                <a:off x="1071564" y="2596444"/>
                <a:ext cx="450056" cy="451556"/>
              </a:xfrm>
              <a:prstGeom prst="chevron">
                <a:avLst>
                  <a:gd name="adj" fmla="val 50080"/>
                </a:avLst>
              </a:prstGeom>
              <a:grpFill/>
              <a:ln w="12700" cap="flat" cmpd="sng" algn="ctr">
                <a:noFill/>
                <a:prstDash val="solid"/>
                <a:miter lim="800000"/>
              </a:ln>
              <a:effectLst/>
            </p:spPr>
            <p:txBody>
              <a:bodyPr rtlCol="0" anchor="ctr"/>
              <a:lstStyle/>
              <a:p>
                <a:pPr marL="0" marR="0" lvl="0" indent="0" algn="ctr" defTabSz="931134" eaLnBrk="1" fontAlgn="auto" latinLnBrk="0" hangingPunct="1">
                  <a:lnSpc>
                    <a:spcPct val="100000"/>
                  </a:lnSpc>
                  <a:spcBef>
                    <a:spcPts val="0"/>
                  </a:spcBef>
                  <a:spcAft>
                    <a:spcPts val="0"/>
                  </a:spcAft>
                  <a:buClrTx/>
                  <a:buSzTx/>
                  <a:buFontTx/>
                  <a:buNone/>
                  <a:tabLst/>
                  <a:defRPr/>
                </a:pPr>
                <a:endParaRPr kumimoji="0" lang="en-IN" sz="1833"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88" name="Arrow: Chevron 14">
                <a:extLst>
                  <a:ext uri="{FF2B5EF4-FFF2-40B4-BE49-F238E27FC236}">
                    <a16:creationId xmlns:a16="http://schemas.microsoft.com/office/drawing/2014/main" id="{7978045C-BC29-FD99-4571-93BF983DF3B8}"/>
                  </a:ext>
                </a:extLst>
              </p:cNvPr>
              <p:cNvSpPr/>
              <p:nvPr/>
            </p:nvSpPr>
            <p:spPr>
              <a:xfrm>
                <a:off x="826295" y="2596444"/>
                <a:ext cx="345280" cy="451556"/>
              </a:xfrm>
              <a:prstGeom prst="chevron">
                <a:avLst>
                  <a:gd name="adj" fmla="val 65464"/>
                </a:avLst>
              </a:prstGeom>
              <a:grpFill/>
              <a:ln w="12700" cap="flat" cmpd="sng" algn="ctr">
                <a:noFill/>
                <a:prstDash val="solid"/>
                <a:miter lim="800000"/>
              </a:ln>
              <a:effectLst/>
            </p:spPr>
            <p:txBody>
              <a:bodyPr rtlCol="0" anchor="ctr"/>
              <a:lstStyle/>
              <a:p>
                <a:pPr marL="0" marR="0" lvl="0" indent="0" algn="ctr" defTabSz="931134" eaLnBrk="1" fontAlgn="auto" latinLnBrk="0" hangingPunct="1">
                  <a:lnSpc>
                    <a:spcPct val="100000"/>
                  </a:lnSpc>
                  <a:spcBef>
                    <a:spcPts val="0"/>
                  </a:spcBef>
                  <a:spcAft>
                    <a:spcPts val="0"/>
                  </a:spcAft>
                  <a:buClrTx/>
                  <a:buSzTx/>
                  <a:buFontTx/>
                  <a:buNone/>
                  <a:tabLst/>
                  <a:defRPr/>
                </a:pPr>
                <a:endParaRPr kumimoji="0" lang="en-IN" sz="1833"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grpSp>
          <p:nvGrpSpPr>
            <p:cNvPr id="58" name="Group 57">
              <a:extLst>
                <a:ext uri="{FF2B5EF4-FFF2-40B4-BE49-F238E27FC236}">
                  <a16:creationId xmlns:a16="http://schemas.microsoft.com/office/drawing/2014/main" id="{64A1F9E8-BA98-5FC1-88A8-84E9C331532A}"/>
                </a:ext>
              </a:extLst>
            </p:cNvPr>
            <p:cNvGrpSpPr/>
            <p:nvPr/>
          </p:nvGrpSpPr>
          <p:grpSpPr>
            <a:xfrm>
              <a:off x="6376195" y="2596444"/>
              <a:ext cx="1288256" cy="451556"/>
              <a:chOff x="826295" y="2596444"/>
              <a:chExt cx="1288256" cy="451556"/>
            </a:xfrm>
            <a:solidFill>
              <a:srgbClr val="FFC000"/>
            </a:solidFill>
          </p:grpSpPr>
          <p:sp>
            <p:nvSpPr>
              <p:cNvPr id="83" name="Arrow: Chevron 16">
                <a:extLst>
                  <a:ext uri="{FF2B5EF4-FFF2-40B4-BE49-F238E27FC236}">
                    <a16:creationId xmlns:a16="http://schemas.microsoft.com/office/drawing/2014/main" id="{7A827E3E-4DF8-4192-3C83-BF32C0BD309B}"/>
                  </a:ext>
                </a:extLst>
              </p:cNvPr>
              <p:cNvSpPr/>
              <p:nvPr/>
            </p:nvSpPr>
            <p:spPr>
              <a:xfrm>
                <a:off x="1395414" y="2596444"/>
                <a:ext cx="719137" cy="451556"/>
              </a:xfrm>
              <a:prstGeom prst="chevron">
                <a:avLst>
                  <a:gd name="adj" fmla="val 47363"/>
                </a:avLst>
              </a:prstGeom>
              <a:grpFill/>
              <a:ln w="12700" cap="flat" cmpd="sng" algn="ctr">
                <a:noFill/>
                <a:prstDash val="solid"/>
                <a:miter lim="800000"/>
              </a:ln>
              <a:effectLst/>
            </p:spPr>
            <p:txBody>
              <a:bodyPr rtlCol="0" anchor="ctr"/>
              <a:lstStyle/>
              <a:p>
                <a:pPr marL="0" marR="0" lvl="0" indent="0" algn="ctr" defTabSz="931134" eaLnBrk="1" fontAlgn="auto" latinLnBrk="0" hangingPunct="1">
                  <a:lnSpc>
                    <a:spcPct val="100000"/>
                  </a:lnSpc>
                  <a:spcBef>
                    <a:spcPts val="0"/>
                  </a:spcBef>
                  <a:spcAft>
                    <a:spcPts val="0"/>
                  </a:spcAft>
                  <a:buClrTx/>
                  <a:buSzTx/>
                  <a:buFontTx/>
                  <a:buNone/>
                  <a:tabLst/>
                  <a:defRPr/>
                </a:pPr>
                <a:endParaRPr kumimoji="0" lang="en-IN" sz="1833"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84" name="Arrow: Chevron 17">
                <a:extLst>
                  <a:ext uri="{FF2B5EF4-FFF2-40B4-BE49-F238E27FC236}">
                    <a16:creationId xmlns:a16="http://schemas.microsoft.com/office/drawing/2014/main" id="{C495767B-E0B3-0CCE-24EF-7331AEE0BAB9}"/>
                  </a:ext>
                </a:extLst>
              </p:cNvPr>
              <p:cNvSpPr/>
              <p:nvPr/>
            </p:nvSpPr>
            <p:spPr>
              <a:xfrm>
                <a:off x="1071564" y="2596444"/>
                <a:ext cx="450056" cy="451556"/>
              </a:xfrm>
              <a:prstGeom prst="chevron">
                <a:avLst>
                  <a:gd name="adj" fmla="val 50080"/>
                </a:avLst>
              </a:prstGeom>
              <a:grpFill/>
              <a:ln w="12700" cap="flat" cmpd="sng" algn="ctr">
                <a:noFill/>
                <a:prstDash val="solid"/>
                <a:miter lim="800000"/>
              </a:ln>
              <a:effectLst/>
            </p:spPr>
            <p:txBody>
              <a:bodyPr rtlCol="0" anchor="ctr"/>
              <a:lstStyle/>
              <a:p>
                <a:pPr marL="0" marR="0" lvl="0" indent="0" algn="ctr" defTabSz="931134" eaLnBrk="1" fontAlgn="auto" latinLnBrk="0" hangingPunct="1">
                  <a:lnSpc>
                    <a:spcPct val="100000"/>
                  </a:lnSpc>
                  <a:spcBef>
                    <a:spcPts val="0"/>
                  </a:spcBef>
                  <a:spcAft>
                    <a:spcPts val="0"/>
                  </a:spcAft>
                  <a:buClrTx/>
                  <a:buSzTx/>
                  <a:buFontTx/>
                  <a:buNone/>
                  <a:tabLst/>
                  <a:defRPr/>
                </a:pPr>
                <a:endParaRPr kumimoji="0" lang="en-IN" sz="1833"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85" name="Arrow: Chevron 18">
                <a:extLst>
                  <a:ext uri="{FF2B5EF4-FFF2-40B4-BE49-F238E27FC236}">
                    <a16:creationId xmlns:a16="http://schemas.microsoft.com/office/drawing/2014/main" id="{512BAB7D-5104-6DCE-4811-ED621448972A}"/>
                  </a:ext>
                </a:extLst>
              </p:cNvPr>
              <p:cNvSpPr/>
              <p:nvPr/>
            </p:nvSpPr>
            <p:spPr>
              <a:xfrm>
                <a:off x="826295" y="2596444"/>
                <a:ext cx="345280" cy="451556"/>
              </a:xfrm>
              <a:prstGeom prst="chevron">
                <a:avLst>
                  <a:gd name="adj" fmla="val 65464"/>
                </a:avLst>
              </a:prstGeom>
              <a:grpFill/>
              <a:ln w="12700" cap="flat" cmpd="sng" algn="ctr">
                <a:noFill/>
                <a:prstDash val="solid"/>
                <a:miter lim="800000"/>
              </a:ln>
              <a:effectLst/>
            </p:spPr>
            <p:txBody>
              <a:bodyPr rtlCol="0" anchor="ctr"/>
              <a:lstStyle/>
              <a:p>
                <a:pPr marL="0" marR="0" lvl="0" indent="0" algn="ctr" defTabSz="931134" eaLnBrk="1" fontAlgn="auto" latinLnBrk="0" hangingPunct="1">
                  <a:lnSpc>
                    <a:spcPct val="100000"/>
                  </a:lnSpc>
                  <a:spcBef>
                    <a:spcPts val="0"/>
                  </a:spcBef>
                  <a:spcAft>
                    <a:spcPts val="0"/>
                  </a:spcAft>
                  <a:buClrTx/>
                  <a:buSzTx/>
                  <a:buFontTx/>
                  <a:buNone/>
                  <a:tabLst/>
                  <a:defRPr/>
                </a:pPr>
                <a:endParaRPr kumimoji="0" lang="en-IN" sz="1833"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cxnSp>
          <p:nvCxnSpPr>
            <p:cNvPr id="59" name="Straight Connector 58">
              <a:extLst>
                <a:ext uri="{FF2B5EF4-FFF2-40B4-BE49-F238E27FC236}">
                  <a16:creationId xmlns:a16="http://schemas.microsoft.com/office/drawing/2014/main" id="{C661F4EA-7CA0-11C3-BF4A-7A70D1E9CC85}"/>
                </a:ext>
              </a:extLst>
            </p:cNvPr>
            <p:cNvCxnSpPr>
              <a:stCxn id="92" idx="3"/>
              <a:endCxn id="91" idx="1"/>
            </p:cNvCxnSpPr>
            <p:nvPr/>
          </p:nvCxnSpPr>
          <p:spPr>
            <a:xfrm>
              <a:off x="2114551" y="2822222"/>
              <a:ext cx="791978" cy="0"/>
            </a:xfrm>
            <a:prstGeom prst="line">
              <a:avLst/>
            </a:prstGeom>
            <a:noFill/>
            <a:ln w="31750" cap="flat" cmpd="sng" algn="ctr">
              <a:solidFill>
                <a:sysClr val="window" lastClr="FFFFFF">
                  <a:lumMod val="85000"/>
                </a:sysClr>
              </a:solidFill>
              <a:prstDash val="sysDot"/>
              <a:miter lim="800000"/>
            </a:ln>
            <a:effectLst/>
          </p:spPr>
        </p:cxnSp>
        <p:cxnSp>
          <p:nvCxnSpPr>
            <p:cNvPr id="60" name="Straight Connector 59">
              <a:extLst>
                <a:ext uri="{FF2B5EF4-FFF2-40B4-BE49-F238E27FC236}">
                  <a16:creationId xmlns:a16="http://schemas.microsoft.com/office/drawing/2014/main" id="{6E796F11-42FA-ECF1-E2C7-D1673B7B6F91}"/>
                </a:ext>
              </a:extLst>
            </p:cNvPr>
            <p:cNvCxnSpPr>
              <a:cxnSpLocks/>
              <a:stCxn id="89" idx="3"/>
              <a:endCxn id="88" idx="1"/>
            </p:cNvCxnSpPr>
            <p:nvPr/>
          </p:nvCxnSpPr>
          <p:spPr>
            <a:xfrm>
              <a:off x="3968751" y="2822222"/>
              <a:ext cx="766578" cy="0"/>
            </a:xfrm>
            <a:prstGeom prst="line">
              <a:avLst/>
            </a:prstGeom>
            <a:noFill/>
            <a:ln w="31750" cap="flat" cmpd="sng" algn="ctr">
              <a:solidFill>
                <a:sysClr val="window" lastClr="FFFFFF">
                  <a:lumMod val="85000"/>
                </a:sysClr>
              </a:solidFill>
              <a:prstDash val="sysDot"/>
              <a:miter lim="800000"/>
            </a:ln>
            <a:effectLst/>
          </p:spPr>
        </p:cxnSp>
        <p:cxnSp>
          <p:nvCxnSpPr>
            <p:cNvPr id="61" name="Straight Connector 60">
              <a:extLst>
                <a:ext uri="{FF2B5EF4-FFF2-40B4-BE49-F238E27FC236}">
                  <a16:creationId xmlns:a16="http://schemas.microsoft.com/office/drawing/2014/main" id="{7A415041-620E-9F6C-2E2A-1AE7624F26A3}"/>
                </a:ext>
              </a:extLst>
            </p:cNvPr>
            <p:cNvCxnSpPr>
              <a:cxnSpLocks/>
              <a:stCxn id="86" idx="3"/>
              <a:endCxn id="85" idx="1"/>
            </p:cNvCxnSpPr>
            <p:nvPr/>
          </p:nvCxnSpPr>
          <p:spPr>
            <a:xfrm>
              <a:off x="5797551" y="2822222"/>
              <a:ext cx="804678" cy="0"/>
            </a:xfrm>
            <a:prstGeom prst="line">
              <a:avLst/>
            </a:prstGeom>
            <a:noFill/>
            <a:ln w="31750" cap="flat" cmpd="sng" algn="ctr">
              <a:solidFill>
                <a:sysClr val="window" lastClr="FFFFFF">
                  <a:lumMod val="85000"/>
                </a:sysClr>
              </a:solidFill>
              <a:prstDash val="sysDot"/>
              <a:miter lim="800000"/>
            </a:ln>
            <a:effectLst/>
          </p:spPr>
        </p:cxnSp>
        <p:cxnSp>
          <p:nvCxnSpPr>
            <p:cNvPr id="62" name="Straight Connector 61">
              <a:extLst>
                <a:ext uri="{FF2B5EF4-FFF2-40B4-BE49-F238E27FC236}">
                  <a16:creationId xmlns:a16="http://schemas.microsoft.com/office/drawing/2014/main" id="{FCF2C144-5DB1-0F6B-BBA3-53D399A66987}"/>
                </a:ext>
              </a:extLst>
            </p:cNvPr>
            <p:cNvCxnSpPr>
              <a:cxnSpLocks/>
            </p:cNvCxnSpPr>
            <p:nvPr/>
          </p:nvCxnSpPr>
          <p:spPr>
            <a:xfrm>
              <a:off x="3411758" y="3048000"/>
              <a:ext cx="0" cy="2043289"/>
            </a:xfrm>
            <a:prstGeom prst="line">
              <a:avLst/>
            </a:prstGeom>
            <a:noFill/>
            <a:ln w="6350" cap="flat" cmpd="sng" algn="ctr">
              <a:solidFill>
                <a:srgbClr val="877CC8"/>
              </a:solidFill>
              <a:prstDash val="solid"/>
              <a:miter lim="800000"/>
            </a:ln>
            <a:effectLst/>
          </p:spPr>
        </p:cxnSp>
        <p:sp>
          <p:nvSpPr>
            <p:cNvPr id="63" name="Rectangle: Rounded Corners 44">
              <a:extLst>
                <a:ext uri="{FF2B5EF4-FFF2-40B4-BE49-F238E27FC236}">
                  <a16:creationId xmlns:a16="http://schemas.microsoft.com/office/drawing/2014/main" id="{9742B1C5-1438-7BAE-6BA6-4C9933B5D4B3}"/>
                </a:ext>
              </a:extLst>
            </p:cNvPr>
            <p:cNvSpPr/>
            <p:nvPr/>
          </p:nvSpPr>
          <p:spPr>
            <a:xfrm>
              <a:off x="1283035" y="5091289"/>
              <a:ext cx="2965402" cy="1429902"/>
            </a:xfrm>
            <a:prstGeom prst="roundRect">
              <a:avLst>
                <a:gd name="adj" fmla="val 7184"/>
              </a:avLst>
            </a:prstGeom>
            <a:noFill/>
            <a:ln w="12700" cap="flat" cmpd="sng" algn="ctr">
              <a:solidFill>
                <a:srgbClr val="877CC8">
                  <a:shade val="50000"/>
                </a:srgbClr>
              </a:solidFill>
              <a:prstDash val="solid"/>
              <a:miter lim="800000"/>
            </a:ln>
            <a:effectLst/>
          </p:spPr>
          <p:txBody>
            <a:bodyPr rtlCol="0" anchor="ctr"/>
            <a:lstStyle/>
            <a:p>
              <a:pPr marL="0" marR="0" lvl="0" indent="0" algn="ctr" defTabSz="931134" eaLnBrk="1" fontAlgn="auto" latinLnBrk="0" hangingPunct="1">
                <a:lnSpc>
                  <a:spcPct val="100000"/>
                </a:lnSpc>
                <a:spcBef>
                  <a:spcPts val="0"/>
                </a:spcBef>
                <a:spcAft>
                  <a:spcPts val="0"/>
                </a:spcAft>
                <a:buClrTx/>
                <a:buSzTx/>
                <a:buFontTx/>
                <a:buNone/>
                <a:tabLst/>
                <a:defRPr/>
              </a:pPr>
              <a:endParaRPr kumimoji="0" lang="en-IN" sz="1833"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64" name="Straight Connector 63">
              <a:extLst>
                <a:ext uri="{FF2B5EF4-FFF2-40B4-BE49-F238E27FC236}">
                  <a16:creationId xmlns:a16="http://schemas.microsoft.com/office/drawing/2014/main" id="{E737CBB8-8741-0AE9-F2CE-5828DD2190A7}"/>
                </a:ext>
              </a:extLst>
            </p:cNvPr>
            <p:cNvCxnSpPr>
              <a:cxnSpLocks/>
            </p:cNvCxnSpPr>
            <p:nvPr/>
          </p:nvCxnSpPr>
          <p:spPr>
            <a:xfrm>
              <a:off x="7182689" y="3048000"/>
              <a:ext cx="0" cy="2043289"/>
            </a:xfrm>
            <a:prstGeom prst="line">
              <a:avLst/>
            </a:prstGeom>
            <a:noFill/>
            <a:ln w="6350" cap="flat" cmpd="sng" algn="ctr">
              <a:solidFill>
                <a:srgbClr val="FFC000"/>
              </a:solidFill>
              <a:prstDash val="solid"/>
              <a:miter lim="800000"/>
            </a:ln>
            <a:effectLst/>
          </p:spPr>
        </p:cxnSp>
        <p:sp>
          <p:nvSpPr>
            <p:cNvPr id="66" name="Rectangle: Rounded Corners 46">
              <a:extLst>
                <a:ext uri="{FF2B5EF4-FFF2-40B4-BE49-F238E27FC236}">
                  <a16:creationId xmlns:a16="http://schemas.microsoft.com/office/drawing/2014/main" id="{7C480B41-1225-AB3A-B5FF-17302BB325EF}"/>
                </a:ext>
              </a:extLst>
            </p:cNvPr>
            <p:cNvSpPr/>
            <p:nvPr/>
          </p:nvSpPr>
          <p:spPr>
            <a:xfrm>
              <a:off x="5462269" y="5091289"/>
              <a:ext cx="2848191" cy="1429902"/>
            </a:xfrm>
            <a:prstGeom prst="roundRect">
              <a:avLst>
                <a:gd name="adj" fmla="val 7184"/>
              </a:avLst>
            </a:prstGeom>
            <a:noFill/>
            <a:ln w="12700" cap="flat" cmpd="sng" algn="ctr">
              <a:solidFill>
                <a:srgbClr val="FFC000"/>
              </a:solidFill>
              <a:prstDash val="solid"/>
              <a:miter lim="800000"/>
            </a:ln>
            <a:effectLst/>
          </p:spPr>
          <p:txBody>
            <a:bodyPr rtlCol="0" anchor="ctr"/>
            <a:lstStyle/>
            <a:p>
              <a:pPr marL="0" marR="0" lvl="0" indent="0" algn="ctr" defTabSz="931134" eaLnBrk="1" fontAlgn="auto" latinLnBrk="0" hangingPunct="1">
                <a:lnSpc>
                  <a:spcPct val="100000"/>
                </a:lnSpc>
                <a:spcBef>
                  <a:spcPts val="0"/>
                </a:spcBef>
                <a:spcAft>
                  <a:spcPts val="0"/>
                </a:spcAft>
                <a:buClrTx/>
                <a:buSzTx/>
                <a:buFontTx/>
                <a:buNone/>
                <a:tabLst/>
                <a:defRPr/>
              </a:pPr>
              <a:endParaRPr kumimoji="0" lang="en-IN" sz="1833"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67" name="Straight Connector 66">
              <a:extLst>
                <a:ext uri="{FF2B5EF4-FFF2-40B4-BE49-F238E27FC236}">
                  <a16:creationId xmlns:a16="http://schemas.microsoft.com/office/drawing/2014/main" id="{50DB0877-65B9-AD2A-9419-183CA8F9E075}"/>
                </a:ext>
              </a:extLst>
            </p:cNvPr>
            <p:cNvCxnSpPr>
              <a:cxnSpLocks/>
            </p:cNvCxnSpPr>
            <p:nvPr/>
          </p:nvCxnSpPr>
          <p:spPr>
            <a:xfrm>
              <a:off x="5389827" y="3048000"/>
              <a:ext cx="0" cy="381000"/>
            </a:xfrm>
            <a:prstGeom prst="line">
              <a:avLst/>
            </a:prstGeom>
            <a:noFill/>
            <a:ln w="6350" cap="flat" cmpd="sng" algn="ctr">
              <a:solidFill>
                <a:srgbClr val="00B0F4"/>
              </a:solidFill>
              <a:prstDash val="solid"/>
              <a:miter lim="800000"/>
            </a:ln>
            <a:effectLst/>
          </p:spPr>
        </p:cxnSp>
        <p:sp>
          <p:nvSpPr>
            <p:cNvPr id="68" name="Rectangle: Rounded Corners 54">
              <a:extLst>
                <a:ext uri="{FF2B5EF4-FFF2-40B4-BE49-F238E27FC236}">
                  <a16:creationId xmlns:a16="http://schemas.microsoft.com/office/drawing/2014/main" id="{30811AAA-9A83-4C0B-B06F-8A5AEFC75761}"/>
                </a:ext>
              </a:extLst>
            </p:cNvPr>
            <p:cNvSpPr/>
            <p:nvPr/>
          </p:nvSpPr>
          <p:spPr>
            <a:xfrm>
              <a:off x="4151358" y="3429000"/>
              <a:ext cx="2920161" cy="1309511"/>
            </a:xfrm>
            <a:prstGeom prst="roundRect">
              <a:avLst>
                <a:gd name="adj" fmla="val 7184"/>
              </a:avLst>
            </a:prstGeom>
            <a:noFill/>
            <a:ln w="12700" cap="flat" cmpd="sng" algn="ctr">
              <a:solidFill>
                <a:srgbClr val="00B0F4"/>
              </a:solidFill>
              <a:prstDash val="solid"/>
              <a:miter lim="800000"/>
            </a:ln>
            <a:effectLst/>
          </p:spPr>
          <p:txBody>
            <a:bodyPr rtlCol="0" anchor="ctr"/>
            <a:lstStyle/>
            <a:p>
              <a:pPr marL="0" marR="0" lvl="0" indent="0" algn="ctr" defTabSz="931134" eaLnBrk="1" fontAlgn="auto" latinLnBrk="0" hangingPunct="1">
                <a:lnSpc>
                  <a:spcPct val="100000"/>
                </a:lnSpc>
                <a:spcBef>
                  <a:spcPts val="0"/>
                </a:spcBef>
                <a:spcAft>
                  <a:spcPts val="0"/>
                </a:spcAft>
                <a:buClrTx/>
                <a:buSzTx/>
                <a:buFontTx/>
                <a:buNone/>
                <a:tabLst/>
                <a:defRPr/>
              </a:pPr>
              <a:endParaRPr kumimoji="0" lang="en-IN" sz="1833"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69" name="Straight Connector 68">
              <a:extLst>
                <a:ext uri="{FF2B5EF4-FFF2-40B4-BE49-F238E27FC236}">
                  <a16:creationId xmlns:a16="http://schemas.microsoft.com/office/drawing/2014/main" id="{99603D42-2203-AB35-474F-FB154CEC6AB7}"/>
                </a:ext>
              </a:extLst>
            </p:cNvPr>
            <p:cNvCxnSpPr>
              <a:cxnSpLocks/>
            </p:cNvCxnSpPr>
            <p:nvPr/>
          </p:nvCxnSpPr>
          <p:spPr>
            <a:xfrm>
              <a:off x="1668683" y="3048000"/>
              <a:ext cx="0" cy="381000"/>
            </a:xfrm>
            <a:prstGeom prst="line">
              <a:avLst/>
            </a:prstGeom>
            <a:noFill/>
            <a:ln w="6350" cap="flat" cmpd="sng" algn="ctr">
              <a:solidFill>
                <a:srgbClr val="70AD47"/>
              </a:solidFill>
              <a:prstDash val="solid"/>
              <a:miter lim="800000"/>
            </a:ln>
            <a:effectLst/>
          </p:spPr>
        </p:cxnSp>
        <p:sp>
          <p:nvSpPr>
            <p:cNvPr id="70" name="Rectangle: Rounded Corners 56">
              <a:extLst>
                <a:ext uri="{FF2B5EF4-FFF2-40B4-BE49-F238E27FC236}">
                  <a16:creationId xmlns:a16="http://schemas.microsoft.com/office/drawing/2014/main" id="{DD3C735C-A5F1-CBFD-5CDC-988AA9F8D06F}"/>
                </a:ext>
              </a:extLst>
            </p:cNvPr>
            <p:cNvSpPr/>
            <p:nvPr/>
          </p:nvSpPr>
          <p:spPr>
            <a:xfrm>
              <a:off x="440514" y="3429000"/>
              <a:ext cx="2585262" cy="1436511"/>
            </a:xfrm>
            <a:prstGeom prst="roundRect">
              <a:avLst>
                <a:gd name="adj" fmla="val 7184"/>
              </a:avLst>
            </a:prstGeom>
            <a:noFill/>
            <a:ln w="12700" cap="flat" cmpd="sng" algn="ctr">
              <a:solidFill>
                <a:srgbClr val="70AD47"/>
              </a:solidFill>
              <a:prstDash val="solid"/>
              <a:miter lim="800000"/>
            </a:ln>
            <a:effectLst/>
          </p:spPr>
          <p:txBody>
            <a:bodyPr rtlCol="0" anchor="ctr"/>
            <a:lstStyle/>
            <a:p>
              <a:pPr marL="0" marR="0" lvl="0" indent="0" algn="ctr" defTabSz="931134" eaLnBrk="1" fontAlgn="auto" latinLnBrk="0" hangingPunct="1">
                <a:lnSpc>
                  <a:spcPct val="100000"/>
                </a:lnSpc>
                <a:spcBef>
                  <a:spcPts val="0"/>
                </a:spcBef>
                <a:spcAft>
                  <a:spcPts val="0"/>
                </a:spcAft>
                <a:buClrTx/>
                <a:buSzTx/>
                <a:buFontTx/>
                <a:buNone/>
                <a:tabLst/>
                <a:defRPr/>
              </a:pPr>
              <a:endParaRPr kumimoji="0" lang="en-IN" sz="1833"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71" name="Group 70">
              <a:extLst>
                <a:ext uri="{FF2B5EF4-FFF2-40B4-BE49-F238E27FC236}">
                  <a16:creationId xmlns:a16="http://schemas.microsoft.com/office/drawing/2014/main" id="{51D01004-EDA4-5E02-6C46-65AD4764680A}"/>
                </a:ext>
              </a:extLst>
            </p:cNvPr>
            <p:cNvGrpSpPr/>
            <p:nvPr/>
          </p:nvGrpSpPr>
          <p:grpSpPr>
            <a:xfrm>
              <a:off x="508050" y="3553212"/>
              <a:ext cx="2450190" cy="1314939"/>
              <a:chOff x="508050" y="3598445"/>
              <a:chExt cx="2450190" cy="1314939"/>
            </a:xfrm>
          </p:grpSpPr>
          <p:sp>
            <p:nvSpPr>
              <p:cNvPr id="81" name="Rectangle 80">
                <a:extLst>
                  <a:ext uri="{FF2B5EF4-FFF2-40B4-BE49-F238E27FC236}">
                    <a16:creationId xmlns:a16="http://schemas.microsoft.com/office/drawing/2014/main" id="{08E75186-513D-C624-35A1-C16251C4491B}"/>
                  </a:ext>
                </a:extLst>
              </p:cNvPr>
              <p:cNvSpPr/>
              <p:nvPr/>
            </p:nvSpPr>
            <p:spPr>
              <a:xfrm>
                <a:off x="624555" y="3801048"/>
                <a:ext cx="2241096" cy="1112336"/>
              </a:xfrm>
              <a:prstGeom prst="rect">
                <a:avLst/>
              </a:prstGeom>
            </p:spPr>
            <p:txBody>
              <a:bodyPr wrap="square" lIns="0" tIns="0" rIns="0" bIns="0">
                <a:spAutoFit/>
              </a:bodyPr>
              <a:lstStyle/>
              <a:p>
                <a:pPr algn="ctr"/>
                <a:r>
                  <a:rPr lang="en-US" sz="1800" dirty="0"/>
                  <a:t>Many SMEs fail to maintain accurate and up-to-date financial records, making it difficult to file correct tax returns or defend positions during audits.</a:t>
                </a:r>
              </a:p>
            </p:txBody>
          </p:sp>
          <p:sp>
            <p:nvSpPr>
              <p:cNvPr id="82" name="Rectangle 81">
                <a:extLst>
                  <a:ext uri="{FF2B5EF4-FFF2-40B4-BE49-F238E27FC236}">
                    <a16:creationId xmlns:a16="http://schemas.microsoft.com/office/drawing/2014/main" id="{7B04926A-AA3E-FAF8-4BDE-B9E282B88E8A}"/>
                  </a:ext>
                </a:extLst>
              </p:cNvPr>
              <p:cNvSpPr/>
              <p:nvPr/>
            </p:nvSpPr>
            <p:spPr>
              <a:xfrm>
                <a:off x="508050" y="3598445"/>
                <a:ext cx="2450190" cy="222467"/>
              </a:xfrm>
              <a:prstGeom prst="rect">
                <a:avLst/>
              </a:prstGeom>
            </p:spPr>
            <p:txBody>
              <a:bodyPr wrap="square" lIns="0" tIns="0" rIns="0" bIns="0">
                <a:spAutoFit/>
              </a:bodyPr>
              <a:lstStyle/>
              <a:p>
                <a:pPr marL="0" marR="0" lvl="0" indent="0" algn="ctr" defTabSz="931134"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70AD47"/>
                    </a:solidFill>
                    <a:effectLst/>
                    <a:uLnTx/>
                    <a:uFillTx/>
                    <a:latin typeface="Arial" panose="020B0604020202020204" pitchFamily="34" charset="0"/>
                    <a:ea typeface="Cambria" panose="02040503050406030204" pitchFamily="18" charset="0"/>
                    <a:cs typeface="Arial" panose="020B0604020202020204" pitchFamily="34" charset="0"/>
                  </a:rPr>
                  <a:t>Poor Record Keeping Practices</a:t>
                </a:r>
              </a:p>
            </p:txBody>
          </p:sp>
        </p:grpSp>
        <p:grpSp>
          <p:nvGrpSpPr>
            <p:cNvPr id="72" name="Group 71">
              <a:extLst>
                <a:ext uri="{FF2B5EF4-FFF2-40B4-BE49-F238E27FC236}">
                  <a16:creationId xmlns:a16="http://schemas.microsoft.com/office/drawing/2014/main" id="{5EC58BA4-6DDB-6753-4CA7-F9DE6D7F2C54}"/>
                </a:ext>
              </a:extLst>
            </p:cNvPr>
            <p:cNvGrpSpPr/>
            <p:nvPr/>
          </p:nvGrpSpPr>
          <p:grpSpPr>
            <a:xfrm>
              <a:off x="4248436" y="3543624"/>
              <a:ext cx="2696877" cy="1140710"/>
              <a:chOff x="527292" y="3588857"/>
              <a:chExt cx="2696877" cy="1140710"/>
            </a:xfrm>
          </p:grpSpPr>
          <p:sp>
            <p:nvSpPr>
              <p:cNvPr id="79" name="Rectangle 78">
                <a:extLst>
                  <a:ext uri="{FF2B5EF4-FFF2-40B4-BE49-F238E27FC236}">
                    <a16:creationId xmlns:a16="http://schemas.microsoft.com/office/drawing/2014/main" id="{26E6D3F5-8D55-0C16-9000-97F5C3CCDCBD}"/>
                  </a:ext>
                </a:extLst>
              </p:cNvPr>
              <p:cNvSpPr/>
              <p:nvPr/>
            </p:nvSpPr>
            <p:spPr>
              <a:xfrm>
                <a:off x="527292" y="3839699"/>
                <a:ext cx="2696877" cy="889868"/>
              </a:xfrm>
              <a:prstGeom prst="rect">
                <a:avLst/>
              </a:prstGeom>
            </p:spPr>
            <p:txBody>
              <a:bodyPr wrap="square" lIns="0" tIns="0" rIns="0" bIns="0">
                <a:spAutoFit/>
              </a:bodyPr>
              <a:lstStyle/>
              <a:p>
                <a:pPr algn="ctr"/>
                <a:r>
                  <a:rPr lang="en-US" sz="1800" dirty="0"/>
                  <a:t>Missing statutory deadlines remains one of the most common mistakes, leading to automatic penalties, interest charges, and reputational issues with tax authorities.</a:t>
                </a:r>
              </a:p>
            </p:txBody>
          </p:sp>
          <p:sp>
            <p:nvSpPr>
              <p:cNvPr id="80" name="Rectangle 79">
                <a:extLst>
                  <a:ext uri="{FF2B5EF4-FFF2-40B4-BE49-F238E27FC236}">
                    <a16:creationId xmlns:a16="http://schemas.microsoft.com/office/drawing/2014/main" id="{7F373ECE-8B78-3AAA-BA4A-2D4CA479E9EE}"/>
                  </a:ext>
                </a:extLst>
              </p:cNvPr>
              <p:cNvSpPr/>
              <p:nvPr/>
            </p:nvSpPr>
            <p:spPr>
              <a:xfrm>
                <a:off x="527293" y="3588857"/>
                <a:ext cx="2353792" cy="222467"/>
              </a:xfrm>
              <a:prstGeom prst="rect">
                <a:avLst/>
              </a:prstGeom>
            </p:spPr>
            <p:txBody>
              <a:bodyPr wrap="square" lIns="0" tIns="0" rIns="0" bIns="0">
                <a:spAutoFit/>
              </a:bodyPr>
              <a:lstStyle/>
              <a:p>
                <a:pPr marL="0" marR="0" lvl="0" indent="0" algn="ctr" defTabSz="931134"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B0F4"/>
                    </a:solidFill>
                    <a:effectLst/>
                    <a:uLnTx/>
                    <a:uFillTx/>
                    <a:latin typeface="Arial" panose="020B0604020202020204" pitchFamily="34" charset="0"/>
                    <a:ea typeface="Cambria" panose="02040503050406030204" pitchFamily="18" charset="0"/>
                    <a:cs typeface="Arial" panose="020B0604020202020204" pitchFamily="34" charset="0"/>
                  </a:rPr>
                  <a:t>Late Filling of Tax Returns</a:t>
                </a:r>
              </a:p>
            </p:txBody>
          </p:sp>
        </p:grpSp>
        <p:grpSp>
          <p:nvGrpSpPr>
            <p:cNvPr id="73" name="Group 72">
              <a:extLst>
                <a:ext uri="{FF2B5EF4-FFF2-40B4-BE49-F238E27FC236}">
                  <a16:creationId xmlns:a16="http://schemas.microsoft.com/office/drawing/2014/main" id="{70699255-CC98-502A-07AC-033C16AB8D87}"/>
                </a:ext>
              </a:extLst>
            </p:cNvPr>
            <p:cNvGrpSpPr/>
            <p:nvPr/>
          </p:nvGrpSpPr>
          <p:grpSpPr>
            <a:xfrm>
              <a:off x="1359318" y="5129693"/>
              <a:ext cx="2812836" cy="1334802"/>
              <a:chOff x="-383757" y="3512637"/>
              <a:chExt cx="2812836" cy="1334802"/>
            </a:xfrm>
          </p:grpSpPr>
          <p:sp>
            <p:nvSpPr>
              <p:cNvPr id="77" name="Rectangle 76">
                <a:extLst>
                  <a:ext uri="{FF2B5EF4-FFF2-40B4-BE49-F238E27FC236}">
                    <a16:creationId xmlns:a16="http://schemas.microsoft.com/office/drawing/2014/main" id="{68E85DD1-969C-C28B-76C1-929FF0C5D321}"/>
                  </a:ext>
                </a:extLst>
              </p:cNvPr>
              <p:cNvSpPr/>
              <p:nvPr/>
            </p:nvSpPr>
            <p:spPr>
              <a:xfrm>
                <a:off x="-383757" y="3957571"/>
                <a:ext cx="2812836" cy="889868"/>
              </a:xfrm>
              <a:prstGeom prst="rect">
                <a:avLst/>
              </a:prstGeom>
            </p:spPr>
            <p:txBody>
              <a:bodyPr wrap="square" lIns="0" tIns="0" rIns="0" bIns="0">
                <a:spAutoFit/>
              </a:bodyPr>
              <a:lstStyle/>
              <a:p>
                <a:pPr lvl="0" algn="ctr" defTabSz="931134"/>
                <a:r>
                  <a:rPr lang="en-US" sz="1800" dirty="0"/>
                  <a:t>Incorrect categorization, such as treating capital expenses as operating costs can lead to inaccurate tax computations and potential disputes.</a:t>
                </a:r>
                <a:endParaRPr kumimoji="0" lang="en-US" sz="1600" b="0" i="0" u="none" strike="noStrike" kern="0" cap="none" spc="0" normalizeH="0" baseline="0" noProof="0" dirty="0">
                  <a:ln>
                    <a:noFill/>
                  </a:ln>
                  <a:solidFill>
                    <a:prstClr val="black">
                      <a:lumMod val="65000"/>
                      <a:lumOff val="35000"/>
                    </a:prstClr>
                  </a:solidFill>
                  <a:effectLst/>
                  <a:uLnTx/>
                  <a:uFillTx/>
                  <a:latin typeface="Arial" panose="020B0604020202020204" pitchFamily="34" charset="0"/>
                  <a:ea typeface="Cambria" panose="02040503050406030204" pitchFamily="18" charset="0"/>
                  <a:cs typeface="Arial" panose="020B0604020202020204" pitchFamily="34" charset="0"/>
                </a:endParaRPr>
              </a:p>
            </p:txBody>
          </p:sp>
          <p:sp>
            <p:nvSpPr>
              <p:cNvPr id="78" name="Rectangle 77">
                <a:extLst>
                  <a:ext uri="{FF2B5EF4-FFF2-40B4-BE49-F238E27FC236}">
                    <a16:creationId xmlns:a16="http://schemas.microsoft.com/office/drawing/2014/main" id="{8AA13053-0C3C-2C54-F05B-9F3B28D082FA}"/>
                  </a:ext>
                </a:extLst>
              </p:cNvPr>
              <p:cNvSpPr/>
              <p:nvPr/>
            </p:nvSpPr>
            <p:spPr>
              <a:xfrm>
                <a:off x="-219749" y="3512637"/>
                <a:ext cx="2533025" cy="444934"/>
              </a:xfrm>
              <a:prstGeom prst="rect">
                <a:avLst/>
              </a:prstGeom>
            </p:spPr>
            <p:txBody>
              <a:bodyPr wrap="square" lIns="0" tIns="0" rIns="0" bIns="0">
                <a:spAutoFit/>
              </a:bodyPr>
              <a:lstStyle/>
              <a:p>
                <a:pPr marL="0" marR="0" lvl="0" indent="0" algn="ctr" defTabSz="931134"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877CC8"/>
                    </a:solidFill>
                    <a:effectLst/>
                    <a:uLnTx/>
                    <a:uFillTx/>
                    <a:latin typeface="Arial" panose="020B0604020202020204" pitchFamily="34" charset="0"/>
                    <a:ea typeface="Cambria" panose="02040503050406030204" pitchFamily="18" charset="0"/>
                    <a:cs typeface="Arial" panose="020B0604020202020204" pitchFamily="34" charset="0"/>
                  </a:rPr>
                  <a:t>Misclassification of Business Income or</a:t>
                </a:r>
                <a:r>
                  <a:rPr kumimoji="0" lang="en-US" sz="1800" b="1" i="0" u="none" strike="noStrike" kern="0" cap="none" spc="0" normalizeH="0" noProof="0" dirty="0">
                    <a:ln>
                      <a:noFill/>
                    </a:ln>
                    <a:solidFill>
                      <a:srgbClr val="877CC8"/>
                    </a:solidFill>
                    <a:effectLst/>
                    <a:uLnTx/>
                    <a:uFillTx/>
                    <a:latin typeface="Arial" panose="020B0604020202020204" pitchFamily="34" charset="0"/>
                    <a:ea typeface="Cambria" panose="02040503050406030204" pitchFamily="18" charset="0"/>
                    <a:cs typeface="Arial" panose="020B0604020202020204" pitchFamily="34" charset="0"/>
                  </a:rPr>
                  <a:t> Expenses</a:t>
                </a:r>
                <a:endParaRPr kumimoji="0" lang="en-US" sz="1800" b="1" i="0" u="none" strike="noStrike" kern="0" cap="none" spc="0" normalizeH="0" baseline="0" noProof="0" dirty="0">
                  <a:ln>
                    <a:noFill/>
                  </a:ln>
                  <a:solidFill>
                    <a:srgbClr val="877CC8"/>
                  </a:solidFill>
                  <a:effectLst/>
                  <a:uLnTx/>
                  <a:uFillTx/>
                  <a:latin typeface="Arial" panose="020B0604020202020204" pitchFamily="34" charset="0"/>
                  <a:ea typeface="Cambria" panose="02040503050406030204" pitchFamily="18" charset="0"/>
                  <a:cs typeface="Arial" panose="020B0604020202020204" pitchFamily="34" charset="0"/>
                </a:endParaRPr>
              </a:p>
            </p:txBody>
          </p:sp>
        </p:grpSp>
        <p:grpSp>
          <p:nvGrpSpPr>
            <p:cNvPr id="74" name="Group 73">
              <a:extLst>
                <a:ext uri="{FF2B5EF4-FFF2-40B4-BE49-F238E27FC236}">
                  <a16:creationId xmlns:a16="http://schemas.microsoft.com/office/drawing/2014/main" id="{C47B6989-2237-6C1A-D846-2A8F5737E7B8}"/>
                </a:ext>
              </a:extLst>
            </p:cNvPr>
            <p:cNvGrpSpPr/>
            <p:nvPr/>
          </p:nvGrpSpPr>
          <p:grpSpPr>
            <a:xfrm>
              <a:off x="5313543" y="5172038"/>
              <a:ext cx="3110006" cy="1296135"/>
              <a:chOff x="-200463" y="3554982"/>
              <a:chExt cx="3110006" cy="1296135"/>
            </a:xfrm>
          </p:grpSpPr>
          <p:sp>
            <p:nvSpPr>
              <p:cNvPr id="75" name="Rectangle 74">
                <a:extLst>
                  <a:ext uri="{FF2B5EF4-FFF2-40B4-BE49-F238E27FC236}">
                    <a16:creationId xmlns:a16="http://schemas.microsoft.com/office/drawing/2014/main" id="{FDBC7DF2-A48F-4CF8-60C4-64A6A4093B28}"/>
                  </a:ext>
                </a:extLst>
              </p:cNvPr>
              <p:cNvSpPr/>
              <p:nvPr/>
            </p:nvSpPr>
            <p:spPr>
              <a:xfrm>
                <a:off x="156823" y="3961249"/>
                <a:ext cx="2567189" cy="889868"/>
              </a:xfrm>
              <a:prstGeom prst="rect">
                <a:avLst/>
              </a:prstGeom>
            </p:spPr>
            <p:txBody>
              <a:bodyPr wrap="square" lIns="0" tIns="0" rIns="0" bIns="0">
                <a:spAutoFit/>
              </a:bodyPr>
              <a:lstStyle/>
              <a:p>
                <a:pPr algn="ctr"/>
                <a:r>
                  <a:rPr lang="en-US" sz="1800" dirty="0"/>
                  <a:t>Some SMEs operate without proper tax registration or fail to update their status, business address, or structure with relevant tax authorities.</a:t>
                </a:r>
              </a:p>
            </p:txBody>
          </p:sp>
          <p:sp>
            <p:nvSpPr>
              <p:cNvPr id="76" name="Rectangle 75">
                <a:extLst>
                  <a:ext uri="{FF2B5EF4-FFF2-40B4-BE49-F238E27FC236}">
                    <a16:creationId xmlns:a16="http://schemas.microsoft.com/office/drawing/2014/main" id="{47CC4B23-DDE8-369D-849E-DE9F0DA30847}"/>
                  </a:ext>
                </a:extLst>
              </p:cNvPr>
              <p:cNvSpPr/>
              <p:nvPr/>
            </p:nvSpPr>
            <p:spPr>
              <a:xfrm>
                <a:off x="-200463" y="3554982"/>
                <a:ext cx="3110006" cy="444934"/>
              </a:xfrm>
              <a:prstGeom prst="rect">
                <a:avLst/>
              </a:prstGeom>
            </p:spPr>
            <p:txBody>
              <a:bodyPr wrap="square" lIns="0" tIns="0" rIns="0" bIns="0">
                <a:spAutoFit/>
              </a:bodyPr>
              <a:lstStyle/>
              <a:p>
                <a:pPr marL="0" marR="0" lvl="0" indent="0" algn="ctr" defTabSz="931134"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C000"/>
                    </a:solidFill>
                    <a:effectLst/>
                    <a:uLnTx/>
                    <a:uFillTx/>
                    <a:latin typeface="Arial" panose="020B0604020202020204" pitchFamily="34" charset="0"/>
                    <a:ea typeface="Cambria" panose="02040503050406030204" pitchFamily="18" charset="0"/>
                    <a:cs typeface="Arial" panose="020B0604020202020204" pitchFamily="34" charset="0"/>
                  </a:rPr>
                  <a:t>Failure to Register or Update Tax Information</a:t>
                </a:r>
              </a:p>
            </p:txBody>
          </p:sp>
        </p:grpSp>
      </p:grpSp>
    </p:spTree>
    <p:extLst>
      <p:ext uri="{BB962C8B-B14F-4D97-AF65-F5344CB8AC3E}">
        <p14:creationId xmlns:p14="http://schemas.microsoft.com/office/powerpoint/2010/main" val="16113629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79C706-B076-8BEC-6C84-7828FA086116}"/>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6A845A28-B937-2730-AE9A-E8964F7BA174}"/>
              </a:ext>
            </a:extLst>
          </p:cNvPr>
          <p:cNvSpPr/>
          <p:nvPr/>
        </p:nvSpPr>
        <p:spPr>
          <a:xfrm>
            <a:off x="2822" y="653143"/>
            <a:ext cx="228290" cy="633027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1134">
              <a:defRPr/>
            </a:pPr>
            <a:endParaRPr lang="en-ID" sz="1833">
              <a:solidFill>
                <a:prstClr val="white"/>
              </a:solidFill>
              <a:latin typeface="Swis721 Lt BT" panose="020B0403020202020204" pitchFamily="34" charset="0"/>
            </a:endParaRPr>
          </a:p>
        </p:txBody>
      </p:sp>
      <p:sp>
        <p:nvSpPr>
          <p:cNvPr id="65" name="Title 1">
            <a:extLst>
              <a:ext uri="{FF2B5EF4-FFF2-40B4-BE49-F238E27FC236}">
                <a16:creationId xmlns:a16="http://schemas.microsoft.com/office/drawing/2014/main" id="{553D7E8C-B50B-BC3B-0AA3-3D3144CBDA0E}"/>
              </a:ext>
            </a:extLst>
          </p:cNvPr>
          <p:cNvSpPr txBox="1">
            <a:spLocks/>
          </p:cNvSpPr>
          <p:nvPr/>
        </p:nvSpPr>
        <p:spPr bwMode="auto">
          <a:xfrm>
            <a:off x="36244" y="26570"/>
            <a:ext cx="12071160" cy="77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12" tIns="46556" rIns="93112" bIns="46556"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GB" sz="4000" b="1" dirty="0">
                <a:latin typeface="Segoe UI" panose="020B0502040204020203" pitchFamily="34" charset="0"/>
                <a:cs typeface="Segoe UI" panose="020B0502040204020203" pitchFamily="34" charset="0"/>
              </a:rPr>
              <a:t>Common Compliance Mistakes (Cont’d)</a:t>
            </a:r>
            <a:endParaRPr lang="en-US" sz="4000" b="1" dirty="0">
              <a:latin typeface="Segoe UI" panose="020B0502040204020203" pitchFamily="34" charset="0"/>
              <a:cs typeface="Segoe UI" panose="020B0502040204020203" pitchFamily="34" charset="0"/>
            </a:endParaRPr>
          </a:p>
        </p:txBody>
      </p:sp>
      <p:grpSp>
        <p:nvGrpSpPr>
          <p:cNvPr id="2" name="Group 1">
            <a:extLst>
              <a:ext uri="{FF2B5EF4-FFF2-40B4-BE49-F238E27FC236}">
                <a16:creationId xmlns:a16="http://schemas.microsoft.com/office/drawing/2014/main" id="{EC989C79-C0B8-43D9-1285-0D9AD69E609F}"/>
              </a:ext>
            </a:extLst>
          </p:cNvPr>
          <p:cNvGrpSpPr/>
          <p:nvPr/>
        </p:nvGrpSpPr>
        <p:grpSpPr>
          <a:xfrm>
            <a:off x="323575" y="1199213"/>
            <a:ext cx="11399813" cy="4886795"/>
            <a:chOff x="440514" y="2596444"/>
            <a:chExt cx="7869946" cy="3924747"/>
          </a:xfrm>
        </p:grpSpPr>
        <p:grpSp>
          <p:nvGrpSpPr>
            <p:cNvPr id="3" name="Group 2">
              <a:extLst>
                <a:ext uri="{FF2B5EF4-FFF2-40B4-BE49-F238E27FC236}">
                  <a16:creationId xmlns:a16="http://schemas.microsoft.com/office/drawing/2014/main" id="{267F9635-391B-8FD5-34C9-E43FDC39B0FE}"/>
                </a:ext>
              </a:extLst>
            </p:cNvPr>
            <p:cNvGrpSpPr/>
            <p:nvPr/>
          </p:nvGrpSpPr>
          <p:grpSpPr>
            <a:xfrm>
              <a:off x="826295" y="2596444"/>
              <a:ext cx="1288256" cy="451556"/>
              <a:chOff x="826295" y="2596444"/>
              <a:chExt cx="1288256" cy="451556"/>
            </a:xfrm>
            <a:solidFill>
              <a:srgbClr val="70AD47"/>
            </a:solidFill>
          </p:grpSpPr>
          <p:sp>
            <p:nvSpPr>
              <p:cNvPr id="40" name="Arrow: Chevron 3">
                <a:extLst>
                  <a:ext uri="{FF2B5EF4-FFF2-40B4-BE49-F238E27FC236}">
                    <a16:creationId xmlns:a16="http://schemas.microsoft.com/office/drawing/2014/main" id="{5E1ED2AE-5E88-83E1-80BD-82670EC7D7FC}"/>
                  </a:ext>
                </a:extLst>
              </p:cNvPr>
              <p:cNvSpPr/>
              <p:nvPr/>
            </p:nvSpPr>
            <p:spPr>
              <a:xfrm>
                <a:off x="1395414" y="2596444"/>
                <a:ext cx="719137" cy="451556"/>
              </a:xfrm>
              <a:prstGeom prst="chevron">
                <a:avLst>
                  <a:gd name="adj" fmla="val 47363"/>
                </a:avLst>
              </a:prstGeom>
              <a:grpFill/>
              <a:ln w="12700" cap="flat" cmpd="sng" algn="ctr">
                <a:noFill/>
                <a:prstDash val="solid"/>
                <a:miter lim="800000"/>
              </a:ln>
              <a:effectLst/>
            </p:spPr>
            <p:txBody>
              <a:bodyPr rtlCol="0" anchor="ctr"/>
              <a:lstStyle/>
              <a:p>
                <a:pPr marL="0" marR="0" lvl="0" indent="0" algn="ctr" defTabSz="931134" eaLnBrk="1" fontAlgn="auto" latinLnBrk="0" hangingPunct="1">
                  <a:lnSpc>
                    <a:spcPct val="100000"/>
                  </a:lnSpc>
                  <a:spcBef>
                    <a:spcPts val="0"/>
                  </a:spcBef>
                  <a:spcAft>
                    <a:spcPts val="0"/>
                  </a:spcAft>
                  <a:buClrTx/>
                  <a:buSzTx/>
                  <a:buFontTx/>
                  <a:buNone/>
                  <a:tabLst/>
                  <a:defRPr/>
                </a:pPr>
                <a:endParaRPr kumimoji="0" lang="en-IN" sz="1833"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1" name="Arrow: Chevron 4">
                <a:extLst>
                  <a:ext uri="{FF2B5EF4-FFF2-40B4-BE49-F238E27FC236}">
                    <a16:creationId xmlns:a16="http://schemas.microsoft.com/office/drawing/2014/main" id="{2C16956B-4485-8828-DA7C-EC6E8125EBE3}"/>
                  </a:ext>
                </a:extLst>
              </p:cNvPr>
              <p:cNvSpPr/>
              <p:nvPr/>
            </p:nvSpPr>
            <p:spPr>
              <a:xfrm>
                <a:off x="1071564" y="2596444"/>
                <a:ext cx="450056" cy="451556"/>
              </a:xfrm>
              <a:prstGeom prst="chevron">
                <a:avLst>
                  <a:gd name="adj" fmla="val 50080"/>
                </a:avLst>
              </a:prstGeom>
              <a:grpFill/>
              <a:ln w="12700" cap="flat" cmpd="sng" algn="ctr">
                <a:noFill/>
                <a:prstDash val="solid"/>
                <a:miter lim="800000"/>
              </a:ln>
              <a:effectLst/>
            </p:spPr>
            <p:txBody>
              <a:bodyPr rtlCol="0" anchor="ctr"/>
              <a:lstStyle/>
              <a:p>
                <a:pPr marL="0" marR="0" lvl="0" indent="0" algn="ctr" defTabSz="931134" eaLnBrk="1" fontAlgn="auto" latinLnBrk="0" hangingPunct="1">
                  <a:lnSpc>
                    <a:spcPct val="100000"/>
                  </a:lnSpc>
                  <a:spcBef>
                    <a:spcPts val="0"/>
                  </a:spcBef>
                  <a:spcAft>
                    <a:spcPts val="0"/>
                  </a:spcAft>
                  <a:buClrTx/>
                  <a:buSzTx/>
                  <a:buFontTx/>
                  <a:buNone/>
                  <a:tabLst/>
                  <a:defRPr/>
                </a:pPr>
                <a:endParaRPr kumimoji="0" lang="en-IN" sz="1833"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2" name="Arrow: Chevron 5">
                <a:extLst>
                  <a:ext uri="{FF2B5EF4-FFF2-40B4-BE49-F238E27FC236}">
                    <a16:creationId xmlns:a16="http://schemas.microsoft.com/office/drawing/2014/main" id="{AD66663A-147F-CF25-4983-2C42597C98D1}"/>
                  </a:ext>
                </a:extLst>
              </p:cNvPr>
              <p:cNvSpPr/>
              <p:nvPr/>
            </p:nvSpPr>
            <p:spPr>
              <a:xfrm>
                <a:off x="826295" y="2596444"/>
                <a:ext cx="345280" cy="451556"/>
              </a:xfrm>
              <a:prstGeom prst="chevron">
                <a:avLst>
                  <a:gd name="adj" fmla="val 65464"/>
                </a:avLst>
              </a:prstGeom>
              <a:grpFill/>
              <a:ln w="12700" cap="flat" cmpd="sng" algn="ctr">
                <a:noFill/>
                <a:prstDash val="solid"/>
                <a:miter lim="800000"/>
              </a:ln>
              <a:effectLst/>
            </p:spPr>
            <p:txBody>
              <a:bodyPr rtlCol="0" anchor="ctr"/>
              <a:lstStyle/>
              <a:p>
                <a:pPr marL="0" marR="0" lvl="0" indent="0" algn="ctr" defTabSz="931134" eaLnBrk="1" fontAlgn="auto" latinLnBrk="0" hangingPunct="1">
                  <a:lnSpc>
                    <a:spcPct val="100000"/>
                  </a:lnSpc>
                  <a:spcBef>
                    <a:spcPts val="0"/>
                  </a:spcBef>
                  <a:spcAft>
                    <a:spcPts val="0"/>
                  </a:spcAft>
                  <a:buClrTx/>
                  <a:buSzTx/>
                  <a:buFontTx/>
                  <a:buNone/>
                  <a:tabLst/>
                  <a:defRPr/>
                </a:pPr>
                <a:endParaRPr kumimoji="0" lang="en-IN" sz="1833"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grpSp>
          <p:nvGrpSpPr>
            <p:cNvPr id="5" name="Group 4">
              <a:extLst>
                <a:ext uri="{FF2B5EF4-FFF2-40B4-BE49-F238E27FC236}">
                  <a16:creationId xmlns:a16="http://schemas.microsoft.com/office/drawing/2014/main" id="{CAB12235-B604-4E60-67DC-CFB42BE86D78}"/>
                </a:ext>
              </a:extLst>
            </p:cNvPr>
            <p:cNvGrpSpPr/>
            <p:nvPr/>
          </p:nvGrpSpPr>
          <p:grpSpPr>
            <a:xfrm>
              <a:off x="2680495" y="2596444"/>
              <a:ext cx="1288256" cy="451556"/>
              <a:chOff x="826295" y="2596444"/>
              <a:chExt cx="1288256" cy="451556"/>
            </a:xfrm>
          </p:grpSpPr>
          <p:sp>
            <p:nvSpPr>
              <p:cNvPr id="37" name="Arrow: Chevron 8">
                <a:extLst>
                  <a:ext uri="{FF2B5EF4-FFF2-40B4-BE49-F238E27FC236}">
                    <a16:creationId xmlns:a16="http://schemas.microsoft.com/office/drawing/2014/main" id="{B5B1C3F5-02DE-819A-DB95-EF325E54272B}"/>
                  </a:ext>
                </a:extLst>
              </p:cNvPr>
              <p:cNvSpPr/>
              <p:nvPr/>
            </p:nvSpPr>
            <p:spPr>
              <a:xfrm>
                <a:off x="1395414" y="2596444"/>
                <a:ext cx="719137" cy="451556"/>
              </a:xfrm>
              <a:prstGeom prst="chevron">
                <a:avLst>
                  <a:gd name="adj" fmla="val 47363"/>
                </a:avLst>
              </a:prstGeom>
              <a:solidFill>
                <a:srgbClr val="877CC8"/>
              </a:solidFill>
              <a:ln w="12700" cap="flat" cmpd="sng" algn="ctr">
                <a:noFill/>
                <a:prstDash val="solid"/>
                <a:miter lim="800000"/>
              </a:ln>
              <a:effectLst/>
            </p:spPr>
            <p:txBody>
              <a:bodyPr rtlCol="0" anchor="ctr"/>
              <a:lstStyle/>
              <a:p>
                <a:pPr marL="0" marR="0" lvl="0" indent="0" algn="ctr" defTabSz="931134" eaLnBrk="1" fontAlgn="auto" latinLnBrk="0" hangingPunct="1">
                  <a:lnSpc>
                    <a:spcPct val="100000"/>
                  </a:lnSpc>
                  <a:spcBef>
                    <a:spcPts val="0"/>
                  </a:spcBef>
                  <a:spcAft>
                    <a:spcPts val="0"/>
                  </a:spcAft>
                  <a:buClrTx/>
                  <a:buSzTx/>
                  <a:buFontTx/>
                  <a:buNone/>
                  <a:tabLst/>
                  <a:defRPr/>
                </a:pPr>
                <a:endParaRPr kumimoji="0" lang="en-IN" sz="1833"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8" name="Arrow: Chevron 9">
                <a:extLst>
                  <a:ext uri="{FF2B5EF4-FFF2-40B4-BE49-F238E27FC236}">
                    <a16:creationId xmlns:a16="http://schemas.microsoft.com/office/drawing/2014/main" id="{CB4699C2-DAA5-7AB4-0F7F-4E995B28675A}"/>
                  </a:ext>
                </a:extLst>
              </p:cNvPr>
              <p:cNvSpPr/>
              <p:nvPr/>
            </p:nvSpPr>
            <p:spPr>
              <a:xfrm>
                <a:off x="1071564" y="2596444"/>
                <a:ext cx="450056" cy="451556"/>
              </a:xfrm>
              <a:prstGeom prst="chevron">
                <a:avLst>
                  <a:gd name="adj" fmla="val 50080"/>
                </a:avLst>
              </a:prstGeom>
              <a:solidFill>
                <a:srgbClr val="877CC8"/>
              </a:solidFill>
              <a:ln w="12700" cap="flat" cmpd="sng" algn="ctr">
                <a:noFill/>
                <a:prstDash val="solid"/>
                <a:miter lim="800000"/>
              </a:ln>
              <a:effectLst/>
            </p:spPr>
            <p:txBody>
              <a:bodyPr rtlCol="0" anchor="ctr"/>
              <a:lstStyle/>
              <a:p>
                <a:pPr marL="0" marR="0" lvl="0" indent="0" algn="ctr" defTabSz="931134" eaLnBrk="1" fontAlgn="auto" latinLnBrk="0" hangingPunct="1">
                  <a:lnSpc>
                    <a:spcPct val="100000"/>
                  </a:lnSpc>
                  <a:spcBef>
                    <a:spcPts val="0"/>
                  </a:spcBef>
                  <a:spcAft>
                    <a:spcPts val="0"/>
                  </a:spcAft>
                  <a:buClrTx/>
                  <a:buSzTx/>
                  <a:buFontTx/>
                  <a:buNone/>
                  <a:tabLst/>
                  <a:defRPr/>
                </a:pPr>
                <a:endParaRPr kumimoji="0" lang="en-IN" sz="1833"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9" name="Arrow: Chevron 10">
                <a:extLst>
                  <a:ext uri="{FF2B5EF4-FFF2-40B4-BE49-F238E27FC236}">
                    <a16:creationId xmlns:a16="http://schemas.microsoft.com/office/drawing/2014/main" id="{CE14B88F-CDE5-23B0-2540-D589B07CCB63}"/>
                  </a:ext>
                </a:extLst>
              </p:cNvPr>
              <p:cNvSpPr/>
              <p:nvPr/>
            </p:nvSpPr>
            <p:spPr>
              <a:xfrm>
                <a:off x="826295" y="2596444"/>
                <a:ext cx="345280" cy="451556"/>
              </a:xfrm>
              <a:prstGeom prst="chevron">
                <a:avLst>
                  <a:gd name="adj" fmla="val 65464"/>
                </a:avLst>
              </a:prstGeom>
              <a:solidFill>
                <a:srgbClr val="877CC8"/>
              </a:solidFill>
              <a:ln w="12700" cap="flat" cmpd="sng" algn="ctr">
                <a:noFill/>
                <a:prstDash val="solid"/>
                <a:miter lim="800000"/>
              </a:ln>
              <a:effectLst/>
            </p:spPr>
            <p:txBody>
              <a:bodyPr rtlCol="0" anchor="ctr"/>
              <a:lstStyle/>
              <a:p>
                <a:pPr marL="0" marR="0" lvl="0" indent="0" algn="ctr" defTabSz="931134" eaLnBrk="1" fontAlgn="auto" latinLnBrk="0" hangingPunct="1">
                  <a:lnSpc>
                    <a:spcPct val="100000"/>
                  </a:lnSpc>
                  <a:spcBef>
                    <a:spcPts val="0"/>
                  </a:spcBef>
                  <a:spcAft>
                    <a:spcPts val="0"/>
                  </a:spcAft>
                  <a:buClrTx/>
                  <a:buSzTx/>
                  <a:buFontTx/>
                  <a:buNone/>
                  <a:tabLst/>
                  <a:defRPr/>
                </a:pPr>
                <a:endParaRPr kumimoji="0" lang="en-IN" sz="1833"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grpSp>
          <p:nvGrpSpPr>
            <p:cNvPr id="6" name="Group 5">
              <a:extLst>
                <a:ext uri="{FF2B5EF4-FFF2-40B4-BE49-F238E27FC236}">
                  <a16:creationId xmlns:a16="http://schemas.microsoft.com/office/drawing/2014/main" id="{72536909-BD11-FB00-2561-C93A6C105127}"/>
                </a:ext>
              </a:extLst>
            </p:cNvPr>
            <p:cNvGrpSpPr/>
            <p:nvPr/>
          </p:nvGrpSpPr>
          <p:grpSpPr>
            <a:xfrm>
              <a:off x="4509295" y="2596444"/>
              <a:ext cx="1288256" cy="451556"/>
              <a:chOff x="826295" y="2596444"/>
              <a:chExt cx="1288256" cy="451556"/>
            </a:xfrm>
            <a:solidFill>
              <a:srgbClr val="00B0F4"/>
            </a:solidFill>
          </p:grpSpPr>
          <p:sp>
            <p:nvSpPr>
              <p:cNvPr id="34" name="Arrow: Chevron 12">
                <a:extLst>
                  <a:ext uri="{FF2B5EF4-FFF2-40B4-BE49-F238E27FC236}">
                    <a16:creationId xmlns:a16="http://schemas.microsoft.com/office/drawing/2014/main" id="{54AF707B-8715-22AA-6FA8-5C925F7CA8C4}"/>
                  </a:ext>
                </a:extLst>
              </p:cNvPr>
              <p:cNvSpPr/>
              <p:nvPr/>
            </p:nvSpPr>
            <p:spPr>
              <a:xfrm>
                <a:off x="1395414" y="2596444"/>
                <a:ext cx="719137" cy="451556"/>
              </a:xfrm>
              <a:prstGeom prst="chevron">
                <a:avLst>
                  <a:gd name="adj" fmla="val 47363"/>
                </a:avLst>
              </a:prstGeom>
              <a:grpFill/>
              <a:ln w="12700" cap="flat" cmpd="sng" algn="ctr">
                <a:noFill/>
                <a:prstDash val="solid"/>
                <a:miter lim="800000"/>
              </a:ln>
              <a:effectLst/>
            </p:spPr>
            <p:txBody>
              <a:bodyPr rtlCol="0" anchor="ctr"/>
              <a:lstStyle/>
              <a:p>
                <a:pPr marL="0" marR="0" lvl="0" indent="0" algn="ctr" defTabSz="931134" eaLnBrk="1" fontAlgn="auto" latinLnBrk="0" hangingPunct="1">
                  <a:lnSpc>
                    <a:spcPct val="100000"/>
                  </a:lnSpc>
                  <a:spcBef>
                    <a:spcPts val="0"/>
                  </a:spcBef>
                  <a:spcAft>
                    <a:spcPts val="0"/>
                  </a:spcAft>
                  <a:buClrTx/>
                  <a:buSzTx/>
                  <a:buFontTx/>
                  <a:buNone/>
                  <a:tabLst/>
                  <a:defRPr/>
                </a:pPr>
                <a:endParaRPr kumimoji="0" lang="en-IN" sz="1833"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5" name="Arrow: Chevron 13">
                <a:extLst>
                  <a:ext uri="{FF2B5EF4-FFF2-40B4-BE49-F238E27FC236}">
                    <a16:creationId xmlns:a16="http://schemas.microsoft.com/office/drawing/2014/main" id="{A1CF9823-96F1-8E59-DE60-154E05C0F055}"/>
                  </a:ext>
                </a:extLst>
              </p:cNvPr>
              <p:cNvSpPr/>
              <p:nvPr/>
            </p:nvSpPr>
            <p:spPr>
              <a:xfrm>
                <a:off x="1071564" y="2596444"/>
                <a:ext cx="450056" cy="451556"/>
              </a:xfrm>
              <a:prstGeom prst="chevron">
                <a:avLst>
                  <a:gd name="adj" fmla="val 50080"/>
                </a:avLst>
              </a:prstGeom>
              <a:grpFill/>
              <a:ln w="12700" cap="flat" cmpd="sng" algn="ctr">
                <a:noFill/>
                <a:prstDash val="solid"/>
                <a:miter lim="800000"/>
              </a:ln>
              <a:effectLst/>
            </p:spPr>
            <p:txBody>
              <a:bodyPr rtlCol="0" anchor="ctr"/>
              <a:lstStyle/>
              <a:p>
                <a:pPr marL="0" marR="0" lvl="0" indent="0" algn="ctr" defTabSz="931134" eaLnBrk="1" fontAlgn="auto" latinLnBrk="0" hangingPunct="1">
                  <a:lnSpc>
                    <a:spcPct val="100000"/>
                  </a:lnSpc>
                  <a:spcBef>
                    <a:spcPts val="0"/>
                  </a:spcBef>
                  <a:spcAft>
                    <a:spcPts val="0"/>
                  </a:spcAft>
                  <a:buClrTx/>
                  <a:buSzTx/>
                  <a:buFontTx/>
                  <a:buNone/>
                  <a:tabLst/>
                  <a:defRPr/>
                </a:pPr>
                <a:endParaRPr kumimoji="0" lang="en-IN" sz="1833"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36" name="Arrow: Chevron 14">
                <a:extLst>
                  <a:ext uri="{FF2B5EF4-FFF2-40B4-BE49-F238E27FC236}">
                    <a16:creationId xmlns:a16="http://schemas.microsoft.com/office/drawing/2014/main" id="{F7FEF9DB-E862-F0BE-E827-EC085E2196F4}"/>
                  </a:ext>
                </a:extLst>
              </p:cNvPr>
              <p:cNvSpPr/>
              <p:nvPr/>
            </p:nvSpPr>
            <p:spPr>
              <a:xfrm>
                <a:off x="826295" y="2596444"/>
                <a:ext cx="345280" cy="451556"/>
              </a:xfrm>
              <a:prstGeom prst="chevron">
                <a:avLst>
                  <a:gd name="adj" fmla="val 65464"/>
                </a:avLst>
              </a:prstGeom>
              <a:grpFill/>
              <a:ln w="12700" cap="flat" cmpd="sng" algn="ctr">
                <a:noFill/>
                <a:prstDash val="solid"/>
                <a:miter lim="800000"/>
              </a:ln>
              <a:effectLst/>
            </p:spPr>
            <p:txBody>
              <a:bodyPr rtlCol="0" anchor="ctr"/>
              <a:lstStyle/>
              <a:p>
                <a:pPr marL="0" marR="0" lvl="0" indent="0" algn="ctr" defTabSz="931134" eaLnBrk="1" fontAlgn="auto" latinLnBrk="0" hangingPunct="1">
                  <a:lnSpc>
                    <a:spcPct val="100000"/>
                  </a:lnSpc>
                  <a:spcBef>
                    <a:spcPts val="0"/>
                  </a:spcBef>
                  <a:spcAft>
                    <a:spcPts val="0"/>
                  </a:spcAft>
                  <a:buClrTx/>
                  <a:buSzTx/>
                  <a:buFontTx/>
                  <a:buNone/>
                  <a:tabLst/>
                  <a:defRPr/>
                </a:pPr>
                <a:endParaRPr kumimoji="0" lang="en-IN" sz="1833"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grpSp>
          <p:nvGrpSpPr>
            <p:cNvPr id="7" name="Group 6">
              <a:extLst>
                <a:ext uri="{FF2B5EF4-FFF2-40B4-BE49-F238E27FC236}">
                  <a16:creationId xmlns:a16="http://schemas.microsoft.com/office/drawing/2014/main" id="{4D572DCD-AA59-D23D-6233-D42549414E5A}"/>
                </a:ext>
              </a:extLst>
            </p:cNvPr>
            <p:cNvGrpSpPr/>
            <p:nvPr/>
          </p:nvGrpSpPr>
          <p:grpSpPr>
            <a:xfrm>
              <a:off x="6376195" y="2596444"/>
              <a:ext cx="1288256" cy="451556"/>
              <a:chOff x="826295" y="2596444"/>
              <a:chExt cx="1288256" cy="451556"/>
            </a:xfrm>
            <a:solidFill>
              <a:srgbClr val="FFC000"/>
            </a:solidFill>
          </p:grpSpPr>
          <p:sp>
            <p:nvSpPr>
              <p:cNvPr id="31" name="Arrow: Chevron 16">
                <a:extLst>
                  <a:ext uri="{FF2B5EF4-FFF2-40B4-BE49-F238E27FC236}">
                    <a16:creationId xmlns:a16="http://schemas.microsoft.com/office/drawing/2014/main" id="{CB6C74E5-2C2C-AD7B-DD8C-E79C5615A8B8}"/>
                  </a:ext>
                </a:extLst>
              </p:cNvPr>
              <p:cNvSpPr/>
              <p:nvPr/>
            </p:nvSpPr>
            <p:spPr>
              <a:xfrm>
                <a:off x="1395414" y="2596444"/>
                <a:ext cx="719137" cy="451556"/>
              </a:xfrm>
              <a:prstGeom prst="chevron">
                <a:avLst>
                  <a:gd name="adj" fmla="val 47363"/>
                </a:avLst>
              </a:prstGeom>
              <a:grpFill/>
              <a:ln w="12700" cap="flat" cmpd="sng" algn="ctr">
                <a:noFill/>
                <a:prstDash val="solid"/>
                <a:miter lim="800000"/>
              </a:ln>
              <a:effectLst/>
            </p:spPr>
            <p:txBody>
              <a:bodyPr rtlCol="0" anchor="ctr"/>
              <a:lstStyle/>
              <a:p>
                <a:pPr marL="0" marR="0" lvl="0" indent="0" algn="ctr" defTabSz="931134" eaLnBrk="1" fontAlgn="auto" latinLnBrk="0" hangingPunct="1">
                  <a:lnSpc>
                    <a:spcPct val="100000"/>
                  </a:lnSpc>
                  <a:spcBef>
                    <a:spcPts val="0"/>
                  </a:spcBef>
                  <a:spcAft>
                    <a:spcPts val="0"/>
                  </a:spcAft>
                  <a:buClrTx/>
                  <a:buSzTx/>
                  <a:buFontTx/>
                  <a:buNone/>
                  <a:tabLst/>
                  <a:defRPr/>
                </a:pPr>
                <a:endParaRPr kumimoji="0" lang="en-IN" sz="1833"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2" name="Arrow: Chevron 17">
                <a:extLst>
                  <a:ext uri="{FF2B5EF4-FFF2-40B4-BE49-F238E27FC236}">
                    <a16:creationId xmlns:a16="http://schemas.microsoft.com/office/drawing/2014/main" id="{A486F860-BBF6-CB5F-FA32-F8094461B5B7}"/>
                  </a:ext>
                </a:extLst>
              </p:cNvPr>
              <p:cNvSpPr/>
              <p:nvPr/>
            </p:nvSpPr>
            <p:spPr>
              <a:xfrm>
                <a:off x="1071564" y="2596444"/>
                <a:ext cx="450056" cy="451556"/>
              </a:xfrm>
              <a:prstGeom prst="chevron">
                <a:avLst>
                  <a:gd name="adj" fmla="val 50080"/>
                </a:avLst>
              </a:prstGeom>
              <a:grpFill/>
              <a:ln w="12700" cap="flat" cmpd="sng" algn="ctr">
                <a:noFill/>
                <a:prstDash val="solid"/>
                <a:miter lim="800000"/>
              </a:ln>
              <a:effectLst/>
            </p:spPr>
            <p:txBody>
              <a:bodyPr rtlCol="0" anchor="ctr"/>
              <a:lstStyle/>
              <a:p>
                <a:pPr marL="0" marR="0" lvl="0" indent="0" algn="ctr" defTabSz="931134" eaLnBrk="1" fontAlgn="auto" latinLnBrk="0" hangingPunct="1">
                  <a:lnSpc>
                    <a:spcPct val="100000"/>
                  </a:lnSpc>
                  <a:spcBef>
                    <a:spcPts val="0"/>
                  </a:spcBef>
                  <a:spcAft>
                    <a:spcPts val="0"/>
                  </a:spcAft>
                  <a:buClrTx/>
                  <a:buSzTx/>
                  <a:buFontTx/>
                  <a:buNone/>
                  <a:tabLst/>
                  <a:defRPr/>
                </a:pPr>
                <a:endParaRPr kumimoji="0" lang="en-IN" sz="1833"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3" name="Arrow: Chevron 18">
                <a:extLst>
                  <a:ext uri="{FF2B5EF4-FFF2-40B4-BE49-F238E27FC236}">
                    <a16:creationId xmlns:a16="http://schemas.microsoft.com/office/drawing/2014/main" id="{C24B845A-D321-04D0-25F6-6DC21051C758}"/>
                  </a:ext>
                </a:extLst>
              </p:cNvPr>
              <p:cNvSpPr/>
              <p:nvPr/>
            </p:nvSpPr>
            <p:spPr>
              <a:xfrm>
                <a:off x="826295" y="2596444"/>
                <a:ext cx="345280" cy="451556"/>
              </a:xfrm>
              <a:prstGeom prst="chevron">
                <a:avLst>
                  <a:gd name="adj" fmla="val 65464"/>
                </a:avLst>
              </a:prstGeom>
              <a:grpFill/>
              <a:ln w="12700" cap="flat" cmpd="sng" algn="ctr">
                <a:noFill/>
                <a:prstDash val="solid"/>
                <a:miter lim="800000"/>
              </a:ln>
              <a:effectLst/>
            </p:spPr>
            <p:txBody>
              <a:bodyPr rtlCol="0" anchor="ctr"/>
              <a:lstStyle/>
              <a:p>
                <a:pPr marL="0" marR="0" lvl="0" indent="0" algn="ctr" defTabSz="931134" eaLnBrk="1" fontAlgn="auto" latinLnBrk="0" hangingPunct="1">
                  <a:lnSpc>
                    <a:spcPct val="100000"/>
                  </a:lnSpc>
                  <a:spcBef>
                    <a:spcPts val="0"/>
                  </a:spcBef>
                  <a:spcAft>
                    <a:spcPts val="0"/>
                  </a:spcAft>
                  <a:buClrTx/>
                  <a:buSzTx/>
                  <a:buFontTx/>
                  <a:buNone/>
                  <a:tabLst/>
                  <a:defRPr/>
                </a:pPr>
                <a:endParaRPr kumimoji="0" lang="en-IN" sz="1833"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cxnSp>
          <p:nvCxnSpPr>
            <p:cNvPr id="8" name="Straight Connector 7">
              <a:extLst>
                <a:ext uri="{FF2B5EF4-FFF2-40B4-BE49-F238E27FC236}">
                  <a16:creationId xmlns:a16="http://schemas.microsoft.com/office/drawing/2014/main" id="{FA6FBF96-6B10-636C-9ECF-94212303979D}"/>
                </a:ext>
              </a:extLst>
            </p:cNvPr>
            <p:cNvCxnSpPr>
              <a:stCxn id="40" idx="3"/>
              <a:endCxn id="39" idx="1"/>
            </p:cNvCxnSpPr>
            <p:nvPr/>
          </p:nvCxnSpPr>
          <p:spPr>
            <a:xfrm>
              <a:off x="2114551" y="2822222"/>
              <a:ext cx="791978" cy="0"/>
            </a:xfrm>
            <a:prstGeom prst="line">
              <a:avLst/>
            </a:prstGeom>
            <a:noFill/>
            <a:ln w="31750" cap="flat" cmpd="sng" algn="ctr">
              <a:solidFill>
                <a:sysClr val="window" lastClr="FFFFFF">
                  <a:lumMod val="85000"/>
                </a:sysClr>
              </a:solidFill>
              <a:prstDash val="sysDot"/>
              <a:miter lim="800000"/>
            </a:ln>
            <a:effectLst/>
          </p:spPr>
        </p:cxnSp>
        <p:cxnSp>
          <p:nvCxnSpPr>
            <p:cNvPr id="9" name="Straight Connector 8">
              <a:extLst>
                <a:ext uri="{FF2B5EF4-FFF2-40B4-BE49-F238E27FC236}">
                  <a16:creationId xmlns:a16="http://schemas.microsoft.com/office/drawing/2014/main" id="{A2C2DE66-23EA-C27B-9115-B15250B6076D}"/>
                </a:ext>
              </a:extLst>
            </p:cNvPr>
            <p:cNvCxnSpPr>
              <a:cxnSpLocks/>
              <a:stCxn id="37" idx="3"/>
              <a:endCxn id="36" idx="1"/>
            </p:cNvCxnSpPr>
            <p:nvPr/>
          </p:nvCxnSpPr>
          <p:spPr>
            <a:xfrm>
              <a:off x="3968751" y="2822222"/>
              <a:ext cx="766578" cy="0"/>
            </a:xfrm>
            <a:prstGeom prst="line">
              <a:avLst/>
            </a:prstGeom>
            <a:noFill/>
            <a:ln w="31750" cap="flat" cmpd="sng" algn="ctr">
              <a:solidFill>
                <a:sysClr val="window" lastClr="FFFFFF">
                  <a:lumMod val="85000"/>
                </a:sysClr>
              </a:solidFill>
              <a:prstDash val="sysDot"/>
              <a:miter lim="800000"/>
            </a:ln>
            <a:effectLst/>
          </p:spPr>
        </p:cxnSp>
        <p:cxnSp>
          <p:nvCxnSpPr>
            <p:cNvPr id="10" name="Straight Connector 9">
              <a:extLst>
                <a:ext uri="{FF2B5EF4-FFF2-40B4-BE49-F238E27FC236}">
                  <a16:creationId xmlns:a16="http://schemas.microsoft.com/office/drawing/2014/main" id="{B2BA9361-D119-1013-9B45-5C8FA0387988}"/>
                </a:ext>
              </a:extLst>
            </p:cNvPr>
            <p:cNvCxnSpPr>
              <a:cxnSpLocks/>
              <a:stCxn id="34" idx="3"/>
              <a:endCxn id="33" idx="1"/>
            </p:cNvCxnSpPr>
            <p:nvPr/>
          </p:nvCxnSpPr>
          <p:spPr>
            <a:xfrm>
              <a:off x="5797551" y="2822222"/>
              <a:ext cx="804678" cy="0"/>
            </a:xfrm>
            <a:prstGeom prst="line">
              <a:avLst/>
            </a:prstGeom>
            <a:noFill/>
            <a:ln w="31750" cap="flat" cmpd="sng" algn="ctr">
              <a:solidFill>
                <a:sysClr val="window" lastClr="FFFFFF">
                  <a:lumMod val="85000"/>
                </a:sysClr>
              </a:solidFill>
              <a:prstDash val="sysDot"/>
              <a:miter lim="800000"/>
            </a:ln>
            <a:effectLst/>
          </p:spPr>
        </p:cxnSp>
        <p:cxnSp>
          <p:nvCxnSpPr>
            <p:cNvPr id="11" name="Straight Connector 10">
              <a:extLst>
                <a:ext uri="{FF2B5EF4-FFF2-40B4-BE49-F238E27FC236}">
                  <a16:creationId xmlns:a16="http://schemas.microsoft.com/office/drawing/2014/main" id="{0ECD68E5-DB66-0981-F903-F92C074806D9}"/>
                </a:ext>
              </a:extLst>
            </p:cNvPr>
            <p:cNvCxnSpPr>
              <a:cxnSpLocks/>
            </p:cNvCxnSpPr>
            <p:nvPr/>
          </p:nvCxnSpPr>
          <p:spPr>
            <a:xfrm>
              <a:off x="3411758" y="3048000"/>
              <a:ext cx="0" cy="2043289"/>
            </a:xfrm>
            <a:prstGeom prst="line">
              <a:avLst/>
            </a:prstGeom>
            <a:noFill/>
            <a:ln w="6350" cap="flat" cmpd="sng" algn="ctr">
              <a:solidFill>
                <a:srgbClr val="877CC8"/>
              </a:solidFill>
              <a:prstDash val="solid"/>
              <a:miter lim="800000"/>
            </a:ln>
            <a:effectLst/>
          </p:spPr>
        </p:cxnSp>
        <p:sp>
          <p:nvSpPr>
            <p:cNvPr id="12" name="Rectangle: Rounded Corners 44">
              <a:extLst>
                <a:ext uri="{FF2B5EF4-FFF2-40B4-BE49-F238E27FC236}">
                  <a16:creationId xmlns:a16="http://schemas.microsoft.com/office/drawing/2014/main" id="{49B0C67C-7B75-F2E8-3A3C-51D3EFD85F04}"/>
                </a:ext>
              </a:extLst>
            </p:cNvPr>
            <p:cNvSpPr/>
            <p:nvPr/>
          </p:nvSpPr>
          <p:spPr>
            <a:xfrm>
              <a:off x="1283035" y="5091289"/>
              <a:ext cx="2965402" cy="1429902"/>
            </a:xfrm>
            <a:prstGeom prst="roundRect">
              <a:avLst>
                <a:gd name="adj" fmla="val 7184"/>
              </a:avLst>
            </a:prstGeom>
            <a:noFill/>
            <a:ln w="12700" cap="flat" cmpd="sng" algn="ctr">
              <a:solidFill>
                <a:srgbClr val="877CC8">
                  <a:shade val="50000"/>
                </a:srgbClr>
              </a:solidFill>
              <a:prstDash val="solid"/>
              <a:miter lim="800000"/>
            </a:ln>
            <a:effectLst/>
          </p:spPr>
          <p:txBody>
            <a:bodyPr rtlCol="0" anchor="ctr"/>
            <a:lstStyle/>
            <a:p>
              <a:pPr marL="0" marR="0" lvl="0" indent="0" algn="ctr" defTabSz="931134" eaLnBrk="1" fontAlgn="auto" latinLnBrk="0" hangingPunct="1">
                <a:lnSpc>
                  <a:spcPct val="100000"/>
                </a:lnSpc>
                <a:spcBef>
                  <a:spcPts val="0"/>
                </a:spcBef>
                <a:spcAft>
                  <a:spcPts val="0"/>
                </a:spcAft>
                <a:buClrTx/>
                <a:buSzTx/>
                <a:buFontTx/>
                <a:buNone/>
                <a:tabLst/>
                <a:defRPr/>
              </a:pPr>
              <a:endParaRPr kumimoji="0" lang="en-IN" sz="1833"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13" name="Straight Connector 12">
              <a:extLst>
                <a:ext uri="{FF2B5EF4-FFF2-40B4-BE49-F238E27FC236}">
                  <a16:creationId xmlns:a16="http://schemas.microsoft.com/office/drawing/2014/main" id="{CA8475E7-BD0B-E59D-DA9A-116BB05F9AC8}"/>
                </a:ext>
              </a:extLst>
            </p:cNvPr>
            <p:cNvCxnSpPr>
              <a:cxnSpLocks/>
            </p:cNvCxnSpPr>
            <p:nvPr/>
          </p:nvCxnSpPr>
          <p:spPr>
            <a:xfrm>
              <a:off x="7182689" y="3048000"/>
              <a:ext cx="0" cy="2043289"/>
            </a:xfrm>
            <a:prstGeom prst="line">
              <a:avLst/>
            </a:prstGeom>
            <a:noFill/>
            <a:ln w="6350" cap="flat" cmpd="sng" algn="ctr">
              <a:solidFill>
                <a:srgbClr val="FFC000"/>
              </a:solidFill>
              <a:prstDash val="solid"/>
              <a:miter lim="800000"/>
            </a:ln>
            <a:effectLst/>
          </p:spPr>
        </p:cxnSp>
        <p:sp>
          <p:nvSpPr>
            <p:cNvPr id="14" name="Rectangle: Rounded Corners 46">
              <a:extLst>
                <a:ext uri="{FF2B5EF4-FFF2-40B4-BE49-F238E27FC236}">
                  <a16:creationId xmlns:a16="http://schemas.microsoft.com/office/drawing/2014/main" id="{E656A560-9A67-DF33-B873-DB23296928D0}"/>
                </a:ext>
              </a:extLst>
            </p:cNvPr>
            <p:cNvSpPr/>
            <p:nvPr/>
          </p:nvSpPr>
          <p:spPr>
            <a:xfrm>
              <a:off x="5462269" y="5091289"/>
              <a:ext cx="2848191" cy="1429902"/>
            </a:xfrm>
            <a:prstGeom prst="roundRect">
              <a:avLst>
                <a:gd name="adj" fmla="val 7184"/>
              </a:avLst>
            </a:prstGeom>
            <a:noFill/>
            <a:ln w="12700" cap="flat" cmpd="sng" algn="ctr">
              <a:solidFill>
                <a:srgbClr val="FFC000"/>
              </a:solidFill>
              <a:prstDash val="solid"/>
              <a:miter lim="800000"/>
            </a:ln>
            <a:effectLst/>
          </p:spPr>
          <p:txBody>
            <a:bodyPr rtlCol="0" anchor="ctr"/>
            <a:lstStyle/>
            <a:p>
              <a:pPr marL="0" marR="0" lvl="0" indent="0" algn="ctr" defTabSz="931134" eaLnBrk="1" fontAlgn="auto" latinLnBrk="0" hangingPunct="1">
                <a:lnSpc>
                  <a:spcPct val="100000"/>
                </a:lnSpc>
                <a:spcBef>
                  <a:spcPts val="0"/>
                </a:spcBef>
                <a:spcAft>
                  <a:spcPts val="0"/>
                </a:spcAft>
                <a:buClrTx/>
                <a:buSzTx/>
                <a:buFontTx/>
                <a:buNone/>
                <a:tabLst/>
                <a:defRPr/>
              </a:pPr>
              <a:endParaRPr kumimoji="0" lang="en-IN" sz="1833"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15" name="Straight Connector 14">
              <a:extLst>
                <a:ext uri="{FF2B5EF4-FFF2-40B4-BE49-F238E27FC236}">
                  <a16:creationId xmlns:a16="http://schemas.microsoft.com/office/drawing/2014/main" id="{591DC27C-9E91-68B5-5AC2-AD7D9F84E33C}"/>
                </a:ext>
              </a:extLst>
            </p:cNvPr>
            <p:cNvCxnSpPr>
              <a:cxnSpLocks/>
            </p:cNvCxnSpPr>
            <p:nvPr/>
          </p:nvCxnSpPr>
          <p:spPr>
            <a:xfrm>
              <a:off x="5389827" y="3048000"/>
              <a:ext cx="0" cy="381000"/>
            </a:xfrm>
            <a:prstGeom prst="line">
              <a:avLst/>
            </a:prstGeom>
            <a:noFill/>
            <a:ln w="6350" cap="flat" cmpd="sng" algn="ctr">
              <a:solidFill>
                <a:srgbClr val="00B0F4"/>
              </a:solidFill>
              <a:prstDash val="solid"/>
              <a:miter lim="800000"/>
            </a:ln>
            <a:effectLst/>
          </p:spPr>
        </p:cxnSp>
        <p:sp>
          <p:nvSpPr>
            <p:cNvPr id="16" name="Rectangle: Rounded Corners 54">
              <a:extLst>
                <a:ext uri="{FF2B5EF4-FFF2-40B4-BE49-F238E27FC236}">
                  <a16:creationId xmlns:a16="http://schemas.microsoft.com/office/drawing/2014/main" id="{60A9DC13-0E9E-D2E5-0800-09000BA8145A}"/>
                </a:ext>
              </a:extLst>
            </p:cNvPr>
            <p:cNvSpPr/>
            <p:nvPr/>
          </p:nvSpPr>
          <p:spPr>
            <a:xfrm>
              <a:off x="4151358" y="3429000"/>
              <a:ext cx="2920161" cy="1309511"/>
            </a:xfrm>
            <a:prstGeom prst="roundRect">
              <a:avLst>
                <a:gd name="adj" fmla="val 7184"/>
              </a:avLst>
            </a:prstGeom>
            <a:noFill/>
            <a:ln w="12700" cap="flat" cmpd="sng" algn="ctr">
              <a:solidFill>
                <a:srgbClr val="00B0F4"/>
              </a:solidFill>
              <a:prstDash val="solid"/>
              <a:miter lim="800000"/>
            </a:ln>
            <a:effectLst/>
          </p:spPr>
          <p:txBody>
            <a:bodyPr rtlCol="0" anchor="ctr"/>
            <a:lstStyle/>
            <a:p>
              <a:pPr marL="0" marR="0" lvl="0" indent="0" algn="ctr" defTabSz="931134" eaLnBrk="1" fontAlgn="auto" latinLnBrk="0" hangingPunct="1">
                <a:lnSpc>
                  <a:spcPct val="100000"/>
                </a:lnSpc>
                <a:spcBef>
                  <a:spcPts val="0"/>
                </a:spcBef>
                <a:spcAft>
                  <a:spcPts val="0"/>
                </a:spcAft>
                <a:buClrTx/>
                <a:buSzTx/>
                <a:buFontTx/>
                <a:buNone/>
                <a:tabLst/>
                <a:defRPr/>
              </a:pPr>
              <a:endParaRPr kumimoji="0" lang="en-IN" sz="1833"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17" name="Straight Connector 16">
              <a:extLst>
                <a:ext uri="{FF2B5EF4-FFF2-40B4-BE49-F238E27FC236}">
                  <a16:creationId xmlns:a16="http://schemas.microsoft.com/office/drawing/2014/main" id="{636E536C-4F2F-174D-D1A0-E911DD69FA17}"/>
                </a:ext>
              </a:extLst>
            </p:cNvPr>
            <p:cNvCxnSpPr>
              <a:cxnSpLocks/>
            </p:cNvCxnSpPr>
            <p:nvPr/>
          </p:nvCxnSpPr>
          <p:spPr>
            <a:xfrm>
              <a:off x="1668683" y="3048000"/>
              <a:ext cx="0" cy="381000"/>
            </a:xfrm>
            <a:prstGeom prst="line">
              <a:avLst/>
            </a:prstGeom>
            <a:noFill/>
            <a:ln w="6350" cap="flat" cmpd="sng" algn="ctr">
              <a:solidFill>
                <a:srgbClr val="70AD47"/>
              </a:solidFill>
              <a:prstDash val="solid"/>
              <a:miter lim="800000"/>
            </a:ln>
            <a:effectLst/>
          </p:spPr>
        </p:cxnSp>
        <p:sp>
          <p:nvSpPr>
            <p:cNvPr id="18" name="Rectangle: Rounded Corners 56">
              <a:extLst>
                <a:ext uri="{FF2B5EF4-FFF2-40B4-BE49-F238E27FC236}">
                  <a16:creationId xmlns:a16="http://schemas.microsoft.com/office/drawing/2014/main" id="{E2EC130D-ADBD-5DBF-E648-E58FF6410F4E}"/>
                </a:ext>
              </a:extLst>
            </p:cNvPr>
            <p:cNvSpPr/>
            <p:nvPr/>
          </p:nvSpPr>
          <p:spPr>
            <a:xfrm>
              <a:off x="440514" y="3429000"/>
              <a:ext cx="2724476" cy="1436511"/>
            </a:xfrm>
            <a:prstGeom prst="roundRect">
              <a:avLst>
                <a:gd name="adj" fmla="val 7184"/>
              </a:avLst>
            </a:prstGeom>
            <a:noFill/>
            <a:ln w="12700" cap="flat" cmpd="sng" algn="ctr">
              <a:solidFill>
                <a:srgbClr val="70AD47"/>
              </a:solidFill>
              <a:prstDash val="solid"/>
              <a:miter lim="800000"/>
            </a:ln>
            <a:effectLst/>
          </p:spPr>
          <p:txBody>
            <a:bodyPr rtlCol="0" anchor="ctr"/>
            <a:lstStyle/>
            <a:p>
              <a:pPr marL="0" marR="0" lvl="0" indent="0" algn="ctr" defTabSz="931134" eaLnBrk="1" fontAlgn="auto" latinLnBrk="0" hangingPunct="1">
                <a:lnSpc>
                  <a:spcPct val="100000"/>
                </a:lnSpc>
                <a:spcBef>
                  <a:spcPts val="0"/>
                </a:spcBef>
                <a:spcAft>
                  <a:spcPts val="0"/>
                </a:spcAft>
                <a:buClrTx/>
                <a:buSzTx/>
                <a:buFontTx/>
                <a:buNone/>
                <a:tabLst/>
                <a:defRPr/>
              </a:pPr>
              <a:endParaRPr kumimoji="0" lang="en-IN" sz="1833"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19" name="Group 18">
              <a:extLst>
                <a:ext uri="{FF2B5EF4-FFF2-40B4-BE49-F238E27FC236}">
                  <a16:creationId xmlns:a16="http://schemas.microsoft.com/office/drawing/2014/main" id="{10414B3E-D1E9-705E-8D7F-D7FD77FD5460}"/>
                </a:ext>
              </a:extLst>
            </p:cNvPr>
            <p:cNvGrpSpPr/>
            <p:nvPr/>
          </p:nvGrpSpPr>
          <p:grpSpPr>
            <a:xfrm>
              <a:off x="488676" y="3506338"/>
              <a:ext cx="2573038" cy="1305939"/>
              <a:chOff x="488676" y="3551571"/>
              <a:chExt cx="2573038" cy="1305939"/>
            </a:xfrm>
          </p:grpSpPr>
          <p:sp>
            <p:nvSpPr>
              <p:cNvPr id="29" name="Rectangle 28">
                <a:extLst>
                  <a:ext uri="{FF2B5EF4-FFF2-40B4-BE49-F238E27FC236}">
                    <a16:creationId xmlns:a16="http://schemas.microsoft.com/office/drawing/2014/main" id="{AC6D39B6-3FE1-6A3A-0622-818374E05384}"/>
                  </a:ext>
                </a:extLst>
              </p:cNvPr>
              <p:cNvSpPr/>
              <p:nvPr/>
            </p:nvSpPr>
            <p:spPr>
              <a:xfrm>
                <a:off x="488676" y="3967642"/>
                <a:ext cx="2573038" cy="889868"/>
              </a:xfrm>
              <a:prstGeom prst="rect">
                <a:avLst/>
              </a:prstGeom>
            </p:spPr>
            <p:txBody>
              <a:bodyPr wrap="square" lIns="0" tIns="0" rIns="0" bIns="0">
                <a:spAutoFit/>
              </a:bodyPr>
              <a:lstStyle/>
              <a:p>
                <a:pPr algn="ctr"/>
                <a:r>
                  <a:rPr lang="en-US" sz="1800" dirty="0"/>
                  <a:t>Errors in calculating taxable income, deductible expenses, and applicable tax rates often occur due to inadequate tax knowledge or outdated systems.</a:t>
                </a:r>
              </a:p>
            </p:txBody>
          </p:sp>
          <p:sp>
            <p:nvSpPr>
              <p:cNvPr id="30" name="Rectangle 29">
                <a:extLst>
                  <a:ext uri="{FF2B5EF4-FFF2-40B4-BE49-F238E27FC236}">
                    <a16:creationId xmlns:a16="http://schemas.microsoft.com/office/drawing/2014/main" id="{E4691205-8F2D-52D2-0427-FC3829DAF5A8}"/>
                  </a:ext>
                </a:extLst>
              </p:cNvPr>
              <p:cNvSpPr/>
              <p:nvPr/>
            </p:nvSpPr>
            <p:spPr>
              <a:xfrm>
                <a:off x="550100" y="3551571"/>
                <a:ext cx="2450190" cy="444934"/>
              </a:xfrm>
              <a:prstGeom prst="rect">
                <a:avLst/>
              </a:prstGeom>
            </p:spPr>
            <p:txBody>
              <a:bodyPr wrap="square" lIns="0" tIns="0" rIns="0" bIns="0">
                <a:spAutoFit/>
              </a:bodyPr>
              <a:lstStyle/>
              <a:p>
                <a:pPr marL="0" marR="0" lvl="0" indent="0" algn="ctr" defTabSz="931134"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70AD47"/>
                    </a:solidFill>
                    <a:effectLst/>
                    <a:uLnTx/>
                    <a:uFillTx/>
                    <a:latin typeface="Arial" panose="020B0604020202020204" pitchFamily="34" charset="0"/>
                    <a:ea typeface="Cambria" panose="02040503050406030204" pitchFamily="18" charset="0"/>
                    <a:cs typeface="Arial" panose="020B0604020202020204" pitchFamily="34" charset="0"/>
                  </a:rPr>
                  <a:t>Underreporting</a:t>
                </a:r>
                <a:r>
                  <a:rPr kumimoji="0" lang="en-US" sz="1800" b="1" i="0" u="none" strike="noStrike" kern="0" cap="none" spc="0" normalizeH="0" noProof="0" dirty="0">
                    <a:ln>
                      <a:noFill/>
                    </a:ln>
                    <a:solidFill>
                      <a:srgbClr val="70AD47"/>
                    </a:solidFill>
                    <a:effectLst/>
                    <a:uLnTx/>
                    <a:uFillTx/>
                    <a:latin typeface="Arial" panose="020B0604020202020204" pitchFamily="34" charset="0"/>
                    <a:ea typeface="Cambria" panose="02040503050406030204" pitchFamily="18" charset="0"/>
                    <a:cs typeface="Arial" panose="020B0604020202020204" pitchFamily="34" charset="0"/>
                  </a:rPr>
                  <a:t> or Overreporting Tax Obligations</a:t>
                </a:r>
                <a:endParaRPr kumimoji="0" lang="en-US" sz="1800" b="1" i="0" u="none" strike="noStrike" kern="0" cap="none" spc="0" normalizeH="0" baseline="0" noProof="0" dirty="0">
                  <a:ln>
                    <a:noFill/>
                  </a:ln>
                  <a:solidFill>
                    <a:srgbClr val="70AD47"/>
                  </a:solidFill>
                  <a:effectLst/>
                  <a:uLnTx/>
                  <a:uFillTx/>
                  <a:latin typeface="Arial" panose="020B0604020202020204" pitchFamily="34" charset="0"/>
                  <a:ea typeface="Cambria" panose="02040503050406030204" pitchFamily="18" charset="0"/>
                  <a:cs typeface="Arial" panose="020B0604020202020204" pitchFamily="34" charset="0"/>
                </a:endParaRPr>
              </a:p>
            </p:txBody>
          </p:sp>
        </p:grpSp>
        <p:grpSp>
          <p:nvGrpSpPr>
            <p:cNvPr id="20" name="Group 19">
              <a:extLst>
                <a:ext uri="{FF2B5EF4-FFF2-40B4-BE49-F238E27FC236}">
                  <a16:creationId xmlns:a16="http://schemas.microsoft.com/office/drawing/2014/main" id="{E6588CE3-4E01-33C8-B98D-ADE0CC0EC426}"/>
                </a:ext>
              </a:extLst>
            </p:cNvPr>
            <p:cNvGrpSpPr/>
            <p:nvPr/>
          </p:nvGrpSpPr>
          <p:grpSpPr>
            <a:xfrm>
              <a:off x="4199897" y="3543624"/>
              <a:ext cx="2823083" cy="1140710"/>
              <a:chOff x="478753" y="3588857"/>
              <a:chExt cx="2823083" cy="1140710"/>
            </a:xfrm>
          </p:grpSpPr>
          <p:sp>
            <p:nvSpPr>
              <p:cNvPr id="27" name="Rectangle 26">
                <a:extLst>
                  <a:ext uri="{FF2B5EF4-FFF2-40B4-BE49-F238E27FC236}">
                    <a16:creationId xmlns:a16="http://schemas.microsoft.com/office/drawing/2014/main" id="{FB6B8498-8AC8-2E98-F559-DEFB88C25904}"/>
                  </a:ext>
                </a:extLst>
              </p:cNvPr>
              <p:cNvSpPr/>
              <p:nvPr/>
            </p:nvSpPr>
            <p:spPr>
              <a:xfrm>
                <a:off x="527292" y="3839699"/>
                <a:ext cx="2696877" cy="889868"/>
              </a:xfrm>
              <a:prstGeom prst="rect">
                <a:avLst/>
              </a:prstGeom>
            </p:spPr>
            <p:txBody>
              <a:bodyPr wrap="square" lIns="0" tIns="0" rIns="0" bIns="0">
                <a:spAutoFit/>
              </a:bodyPr>
              <a:lstStyle/>
              <a:p>
                <a:pPr algn="ctr"/>
                <a:r>
                  <a:rPr lang="en-US" sz="1800" dirty="0"/>
                  <a:t>With the move toward automation and e-filing, SMEs that still rely on manual or outdated processes often submit incomplete or non-compliant returns.</a:t>
                </a:r>
              </a:p>
            </p:txBody>
          </p:sp>
          <p:sp>
            <p:nvSpPr>
              <p:cNvPr id="28" name="Rectangle 27">
                <a:extLst>
                  <a:ext uri="{FF2B5EF4-FFF2-40B4-BE49-F238E27FC236}">
                    <a16:creationId xmlns:a16="http://schemas.microsoft.com/office/drawing/2014/main" id="{9542B579-E5D8-5E4F-BA1D-E0BD97F7B6CB}"/>
                  </a:ext>
                </a:extLst>
              </p:cNvPr>
              <p:cNvSpPr/>
              <p:nvPr/>
            </p:nvSpPr>
            <p:spPr>
              <a:xfrm>
                <a:off x="478753" y="3588857"/>
                <a:ext cx="2823083" cy="222467"/>
              </a:xfrm>
              <a:prstGeom prst="rect">
                <a:avLst/>
              </a:prstGeom>
            </p:spPr>
            <p:txBody>
              <a:bodyPr wrap="square" lIns="0" tIns="0" rIns="0" bIns="0">
                <a:spAutoFit/>
              </a:bodyPr>
              <a:lstStyle/>
              <a:p>
                <a:pPr marL="0" marR="0" lvl="0" indent="0" algn="ctr" defTabSz="931134"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B0F4"/>
                    </a:solidFill>
                    <a:effectLst/>
                    <a:uLnTx/>
                    <a:uFillTx/>
                    <a:latin typeface="Arial" panose="020B0604020202020204" pitchFamily="34" charset="0"/>
                    <a:ea typeface="Cambria" panose="02040503050406030204" pitchFamily="18" charset="0"/>
                    <a:cs typeface="Arial" panose="020B0604020202020204" pitchFamily="34" charset="0"/>
                  </a:rPr>
                  <a:t>Ignoring Digital Filing</a:t>
                </a:r>
                <a:r>
                  <a:rPr kumimoji="0" lang="en-US" sz="1800" b="1" i="0" u="none" strike="noStrike" kern="0" cap="none" spc="0" normalizeH="0" noProof="0" dirty="0">
                    <a:ln>
                      <a:noFill/>
                    </a:ln>
                    <a:solidFill>
                      <a:srgbClr val="00B0F4"/>
                    </a:solidFill>
                    <a:effectLst/>
                    <a:uLnTx/>
                    <a:uFillTx/>
                    <a:latin typeface="Arial" panose="020B0604020202020204" pitchFamily="34" charset="0"/>
                    <a:ea typeface="Cambria" panose="02040503050406030204" pitchFamily="18" charset="0"/>
                    <a:cs typeface="Arial" panose="020B0604020202020204" pitchFamily="34" charset="0"/>
                  </a:rPr>
                  <a:t> Requirements</a:t>
                </a:r>
                <a:endParaRPr kumimoji="0" lang="en-US" sz="1800" b="1" i="0" u="none" strike="noStrike" kern="0" cap="none" spc="0" normalizeH="0" baseline="0" noProof="0" dirty="0">
                  <a:ln>
                    <a:noFill/>
                  </a:ln>
                  <a:solidFill>
                    <a:srgbClr val="00B0F4"/>
                  </a:solidFill>
                  <a:effectLst/>
                  <a:uLnTx/>
                  <a:uFillTx/>
                  <a:latin typeface="Arial" panose="020B0604020202020204" pitchFamily="34" charset="0"/>
                  <a:ea typeface="Cambria" panose="02040503050406030204" pitchFamily="18" charset="0"/>
                  <a:cs typeface="Arial" panose="020B0604020202020204" pitchFamily="34" charset="0"/>
                </a:endParaRPr>
              </a:p>
            </p:txBody>
          </p:sp>
        </p:grpSp>
        <p:grpSp>
          <p:nvGrpSpPr>
            <p:cNvPr id="21" name="Group 20">
              <a:extLst>
                <a:ext uri="{FF2B5EF4-FFF2-40B4-BE49-F238E27FC236}">
                  <a16:creationId xmlns:a16="http://schemas.microsoft.com/office/drawing/2014/main" id="{F4B7D20F-6C32-FCFD-C44C-C5C946653D8C}"/>
                </a:ext>
              </a:extLst>
            </p:cNvPr>
            <p:cNvGrpSpPr/>
            <p:nvPr/>
          </p:nvGrpSpPr>
          <p:grpSpPr>
            <a:xfrm>
              <a:off x="1359318" y="5152998"/>
              <a:ext cx="2812836" cy="1311497"/>
              <a:chOff x="-383757" y="3535942"/>
              <a:chExt cx="2812836" cy="1311497"/>
            </a:xfrm>
          </p:grpSpPr>
          <p:sp>
            <p:nvSpPr>
              <p:cNvPr id="25" name="Rectangle 24">
                <a:extLst>
                  <a:ext uri="{FF2B5EF4-FFF2-40B4-BE49-F238E27FC236}">
                    <a16:creationId xmlns:a16="http://schemas.microsoft.com/office/drawing/2014/main" id="{5ED280CA-228C-C765-7135-237E5D4059E5}"/>
                  </a:ext>
                </a:extLst>
              </p:cNvPr>
              <p:cNvSpPr/>
              <p:nvPr/>
            </p:nvSpPr>
            <p:spPr>
              <a:xfrm>
                <a:off x="-383757" y="3957571"/>
                <a:ext cx="2812836" cy="889868"/>
              </a:xfrm>
              <a:prstGeom prst="rect">
                <a:avLst/>
              </a:prstGeom>
            </p:spPr>
            <p:txBody>
              <a:bodyPr wrap="square" lIns="0" tIns="0" rIns="0" bIns="0">
                <a:spAutoFit/>
              </a:bodyPr>
              <a:lstStyle/>
              <a:p>
                <a:pPr algn="ctr"/>
                <a:r>
                  <a:rPr lang="en-US" sz="1800" dirty="0"/>
                  <a:t>Many SMEs miss out on tax rebates, exemptions, and incentives due to lack of awareness or misunderstanding of eligibility criteria.</a:t>
                </a:r>
              </a:p>
            </p:txBody>
          </p:sp>
          <p:sp>
            <p:nvSpPr>
              <p:cNvPr id="26" name="Rectangle 25">
                <a:extLst>
                  <a:ext uri="{FF2B5EF4-FFF2-40B4-BE49-F238E27FC236}">
                    <a16:creationId xmlns:a16="http://schemas.microsoft.com/office/drawing/2014/main" id="{C55D0A9E-2BDE-E6F1-370D-A0328B30E5D9}"/>
                  </a:ext>
                </a:extLst>
              </p:cNvPr>
              <p:cNvSpPr/>
              <p:nvPr/>
            </p:nvSpPr>
            <p:spPr>
              <a:xfrm>
                <a:off x="-243852" y="3535942"/>
                <a:ext cx="2533025" cy="444934"/>
              </a:xfrm>
              <a:prstGeom prst="rect">
                <a:avLst/>
              </a:prstGeom>
            </p:spPr>
            <p:txBody>
              <a:bodyPr wrap="square" lIns="0" tIns="0" rIns="0" bIns="0">
                <a:spAutoFit/>
              </a:bodyPr>
              <a:lstStyle/>
              <a:p>
                <a:pPr marL="0" marR="0" lvl="0" indent="0" algn="ctr" defTabSz="931134"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877CC8"/>
                    </a:solidFill>
                    <a:effectLst/>
                    <a:uLnTx/>
                    <a:uFillTx/>
                    <a:latin typeface="Arial" panose="020B0604020202020204" pitchFamily="34" charset="0"/>
                    <a:ea typeface="Cambria" panose="02040503050406030204" pitchFamily="18" charset="0"/>
                    <a:cs typeface="Arial" panose="020B0604020202020204" pitchFamily="34" charset="0"/>
                  </a:rPr>
                  <a:t>Not Claiming Eligible Incentives or Reliefs</a:t>
                </a:r>
              </a:p>
            </p:txBody>
          </p:sp>
        </p:grpSp>
        <p:grpSp>
          <p:nvGrpSpPr>
            <p:cNvPr id="22" name="Group 21">
              <a:extLst>
                <a:ext uri="{FF2B5EF4-FFF2-40B4-BE49-F238E27FC236}">
                  <a16:creationId xmlns:a16="http://schemas.microsoft.com/office/drawing/2014/main" id="{95BC149C-23DF-3FB9-B57C-A88A8ECC9CC4}"/>
                </a:ext>
              </a:extLst>
            </p:cNvPr>
            <p:cNvGrpSpPr/>
            <p:nvPr/>
          </p:nvGrpSpPr>
          <p:grpSpPr>
            <a:xfrm>
              <a:off x="5428737" y="5133371"/>
              <a:ext cx="2835509" cy="1331124"/>
              <a:chOff x="-85269" y="3516315"/>
              <a:chExt cx="2835509" cy="1331124"/>
            </a:xfrm>
          </p:grpSpPr>
          <p:sp>
            <p:nvSpPr>
              <p:cNvPr id="23" name="Rectangle 22">
                <a:extLst>
                  <a:ext uri="{FF2B5EF4-FFF2-40B4-BE49-F238E27FC236}">
                    <a16:creationId xmlns:a16="http://schemas.microsoft.com/office/drawing/2014/main" id="{A607CFB0-86C3-F3E8-526B-E71A9485EFE9}"/>
                  </a:ext>
                </a:extLst>
              </p:cNvPr>
              <p:cNvSpPr/>
              <p:nvPr/>
            </p:nvSpPr>
            <p:spPr>
              <a:xfrm>
                <a:off x="119939" y="3957571"/>
                <a:ext cx="2567189" cy="889868"/>
              </a:xfrm>
              <a:prstGeom prst="rect">
                <a:avLst/>
              </a:prstGeom>
            </p:spPr>
            <p:txBody>
              <a:bodyPr wrap="square" lIns="0" tIns="0" rIns="0" bIns="0">
                <a:spAutoFit/>
              </a:bodyPr>
              <a:lstStyle/>
              <a:p>
                <a:pPr algn="ctr"/>
                <a:r>
                  <a:rPr lang="en-US" sz="1800" dirty="0"/>
                  <a:t>Mixing personal and business transactions makes it difficult to justify expenses and maintain clean financial statements.</a:t>
                </a:r>
              </a:p>
            </p:txBody>
          </p:sp>
          <p:sp>
            <p:nvSpPr>
              <p:cNvPr id="24" name="Rectangle 23">
                <a:extLst>
                  <a:ext uri="{FF2B5EF4-FFF2-40B4-BE49-F238E27FC236}">
                    <a16:creationId xmlns:a16="http://schemas.microsoft.com/office/drawing/2014/main" id="{A1F72C37-37B2-D7A1-813B-8A1D9396905A}"/>
                  </a:ext>
                </a:extLst>
              </p:cNvPr>
              <p:cNvSpPr/>
              <p:nvPr/>
            </p:nvSpPr>
            <p:spPr>
              <a:xfrm>
                <a:off x="-85269" y="3516315"/>
                <a:ext cx="2835509" cy="444934"/>
              </a:xfrm>
              <a:prstGeom prst="rect">
                <a:avLst/>
              </a:prstGeom>
            </p:spPr>
            <p:txBody>
              <a:bodyPr wrap="square" lIns="0" tIns="0" rIns="0" bIns="0">
                <a:spAutoFit/>
              </a:bodyPr>
              <a:lstStyle/>
              <a:p>
                <a:pPr marL="0" marR="0" lvl="0" indent="0" algn="ctr" defTabSz="931134"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C000"/>
                    </a:solidFill>
                    <a:effectLst/>
                    <a:uLnTx/>
                    <a:uFillTx/>
                    <a:latin typeface="Arial" panose="020B0604020202020204" pitchFamily="34" charset="0"/>
                    <a:ea typeface="Cambria" panose="02040503050406030204" pitchFamily="18" charset="0"/>
                    <a:cs typeface="Arial" panose="020B0604020202020204" pitchFamily="34" charset="0"/>
                  </a:rPr>
                  <a:t>Inadequate Separation of Personal and Business Finances</a:t>
                </a:r>
              </a:p>
            </p:txBody>
          </p:sp>
        </p:grpSp>
      </p:grpSp>
    </p:spTree>
    <p:extLst>
      <p:ext uri="{BB962C8B-B14F-4D97-AF65-F5344CB8AC3E}">
        <p14:creationId xmlns:p14="http://schemas.microsoft.com/office/powerpoint/2010/main" val="12614811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388330-EFD4-0704-DE5D-D8FAB534A9A1}"/>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1EA3241-F921-49FF-917A-C7BD7FDE4480}"/>
              </a:ext>
            </a:extLst>
          </p:cNvPr>
          <p:cNvSpPr/>
          <p:nvPr/>
        </p:nvSpPr>
        <p:spPr>
          <a:xfrm>
            <a:off x="2822" y="653143"/>
            <a:ext cx="228290" cy="633027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1134">
              <a:defRPr/>
            </a:pPr>
            <a:endParaRPr lang="en-ID" sz="1833">
              <a:solidFill>
                <a:prstClr val="white"/>
              </a:solidFill>
              <a:latin typeface="Swis721 Lt BT" panose="020B0403020202020204" pitchFamily="34" charset="0"/>
            </a:endParaRPr>
          </a:p>
        </p:txBody>
      </p:sp>
      <p:sp>
        <p:nvSpPr>
          <p:cNvPr id="65" name="Title 1">
            <a:extLst>
              <a:ext uri="{FF2B5EF4-FFF2-40B4-BE49-F238E27FC236}">
                <a16:creationId xmlns:a16="http://schemas.microsoft.com/office/drawing/2014/main" id="{FE0C467C-C1F8-668F-E2D5-9F54B8D844DB}"/>
              </a:ext>
            </a:extLst>
          </p:cNvPr>
          <p:cNvSpPr txBox="1">
            <a:spLocks/>
          </p:cNvSpPr>
          <p:nvPr/>
        </p:nvSpPr>
        <p:spPr bwMode="auto">
          <a:xfrm>
            <a:off x="36244" y="26570"/>
            <a:ext cx="12071160" cy="77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12" tIns="46556" rIns="93112" bIns="46556"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GB" sz="4000" b="1" dirty="0">
                <a:latin typeface="Segoe UI" panose="020B0502040204020203" pitchFamily="34" charset="0"/>
                <a:cs typeface="Segoe UI" panose="020B0502040204020203" pitchFamily="34" charset="0"/>
              </a:rPr>
              <a:t>Common Compliance Mistakes (Cont’d)</a:t>
            </a:r>
            <a:endParaRPr lang="en-US" sz="4000" b="1" dirty="0">
              <a:latin typeface="Segoe UI" panose="020B0502040204020203" pitchFamily="34" charset="0"/>
              <a:cs typeface="Segoe UI" panose="020B0502040204020203" pitchFamily="34" charset="0"/>
            </a:endParaRPr>
          </a:p>
        </p:txBody>
      </p:sp>
      <p:grpSp>
        <p:nvGrpSpPr>
          <p:cNvPr id="43" name="Group 42">
            <a:extLst>
              <a:ext uri="{FF2B5EF4-FFF2-40B4-BE49-F238E27FC236}">
                <a16:creationId xmlns:a16="http://schemas.microsoft.com/office/drawing/2014/main" id="{98AD2CBA-A667-93BB-16D7-6016CF66F565}"/>
              </a:ext>
            </a:extLst>
          </p:cNvPr>
          <p:cNvGrpSpPr/>
          <p:nvPr/>
        </p:nvGrpSpPr>
        <p:grpSpPr>
          <a:xfrm>
            <a:off x="790143" y="2068644"/>
            <a:ext cx="9762932" cy="3192904"/>
            <a:chOff x="440514" y="2596444"/>
            <a:chExt cx="6462325" cy="2269067"/>
          </a:xfrm>
        </p:grpSpPr>
        <p:grpSp>
          <p:nvGrpSpPr>
            <p:cNvPr id="44" name="Group 43">
              <a:extLst>
                <a:ext uri="{FF2B5EF4-FFF2-40B4-BE49-F238E27FC236}">
                  <a16:creationId xmlns:a16="http://schemas.microsoft.com/office/drawing/2014/main" id="{AAD86686-DBE9-1584-1605-529F6A19AA51}"/>
                </a:ext>
              </a:extLst>
            </p:cNvPr>
            <p:cNvGrpSpPr/>
            <p:nvPr/>
          </p:nvGrpSpPr>
          <p:grpSpPr>
            <a:xfrm>
              <a:off x="826295" y="2596444"/>
              <a:ext cx="1288256" cy="451556"/>
              <a:chOff x="826295" y="2596444"/>
              <a:chExt cx="1288256" cy="451556"/>
            </a:xfrm>
            <a:solidFill>
              <a:srgbClr val="70AD47"/>
            </a:solidFill>
          </p:grpSpPr>
          <p:sp>
            <p:nvSpPr>
              <p:cNvPr id="66" name="Arrow: Chevron 3">
                <a:extLst>
                  <a:ext uri="{FF2B5EF4-FFF2-40B4-BE49-F238E27FC236}">
                    <a16:creationId xmlns:a16="http://schemas.microsoft.com/office/drawing/2014/main" id="{A2F93140-E72C-ED1A-1CE5-BC7AFB8222FC}"/>
                  </a:ext>
                </a:extLst>
              </p:cNvPr>
              <p:cNvSpPr/>
              <p:nvPr/>
            </p:nvSpPr>
            <p:spPr>
              <a:xfrm>
                <a:off x="1395414" y="2596444"/>
                <a:ext cx="719137" cy="451556"/>
              </a:xfrm>
              <a:prstGeom prst="chevron">
                <a:avLst>
                  <a:gd name="adj" fmla="val 47363"/>
                </a:avLst>
              </a:prstGeom>
              <a:grpFill/>
              <a:ln w="12700" cap="flat" cmpd="sng" algn="ctr">
                <a:noFill/>
                <a:prstDash val="solid"/>
                <a:miter lim="800000"/>
              </a:ln>
              <a:effectLst/>
            </p:spPr>
            <p:txBody>
              <a:bodyPr rtlCol="0" anchor="ctr"/>
              <a:lstStyle/>
              <a:p>
                <a:pPr marL="0" marR="0" lvl="0" indent="0" algn="ctr" defTabSz="931134" eaLnBrk="1" fontAlgn="auto" latinLnBrk="0" hangingPunct="1">
                  <a:lnSpc>
                    <a:spcPct val="100000"/>
                  </a:lnSpc>
                  <a:spcBef>
                    <a:spcPts val="0"/>
                  </a:spcBef>
                  <a:spcAft>
                    <a:spcPts val="0"/>
                  </a:spcAft>
                  <a:buClrTx/>
                  <a:buSzTx/>
                  <a:buFontTx/>
                  <a:buNone/>
                  <a:tabLst/>
                  <a:defRPr/>
                </a:pPr>
                <a:endParaRPr kumimoji="0" lang="en-IN" sz="1833"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67" name="Arrow: Chevron 4">
                <a:extLst>
                  <a:ext uri="{FF2B5EF4-FFF2-40B4-BE49-F238E27FC236}">
                    <a16:creationId xmlns:a16="http://schemas.microsoft.com/office/drawing/2014/main" id="{2194397F-C6DC-835F-8E7B-50D27E9960A0}"/>
                  </a:ext>
                </a:extLst>
              </p:cNvPr>
              <p:cNvSpPr/>
              <p:nvPr/>
            </p:nvSpPr>
            <p:spPr>
              <a:xfrm>
                <a:off x="1071564" y="2596444"/>
                <a:ext cx="450056" cy="451556"/>
              </a:xfrm>
              <a:prstGeom prst="chevron">
                <a:avLst>
                  <a:gd name="adj" fmla="val 50080"/>
                </a:avLst>
              </a:prstGeom>
              <a:grpFill/>
              <a:ln w="12700" cap="flat" cmpd="sng" algn="ctr">
                <a:noFill/>
                <a:prstDash val="solid"/>
                <a:miter lim="800000"/>
              </a:ln>
              <a:effectLst/>
            </p:spPr>
            <p:txBody>
              <a:bodyPr rtlCol="0" anchor="ctr"/>
              <a:lstStyle/>
              <a:p>
                <a:pPr marL="0" marR="0" lvl="0" indent="0" algn="ctr" defTabSz="931134" eaLnBrk="1" fontAlgn="auto" latinLnBrk="0" hangingPunct="1">
                  <a:lnSpc>
                    <a:spcPct val="100000"/>
                  </a:lnSpc>
                  <a:spcBef>
                    <a:spcPts val="0"/>
                  </a:spcBef>
                  <a:spcAft>
                    <a:spcPts val="0"/>
                  </a:spcAft>
                  <a:buClrTx/>
                  <a:buSzTx/>
                  <a:buFontTx/>
                  <a:buNone/>
                  <a:tabLst/>
                  <a:defRPr/>
                </a:pPr>
                <a:endParaRPr kumimoji="0" lang="en-IN" sz="1833"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68" name="Arrow: Chevron 5">
                <a:extLst>
                  <a:ext uri="{FF2B5EF4-FFF2-40B4-BE49-F238E27FC236}">
                    <a16:creationId xmlns:a16="http://schemas.microsoft.com/office/drawing/2014/main" id="{2026AE65-64CA-97EA-3105-CC2A8991AD6C}"/>
                  </a:ext>
                </a:extLst>
              </p:cNvPr>
              <p:cNvSpPr/>
              <p:nvPr/>
            </p:nvSpPr>
            <p:spPr>
              <a:xfrm>
                <a:off x="826295" y="2596444"/>
                <a:ext cx="345280" cy="451556"/>
              </a:xfrm>
              <a:prstGeom prst="chevron">
                <a:avLst>
                  <a:gd name="adj" fmla="val 65464"/>
                </a:avLst>
              </a:prstGeom>
              <a:grpFill/>
              <a:ln w="12700" cap="flat" cmpd="sng" algn="ctr">
                <a:noFill/>
                <a:prstDash val="solid"/>
                <a:miter lim="800000"/>
              </a:ln>
              <a:effectLst/>
            </p:spPr>
            <p:txBody>
              <a:bodyPr rtlCol="0" anchor="ctr"/>
              <a:lstStyle/>
              <a:p>
                <a:pPr marL="0" marR="0" lvl="0" indent="0" algn="ctr" defTabSz="931134" eaLnBrk="1" fontAlgn="auto" latinLnBrk="0" hangingPunct="1">
                  <a:lnSpc>
                    <a:spcPct val="100000"/>
                  </a:lnSpc>
                  <a:spcBef>
                    <a:spcPts val="0"/>
                  </a:spcBef>
                  <a:spcAft>
                    <a:spcPts val="0"/>
                  </a:spcAft>
                  <a:buClrTx/>
                  <a:buSzTx/>
                  <a:buFontTx/>
                  <a:buNone/>
                  <a:tabLst/>
                  <a:defRPr/>
                </a:pPr>
                <a:endParaRPr kumimoji="0" lang="en-IN" sz="1833"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grpSp>
          <p:nvGrpSpPr>
            <p:cNvPr id="45" name="Group 44">
              <a:extLst>
                <a:ext uri="{FF2B5EF4-FFF2-40B4-BE49-F238E27FC236}">
                  <a16:creationId xmlns:a16="http://schemas.microsoft.com/office/drawing/2014/main" id="{488DEF3C-CE00-BDCA-A649-D4D1878E890A}"/>
                </a:ext>
              </a:extLst>
            </p:cNvPr>
            <p:cNvGrpSpPr/>
            <p:nvPr/>
          </p:nvGrpSpPr>
          <p:grpSpPr>
            <a:xfrm>
              <a:off x="2680495" y="2596444"/>
              <a:ext cx="1288256" cy="451556"/>
              <a:chOff x="826295" y="2596444"/>
              <a:chExt cx="1288256" cy="451556"/>
            </a:xfrm>
          </p:grpSpPr>
          <p:sp>
            <p:nvSpPr>
              <p:cNvPr id="62" name="Arrow: Chevron 8">
                <a:extLst>
                  <a:ext uri="{FF2B5EF4-FFF2-40B4-BE49-F238E27FC236}">
                    <a16:creationId xmlns:a16="http://schemas.microsoft.com/office/drawing/2014/main" id="{A4B8D72B-708C-9719-A83A-E8ABCB5CF4E4}"/>
                  </a:ext>
                </a:extLst>
              </p:cNvPr>
              <p:cNvSpPr/>
              <p:nvPr/>
            </p:nvSpPr>
            <p:spPr>
              <a:xfrm>
                <a:off x="1395414" y="2596444"/>
                <a:ext cx="719137" cy="451556"/>
              </a:xfrm>
              <a:prstGeom prst="chevron">
                <a:avLst>
                  <a:gd name="adj" fmla="val 47363"/>
                </a:avLst>
              </a:prstGeom>
              <a:solidFill>
                <a:srgbClr val="877CC8"/>
              </a:solidFill>
              <a:ln w="12700" cap="flat" cmpd="sng" algn="ctr">
                <a:noFill/>
                <a:prstDash val="solid"/>
                <a:miter lim="800000"/>
              </a:ln>
              <a:effectLst/>
            </p:spPr>
            <p:txBody>
              <a:bodyPr rtlCol="0" anchor="ctr"/>
              <a:lstStyle/>
              <a:p>
                <a:pPr marL="0" marR="0" lvl="0" indent="0" algn="ctr" defTabSz="931134" eaLnBrk="1" fontAlgn="auto" latinLnBrk="0" hangingPunct="1">
                  <a:lnSpc>
                    <a:spcPct val="100000"/>
                  </a:lnSpc>
                  <a:spcBef>
                    <a:spcPts val="0"/>
                  </a:spcBef>
                  <a:spcAft>
                    <a:spcPts val="0"/>
                  </a:spcAft>
                  <a:buClrTx/>
                  <a:buSzTx/>
                  <a:buFontTx/>
                  <a:buNone/>
                  <a:tabLst/>
                  <a:defRPr/>
                </a:pPr>
                <a:endParaRPr kumimoji="0" lang="en-IN" sz="1833"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63" name="Arrow: Chevron 9">
                <a:extLst>
                  <a:ext uri="{FF2B5EF4-FFF2-40B4-BE49-F238E27FC236}">
                    <a16:creationId xmlns:a16="http://schemas.microsoft.com/office/drawing/2014/main" id="{7A6E6F24-0077-684A-9656-8D586002F43B}"/>
                  </a:ext>
                </a:extLst>
              </p:cNvPr>
              <p:cNvSpPr/>
              <p:nvPr/>
            </p:nvSpPr>
            <p:spPr>
              <a:xfrm>
                <a:off x="1071564" y="2596444"/>
                <a:ext cx="450056" cy="451556"/>
              </a:xfrm>
              <a:prstGeom prst="chevron">
                <a:avLst>
                  <a:gd name="adj" fmla="val 50080"/>
                </a:avLst>
              </a:prstGeom>
              <a:solidFill>
                <a:srgbClr val="877CC8"/>
              </a:solidFill>
              <a:ln w="12700" cap="flat" cmpd="sng" algn="ctr">
                <a:noFill/>
                <a:prstDash val="solid"/>
                <a:miter lim="800000"/>
              </a:ln>
              <a:effectLst/>
            </p:spPr>
            <p:txBody>
              <a:bodyPr rtlCol="0" anchor="ctr"/>
              <a:lstStyle/>
              <a:p>
                <a:pPr marL="0" marR="0" lvl="0" indent="0" algn="ctr" defTabSz="931134" eaLnBrk="1" fontAlgn="auto" latinLnBrk="0" hangingPunct="1">
                  <a:lnSpc>
                    <a:spcPct val="100000"/>
                  </a:lnSpc>
                  <a:spcBef>
                    <a:spcPts val="0"/>
                  </a:spcBef>
                  <a:spcAft>
                    <a:spcPts val="0"/>
                  </a:spcAft>
                  <a:buClrTx/>
                  <a:buSzTx/>
                  <a:buFontTx/>
                  <a:buNone/>
                  <a:tabLst/>
                  <a:defRPr/>
                </a:pPr>
                <a:endParaRPr kumimoji="0" lang="en-IN" sz="1833"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64" name="Arrow: Chevron 10">
                <a:extLst>
                  <a:ext uri="{FF2B5EF4-FFF2-40B4-BE49-F238E27FC236}">
                    <a16:creationId xmlns:a16="http://schemas.microsoft.com/office/drawing/2014/main" id="{A5584E3A-E5D2-E8E7-94F8-77A6B4141C4D}"/>
                  </a:ext>
                </a:extLst>
              </p:cNvPr>
              <p:cNvSpPr/>
              <p:nvPr/>
            </p:nvSpPr>
            <p:spPr>
              <a:xfrm>
                <a:off x="826295" y="2596444"/>
                <a:ext cx="345280" cy="451556"/>
              </a:xfrm>
              <a:prstGeom prst="chevron">
                <a:avLst>
                  <a:gd name="adj" fmla="val 65464"/>
                </a:avLst>
              </a:prstGeom>
              <a:solidFill>
                <a:srgbClr val="877CC8"/>
              </a:solidFill>
              <a:ln w="12700" cap="flat" cmpd="sng" algn="ctr">
                <a:noFill/>
                <a:prstDash val="solid"/>
                <a:miter lim="800000"/>
              </a:ln>
              <a:effectLst/>
            </p:spPr>
            <p:txBody>
              <a:bodyPr rtlCol="0" anchor="ctr"/>
              <a:lstStyle/>
              <a:p>
                <a:pPr marL="0" marR="0" lvl="0" indent="0" algn="ctr" defTabSz="931134" eaLnBrk="1" fontAlgn="auto" latinLnBrk="0" hangingPunct="1">
                  <a:lnSpc>
                    <a:spcPct val="100000"/>
                  </a:lnSpc>
                  <a:spcBef>
                    <a:spcPts val="0"/>
                  </a:spcBef>
                  <a:spcAft>
                    <a:spcPts val="0"/>
                  </a:spcAft>
                  <a:buClrTx/>
                  <a:buSzTx/>
                  <a:buFontTx/>
                  <a:buNone/>
                  <a:tabLst/>
                  <a:defRPr/>
                </a:pPr>
                <a:endParaRPr kumimoji="0" lang="en-IN" sz="1833"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grpSp>
          <p:nvGrpSpPr>
            <p:cNvPr id="46" name="Group 45">
              <a:extLst>
                <a:ext uri="{FF2B5EF4-FFF2-40B4-BE49-F238E27FC236}">
                  <a16:creationId xmlns:a16="http://schemas.microsoft.com/office/drawing/2014/main" id="{CC16A055-8980-5784-9989-BA86905FC2A6}"/>
                </a:ext>
              </a:extLst>
            </p:cNvPr>
            <p:cNvGrpSpPr/>
            <p:nvPr/>
          </p:nvGrpSpPr>
          <p:grpSpPr>
            <a:xfrm>
              <a:off x="4509295" y="2596444"/>
              <a:ext cx="1288256" cy="451556"/>
              <a:chOff x="826295" y="2596444"/>
              <a:chExt cx="1288256" cy="451556"/>
            </a:xfrm>
            <a:solidFill>
              <a:srgbClr val="00B0F4"/>
            </a:solidFill>
          </p:grpSpPr>
          <p:sp>
            <p:nvSpPr>
              <p:cNvPr id="59" name="Arrow: Chevron 12">
                <a:extLst>
                  <a:ext uri="{FF2B5EF4-FFF2-40B4-BE49-F238E27FC236}">
                    <a16:creationId xmlns:a16="http://schemas.microsoft.com/office/drawing/2014/main" id="{FB525D6C-E4DB-A280-F108-1FC1A4ACCABA}"/>
                  </a:ext>
                </a:extLst>
              </p:cNvPr>
              <p:cNvSpPr/>
              <p:nvPr/>
            </p:nvSpPr>
            <p:spPr>
              <a:xfrm>
                <a:off x="1395414" y="2596444"/>
                <a:ext cx="719137" cy="451556"/>
              </a:xfrm>
              <a:prstGeom prst="chevron">
                <a:avLst>
                  <a:gd name="adj" fmla="val 47363"/>
                </a:avLst>
              </a:prstGeom>
              <a:grpFill/>
              <a:ln w="12700" cap="flat" cmpd="sng" algn="ctr">
                <a:noFill/>
                <a:prstDash val="solid"/>
                <a:miter lim="800000"/>
              </a:ln>
              <a:effectLst/>
            </p:spPr>
            <p:txBody>
              <a:bodyPr rtlCol="0" anchor="ctr"/>
              <a:lstStyle/>
              <a:p>
                <a:pPr marL="0" marR="0" lvl="0" indent="0" algn="ctr" defTabSz="931134" eaLnBrk="1" fontAlgn="auto" latinLnBrk="0" hangingPunct="1">
                  <a:lnSpc>
                    <a:spcPct val="100000"/>
                  </a:lnSpc>
                  <a:spcBef>
                    <a:spcPts val="0"/>
                  </a:spcBef>
                  <a:spcAft>
                    <a:spcPts val="0"/>
                  </a:spcAft>
                  <a:buClrTx/>
                  <a:buSzTx/>
                  <a:buFontTx/>
                  <a:buNone/>
                  <a:tabLst/>
                  <a:defRPr/>
                </a:pPr>
                <a:endParaRPr kumimoji="0" lang="en-IN" sz="1833"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60" name="Arrow: Chevron 13">
                <a:extLst>
                  <a:ext uri="{FF2B5EF4-FFF2-40B4-BE49-F238E27FC236}">
                    <a16:creationId xmlns:a16="http://schemas.microsoft.com/office/drawing/2014/main" id="{B0F2249C-E1CC-C3E3-DCE2-2640229D4A53}"/>
                  </a:ext>
                </a:extLst>
              </p:cNvPr>
              <p:cNvSpPr/>
              <p:nvPr/>
            </p:nvSpPr>
            <p:spPr>
              <a:xfrm>
                <a:off x="1071564" y="2596444"/>
                <a:ext cx="450056" cy="451556"/>
              </a:xfrm>
              <a:prstGeom prst="chevron">
                <a:avLst>
                  <a:gd name="adj" fmla="val 50080"/>
                </a:avLst>
              </a:prstGeom>
              <a:grpFill/>
              <a:ln w="12700" cap="flat" cmpd="sng" algn="ctr">
                <a:noFill/>
                <a:prstDash val="solid"/>
                <a:miter lim="800000"/>
              </a:ln>
              <a:effectLst/>
            </p:spPr>
            <p:txBody>
              <a:bodyPr rtlCol="0" anchor="ctr"/>
              <a:lstStyle/>
              <a:p>
                <a:pPr marL="0" marR="0" lvl="0" indent="0" algn="ctr" defTabSz="931134" eaLnBrk="1" fontAlgn="auto" latinLnBrk="0" hangingPunct="1">
                  <a:lnSpc>
                    <a:spcPct val="100000"/>
                  </a:lnSpc>
                  <a:spcBef>
                    <a:spcPts val="0"/>
                  </a:spcBef>
                  <a:spcAft>
                    <a:spcPts val="0"/>
                  </a:spcAft>
                  <a:buClrTx/>
                  <a:buSzTx/>
                  <a:buFontTx/>
                  <a:buNone/>
                  <a:tabLst/>
                  <a:defRPr/>
                </a:pPr>
                <a:endParaRPr kumimoji="0" lang="en-IN" sz="1833"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61" name="Arrow: Chevron 14">
                <a:extLst>
                  <a:ext uri="{FF2B5EF4-FFF2-40B4-BE49-F238E27FC236}">
                    <a16:creationId xmlns:a16="http://schemas.microsoft.com/office/drawing/2014/main" id="{DA15CCC4-45D7-6C93-E12C-888FD4557436}"/>
                  </a:ext>
                </a:extLst>
              </p:cNvPr>
              <p:cNvSpPr/>
              <p:nvPr/>
            </p:nvSpPr>
            <p:spPr>
              <a:xfrm>
                <a:off x="826295" y="2596444"/>
                <a:ext cx="345280" cy="451556"/>
              </a:xfrm>
              <a:prstGeom prst="chevron">
                <a:avLst>
                  <a:gd name="adj" fmla="val 65464"/>
                </a:avLst>
              </a:prstGeom>
              <a:grpFill/>
              <a:ln w="12700" cap="flat" cmpd="sng" algn="ctr">
                <a:noFill/>
                <a:prstDash val="solid"/>
                <a:miter lim="800000"/>
              </a:ln>
              <a:effectLst/>
            </p:spPr>
            <p:txBody>
              <a:bodyPr rtlCol="0" anchor="ctr"/>
              <a:lstStyle/>
              <a:p>
                <a:pPr marL="0" marR="0" lvl="0" indent="0" algn="ctr" defTabSz="931134" eaLnBrk="1" fontAlgn="auto" latinLnBrk="0" hangingPunct="1">
                  <a:lnSpc>
                    <a:spcPct val="100000"/>
                  </a:lnSpc>
                  <a:spcBef>
                    <a:spcPts val="0"/>
                  </a:spcBef>
                  <a:spcAft>
                    <a:spcPts val="0"/>
                  </a:spcAft>
                  <a:buClrTx/>
                  <a:buSzTx/>
                  <a:buFontTx/>
                  <a:buNone/>
                  <a:tabLst/>
                  <a:defRPr/>
                </a:pPr>
                <a:endParaRPr kumimoji="0" lang="en-IN" sz="1833"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cxnSp>
          <p:nvCxnSpPr>
            <p:cNvPr id="47" name="Straight Connector 46">
              <a:extLst>
                <a:ext uri="{FF2B5EF4-FFF2-40B4-BE49-F238E27FC236}">
                  <a16:creationId xmlns:a16="http://schemas.microsoft.com/office/drawing/2014/main" id="{C1B9C6CD-0AF5-EBF7-781C-AB2E85DABE1C}"/>
                </a:ext>
              </a:extLst>
            </p:cNvPr>
            <p:cNvCxnSpPr>
              <a:stCxn id="66" idx="3"/>
              <a:endCxn id="64" idx="1"/>
            </p:cNvCxnSpPr>
            <p:nvPr/>
          </p:nvCxnSpPr>
          <p:spPr>
            <a:xfrm>
              <a:off x="2114551" y="2822222"/>
              <a:ext cx="791978" cy="0"/>
            </a:xfrm>
            <a:prstGeom prst="line">
              <a:avLst/>
            </a:prstGeom>
            <a:noFill/>
            <a:ln w="31750" cap="flat" cmpd="sng" algn="ctr">
              <a:solidFill>
                <a:sysClr val="window" lastClr="FFFFFF">
                  <a:lumMod val="85000"/>
                </a:sysClr>
              </a:solidFill>
              <a:prstDash val="sysDot"/>
              <a:miter lim="800000"/>
            </a:ln>
            <a:effectLst/>
          </p:spPr>
        </p:cxnSp>
        <p:cxnSp>
          <p:nvCxnSpPr>
            <p:cNvPr id="48" name="Straight Connector 47">
              <a:extLst>
                <a:ext uri="{FF2B5EF4-FFF2-40B4-BE49-F238E27FC236}">
                  <a16:creationId xmlns:a16="http://schemas.microsoft.com/office/drawing/2014/main" id="{2A46A3B9-667F-BF9E-C620-A801C5A4B4FA}"/>
                </a:ext>
              </a:extLst>
            </p:cNvPr>
            <p:cNvCxnSpPr>
              <a:cxnSpLocks/>
              <a:stCxn id="62" idx="3"/>
              <a:endCxn id="61" idx="1"/>
            </p:cNvCxnSpPr>
            <p:nvPr/>
          </p:nvCxnSpPr>
          <p:spPr>
            <a:xfrm>
              <a:off x="3968751" y="2822222"/>
              <a:ext cx="766578" cy="0"/>
            </a:xfrm>
            <a:prstGeom prst="line">
              <a:avLst/>
            </a:prstGeom>
            <a:noFill/>
            <a:ln w="31750" cap="flat" cmpd="sng" algn="ctr">
              <a:solidFill>
                <a:sysClr val="window" lastClr="FFFFFF">
                  <a:lumMod val="85000"/>
                </a:sysClr>
              </a:solidFill>
              <a:prstDash val="sysDot"/>
              <a:miter lim="800000"/>
            </a:ln>
            <a:effectLst/>
          </p:spPr>
        </p:cxnSp>
        <p:cxnSp>
          <p:nvCxnSpPr>
            <p:cNvPr id="49" name="Straight Connector 48">
              <a:extLst>
                <a:ext uri="{FF2B5EF4-FFF2-40B4-BE49-F238E27FC236}">
                  <a16:creationId xmlns:a16="http://schemas.microsoft.com/office/drawing/2014/main" id="{B389D910-5F4F-25B5-E311-EA461516B922}"/>
                </a:ext>
              </a:extLst>
            </p:cNvPr>
            <p:cNvCxnSpPr>
              <a:cxnSpLocks/>
            </p:cNvCxnSpPr>
            <p:nvPr/>
          </p:nvCxnSpPr>
          <p:spPr>
            <a:xfrm>
              <a:off x="5389827" y="3048000"/>
              <a:ext cx="0" cy="381000"/>
            </a:xfrm>
            <a:prstGeom prst="line">
              <a:avLst/>
            </a:prstGeom>
            <a:noFill/>
            <a:ln w="6350" cap="flat" cmpd="sng" algn="ctr">
              <a:solidFill>
                <a:srgbClr val="00B0F4"/>
              </a:solidFill>
              <a:prstDash val="solid"/>
              <a:miter lim="800000"/>
            </a:ln>
            <a:effectLst/>
          </p:spPr>
        </p:cxnSp>
        <p:sp>
          <p:nvSpPr>
            <p:cNvPr id="50" name="Rectangle: Rounded Corners 54">
              <a:extLst>
                <a:ext uri="{FF2B5EF4-FFF2-40B4-BE49-F238E27FC236}">
                  <a16:creationId xmlns:a16="http://schemas.microsoft.com/office/drawing/2014/main" id="{95298819-2039-78C4-A343-56ECDE88AE17}"/>
                </a:ext>
              </a:extLst>
            </p:cNvPr>
            <p:cNvSpPr/>
            <p:nvPr/>
          </p:nvSpPr>
          <p:spPr>
            <a:xfrm>
              <a:off x="4257670" y="3429000"/>
              <a:ext cx="2645169" cy="1436511"/>
            </a:xfrm>
            <a:prstGeom prst="roundRect">
              <a:avLst>
                <a:gd name="adj" fmla="val 7184"/>
              </a:avLst>
            </a:prstGeom>
            <a:noFill/>
            <a:ln w="12700" cap="flat" cmpd="sng" algn="ctr">
              <a:solidFill>
                <a:srgbClr val="00B0F4"/>
              </a:solidFill>
              <a:prstDash val="solid"/>
              <a:miter lim="800000"/>
            </a:ln>
            <a:effectLst/>
          </p:spPr>
          <p:txBody>
            <a:bodyPr rtlCol="0" anchor="ctr"/>
            <a:lstStyle/>
            <a:p>
              <a:pPr marL="0" marR="0" lvl="0" indent="0" algn="ctr" defTabSz="931134" eaLnBrk="1" fontAlgn="auto" latinLnBrk="0" hangingPunct="1">
                <a:lnSpc>
                  <a:spcPct val="100000"/>
                </a:lnSpc>
                <a:spcBef>
                  <a:spcPts val="0"/>
                </a:spcBef>
                <a:spcAft>
                  <a:spcPts val="0"/>
                </a:spcAft>
                <a:buClrTx/>
                <a:buSzTx/>
                <a:buFontTx/>
                <a:buNone/>
                <a:tabLst/>
                <a:defRPr/>
              </a:pPr>
              <a:endParaRPr kumimoji="0" lang="en-IN" sz="1833"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51" name="Straight Connector 50">
              <a:extLst>
                <a:ext uri="{FF2B5EF4-FFF2-40B4-BE49-F238E27FC236}">
                  <a16:creationId xmlns:a16="http://schemas.microsoft.com/office/drawing/2014/main" id="{3AEEA764-B096-59C1-5FF0-9AFDF902751D}"/>
                </a:ext>
              </a:extLst>
            </p:cNvPr>
            <p:cNvCxnSpPr>
              <a:cxnSpLocks/>
            </p:cNvCxnSpPr>
            <p:nvPr/>
          </p:nvCxnSpPr>
          <p:spPr>
            <a:xfrm>
              <a:off x="1668683" y="3048000"/>
              <a:ext cx="0" cy="381000"/>
            </a:xfrm>
            <a:prstGeom prst="line">
              <a:avLst/>
            </a:prstGeom>
            <a:noFill/>
            <a:ln w="6350" cap="flat" cmpd="sng" algn="ctr">
              <a:solidFill>
                <a:srgbClr val="70AD47"/>
              </a:solidFill>
              <a:prstDash val="solid"/>
              <a:miter lim="800000"/>
            </a:ln>
            <a:effectLst/>
          </p:spPr>
        </p:cxnSp>
        <p:sp>
          <p:nvSpPr>
            <p:cNvPr id="52" name="Rectangle: Rounded Corners 56">
              <a:extLst>
                <a:ext uri="{FF2B5EF4-FFF2-40B4-BE49-F238E27FC236}">
                  <a16:creationId xmlns:a16="http://schemas.microsoft.com/office/drawing/2014/main" id="{BF92ADB9-6CF4-2A86-40F1-3DF56D1E71EB}"/>
                </a:ext>
              </a:extLst>
            </p:cNvPr>
            <p:cNvSpPr/>
            <p:nvPr/>
          </p:nvSpPr>
          <p:spPr>
            <a:xfrm>
              <a:off x="440514" y="3429000"/>
              <a:ext cx="2724476" cy="1436511"/>
            </a:xfrm>
            <a:prstGeom prst="roundRect">
              <a:avLst>
                <a:gd name="adj" fmla="val 7184"/>
              </a:avLst>
            </a:prstGeom>
            <a:noFill/>
            <a:ln w="12700" cap="flat" cmpd="sng" algn="ctr">
              <a:solidFill>
                <a:srgbClr val="70AD47"/>
              </a:solidFill>
              <a:prstDash val="solid"/>
              <a:miter lim="800000"/>
            </a:ln>
            <a:effectLst/>
          </p:spPr>
          <p:txBody>
            <a:bodyPr rtlCol="0" anchor="ctr"/>
            <a:lstStyle/>
            <a:p>
              <a:pPr marL="0" marR="0" lvl="0" indent="0" algn="ctr" defTabSz="931134" eaLnBrk="1" fontAlgn="auto" latinLnBrk="0" hangingPunct="1">
                <a:lnSpc>
                  <a:spcPct val="100000"/>
                </a:lnSpc>
                <a:spcBef>
                  <a:spcPts val="0"/>
                </a:spcBef>
                <a:spcAft>
                  <a:spcPts val="0"/>
                </a:spcAft>
                <a:buClrTx/>
                <a:buSzTx/>
                <a:buFontTx/>
                <a:buNone/>
                <a:tabLst/>
                <a:defRPr/>
              </a:pPr>
              <a:endParaRPr kumimoji="0" lang="en-IN" sz="1833"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53" name="Group 52">
              <a:extLst>
                <a:ext uri="{FF2B5EF4-FFF2-40B4-BE49-F238E27FC236}">
                  <a16:creationId xmlns:a16="http://schemas.microsoft.com/office/drawing/2014/main" id="{DDD5B51C-7395-8097-55D7-884926F4F017}"/>
                </a:ext>
              </a:extLst>
            </p:cNvPr>
            <p:cNvGrpSpPr/>
            <p:nvPr/>
          </p:nvGrpSpPr>
          <p:grpSpPr>
            <a:xfrm>
              <a:off x="488676" y="3506338"/>
              <a:ext cx="2573038" cy="1305939"/>
              <a:chOff x="488676" y="3551571"/>
              <a:chExt cx="2573038" cy="1305939"/>
            </a:xfrm>
          </p:grpSpPr>
          <p:sp>
            <p:nvSpPr>
              <p:cNvPr id="57" name="Rectangle 56">
                <a:extLst>
                  <a:ext uri="{FF2B5EF4-FFF2-40B4-BE49-F238E27FC236}">
                    <a16:creationId xmlns:a16="http://schemas.microsoft.com/office/drawing/2014/main" id="{8B57BCFE-BD34-7C10-FDA3-D67D522BB167}"/>
                  </a:ext>
                </a:extLst>
              </p:cNvPr>
              <p:cNvSpPr/>
              <p:nvPr/>
            </p:nvSpPr>
            <p:spPr>
              <a:xfrm>
                <a:off x="488676" y="3967642"/>
                <a:ext cx="2573038" cy="889868"/>
              </a:xfrm>
              <a:prstGeom prst="rect">
                <a:avLst/>
              </a:prstGeom>
            </p:spPr>
            <p:txBody>
              <a:bodyPr wrap="square" lIns="0" tIns="0" rIns="0" bIns="0">
                <a:spAutoFit/>
              </a:bodyPr>
              <a:lstStyle/>
              <a:p>
                <a:pPr algn="ctr"/>
                <a:r>
                  <a:rPr lang="en-US" sz="1800" dirty="0"/>
                  <a:t>Incorrect or delayed remittance of statutory taxes (such as WHT and VAT) remains a major compliance gap for many SMEs.</a:t>
                </a:r>
              </a:p>
            </p:txBody>
          </p:sp>
          <p:sp>
            <p:nvSpPr>
              <p:cNvPr id="58" name="Rectangle 57">
                <a:extLst>
                  <a:ext uri="{FF2B5EF4-FFF2-40B4-BE49-F238E27FC236}">
                    <a16:creationId xmlns:a16="http://schemas.microsoft.com/office/drawing/2014/main" id="{3A38990F-6808-05C0-9E60-83B4F4499744}"/>
                  </a:ext>
                </a:extLst>
              </p:cNvPr>
              <p:cNvSpPr/>
              <p:nvPr/>
            </p:nvSpPr>
            <p:spPr>
              <a:xfrm>
                <a:off x="550100" y="3551571"/>
                <a:ext cx="2450190" cy="444934"/>
              </a:xfrm>
              <a:prstGeom prst="rect">
                <a:avLst/>
              </a:prstGeom>
            </p:spPr>
            <p:txBody>
              <a:bodyPr wrap="square" lIns="0" tIns="0" rIns="0" bIns="0">
                <a:spAutoFit/>
              </a:bodyPr>
              <a:lstStyle/>
              <a:p>
                <a:pPr marL="0" marR="0" lvl="0" indent="0" algn="ctr" defTabSz="931134"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70AD47"/>
                    </a:solidFill>
                    <a:effectLst/>
                    <a:uLnTx/>
                    <a:uFillTx/>
                    <a:latin typeface="Arial" panose="020B0604020202020204" pitchFamily="34" charset="0"/>
                    <a:ea typeface="Cambria" panose="02040503050406030204" pitchFamily="18" charset="0"/>
                    <a:cs typeface="Arial" panose="020B0604020202020204" pitchFamily="34" charset="0"/>
                  </a:rPr>
                  <a:t>Failure to Remit Withholding Taxes or VAT Accurately</a:t>
                </a:r>
              </a:p>
            </p:txBody>
          </p:sp>
        </p:grpSp>
        <p:grpSp>
          <p:nvGrpSpPr>
            <p:cNvPr id="54" name="Group 53">
              <a:extLst>
                <a:ext uri="{FF2B5EF4-FFF2-40B4-BE49-F238E27FC236}">
                  <a16:creationId xmlns:a16="http://schemas.microsoft.com/office/drawing/2014/main" id="{4F71AB9C-90BC-99A1-76C6-92772B4C38D3}"/>
                </a:ext>
              </a:extLst>
            </p:cNvPr>
            <p:cNvGrpSpPr/>
            <p:nvPr/>
          </p:nvGrpSpPr>
          <p:grpSpPr>
            <a:xfrm>
              <a:off x="4257670" y="3506338"/>
              <a:ext cx="2543111" cy="1203479"/>
              <a:chOff x="536526" y="3551571"/>
              <a:chExt cx="2543111" cy="1203479"/>
            </a:xfrm>
          </p:grpSpPr>
          <p:sp>
            <p:nvSpPr>
              <p:cNvPr id="55" name="Rectangle 54">
                <a:extLst>
                  <a:ext uri="{FF2B5EF4-FFF2-40B4-BE49-F238E27FC236}">
                    <a16:creationId xmlns:a16="http://schemas.microsoft.com/office/drawing/2014/main" id="{32220E3B-8F0F-8B24-37A6-69E223D62F0F}"/>
                  </a:ext>
                </a:extLst>
              </p:cNvPr>
              <p:cNvSpPr/>
              <p:nvPr/>
            </p:nvSpPr>
            <p:spPr>
              <a:xfrm>
                <a:off x="603875" y="3967642"/>
                <a:ext cx="2475762" cy="787408"/>
              </a:xfrm>
              <a:prstGeom prst="rect">
                <a:avLst/>
              </a:prstGeom>
            </p:spPr>
            <p:txBody>
              <a:bodyPr wrap="square" lIns="0" tIns="0" rIns="0" bIns="0">
                <a:spAutoFit/>
              </a:bodyPr>
              <a:lstStyle/>
              <a:p>
                <a:pPr algn="ctr"/>
                <a:r>
                  <a:rPr lang="en-US" sz="1800" dirty="0"/>
                  <a:t>Delegating tax responsibilities to unskilled staff increases the risk of costly mistakes and exposes the business to compliance failures.</a:t>
                </a:r>
              </a:p>
            </p:txBody>
          </p:sp>
          <p:sp>
            <p:nvSpPr>
              <p:cNvPr id="56" name="Rectangle 55">
                <a:extLst>
                  <a:ext uri="{FF2B5EF4-FFF2-40B4-BE49-F238E27FC236}">
                    <a16:creationId xmlns:a16="http://schemas.microsoft.com/office/drawing/2014/main" id="{C1988ECF-2402-2AD6-8142-1446819FD654}"/>
                  </a:ext>
                </a:extLst>
              </p:cNvPr>
              <p:cNvSpPr/>
              <p:nvPr/>
            </p:nvSpPr>
            <p:spPr>
              <a:xfrm>
                <a:off x="536526" y="3551571"/>
                <a:ext cx="2543111" cy="393704"/>
              </a:xfrm>
              <a:prstGeom prst="rect">
                <a:avLst/>
              </a:prstGeom>
            </p:spPr>
            <p:txBody>
              <a:bodyPr wrap="square" lIns="0" tIns="0" rIns="0" bIns="0">
                <a:spAutoFit/>
              </a:bodyPr>
              <a:lstStyle/>
              <a:p>
                <a:pPr marL="0" marR="0" lvl="0" indent="0" algn="ctr" defTabSz="931134"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B0F4"/>
                    </a:solidFill>
                    <a:effectLst/>
                    <a:uLnTx/>
                    <a:uFillTx/>
                    <a:latin typeface="Arial" panose="020B0604020202020204" pitchFamily="34" charset="0"/>
                    <a:ea typeface="Cambria" panose="02040503050406030204" pitchFamily="18" charset="0"/>
                    <a:cs typeface="Arial" panose="020B0604020202020204" pitchFamily="34" charset="0"/>
                  </a:rPr>
                  <a:t>Relying on Unqualified or Untrained Personnel</a:t>
                </a:r>
              </a:p>
            </p:txBody>
          </p:sp>
        </p:grpSp>
      </p:grpSp>
    </p:spTree>
    <p:extLst>
      <p:ext uri="{BB962C8B-B14F-4D97-AF65-F5344CB8AC3E}">
        <p14:creationId xmlns:p14="http://schemas.microsoft.com/office/powerpoint/2010/main" val="8263598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41E0FA-05A1-C019-9B61-A019CA5D7546}"/>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121AB80F-FD0C-C7A0-09BF-B42DBA1EDD05}"/>
              </a:ext>
            </a:extLst>
          </p:cNvPr>
          <p:cNvSpPr/>
          <p:nvPr/>
        </p:nvSpPr>
        <p:spPr>
          <a:xfrm>
            <a:off x="2822" y="653143"/>
            <a:ext cx="228290" cy="633027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1134">
              <a:defRPr/>
            </a:pPr>
            <a:endParaRPr lang="en-ID" sz="1833">
              <a:solidFill>
                <a:prstClr val="white"/>
              </a:solidFill>
              <a:latin typeface="Swis721 Lt BT" panose="020B0403020202020204" pitchFamily="34" charset="0"/>
            </a:endParaRPr>
          </a:p>
        </p:txBody>
      </p:sp>
      <p:sp>
        <p:nvSpPr>
          <p:cNvPr id="65" name="Title 1">
            <a:extLst>
              <a:ext uri="{FF2B5EF4-FFF2-40B4-BE49-F238E27FC236}">
                <a16:creationId xmlns:a16="http://schemas.microsoft.com/office/drawing/2014/main" id="{2762EC38-8CEA-DC7F-CE24-33D1CA135367}"/>
              </a:ext>
            </a:extLst>
          </p:cNvPr>
          <p:cNvSpPr txBox="1">
            <a:spLocks/>
          </p:cNvSpPr>
          <p:nvPr/>
        </p:nvSpPr>
        <p:spPr bwMode="auto">
          <a:xfrm>
            <a:off x="36244" y="26570"/>
            <a:ext cx="12071160" cy="77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12" tIns="46556" rIns="93112" bIns="46556"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r>
              <a:rPr lang="en-GB" sz="4000" b="1" dirty="0">
                <a:latin typeface="Segoe UI" panose="020B0502040204020203" pitchFamily="34" charset="0"/>
                <a:cs typeface="Segoe UI" panose="020B0502040204020203" pitchFamily="34" charset="0"/>
              </a:rPr>
              <a:t>Practical Tax Planning Guidance </a:t>
            </a:r>
            <a:endParaRPr lang="en-US" sz="4000" b="1" dirty="0">
              <a:latin typeface="Segoe UI" panose="020B0502040204020203" pitchFamily="34" charset="0"/>
              <a:cs typeface="Segoe UI" panose="020B0502040204020203" pitchFamily="34" charset="0"/>
            </a:endParaRPr>
          </a:p>
        </p:txBody>
      </p:sp>
      <p:grpSp>
        <p:nvGrpSpPr>
          <p:cNvPr id="2" name="Group 1">
            <a:extLst>
              <a:ext uri="{FF2B5EF4-FFF2-40B4-BE49-F238E27FC236}">
                <a16:creationId xmlns:a16="http://schemas.microsoft.com/office/drawing/2014/main" id="{51905DEC-B5CA-6014-869C-F20DBA131329}"/>
              </a:ext>
            </a:extLst>
          </p:cNvPr>
          <p:cNvGrpSpPr/>
          <p:nvPr/>
        </p:nvGrpSpPr>
        <p:grpSpPr>
          <a:xfrm>
            <a:off x="528171" y="906508"/>
            <a:ext cx="5470695" cy="1646113"/>
            <a:chOff x="1744107" y="3893464"/>
            <a:chExt cx="8759757" cy="1376360"/>
          </a:xfrm>
        </p:grpSpPr>
        <p:grpSp>
          <p:nvGrpSpPr>
            <p:cNvPr id="3" name="Group 2">
              <a:extLst>
                <a:ext uri="{FF2B5EF4-FFF2-40B4-BE49-F238E27FC236}">
                  <a16:creationId xmlns:a16="http://schemas.microsoft.com/office/drawing/2014/main" id="{6312293F-4BA1-1C8E-432E-2BC84677631D}"/>
                </a:ext>
              </a:extLst>
            </p:cNvPr>
            <p:cNvGrpSpPr/>
            <p:nvPr/>
          </p:nvGrpSpPr>
          <p:grpSpPr>
            <a:xfrm>
              <a:off x="2571758" y="3893464"/>
              <a:ext cx="7932106" cy="1376360"/>
              <a:chOff x="0" y="-9525"/>
              <a:chExt cx="2089115" cy="362498"/>
            </a:xfrm>
          </p:grpSpPr>
          <p:sp>
            <p:nvSpPr>
              <p:cNvPr id="9" name="Freeform 3">
                <a:extLst>
                  <a:ext uri="{FF2B5EF4-FFF2-40B4-BE49-F238E27FC236}">
                    <a16:creationId xmlns:a16="http://schemas.microsoft.com/office/drawing/2014/main" id="{CEA25A40-8C7B-9EAA-D397-EAC13FD20150}"/>
                  </a:ext>
                </a:extLst>
              </p:cNvPr>
              <p:cNvSpPr/>
              <p:nvPr/>
            </p:nvSpPr>
            <p:spPr>
              <a:xfrm>
                <a:off x="0" y="0"/>
                <a:ext cx="2089115" cy="352973"/>
              </a:xfrm>
              <a:custGeom>
                <a:avLst/>
                <a:gdLst/>
                <a:ahLst/>
                <a:cxnLst/>
                <a:rect l="l" t="t" r="r" b="b"/>
                <a:pathLst>
                  <a:path w="1510507" h="406400">
                    <a:moveTo>
                      <a:pt x="0" y="0"/>
                    </a:moveTo>
                    <a:lnTo>
                      <a:pt x="1510507" y="0"/>
                    </a:lnTo>
                    <a:lnTo>
                      <a:pt x="1510507" y="406400"/>
                    </a:lnTo>
                    <a:lnTo>
                      <a:pt x="0" y="406400"/>
                    </a:lnTo>
                    <a:close/>
                  </a:path>
                </a:pathLst>
              </a:custGeom>
              <a:solidFill>
                <a:srgbClr val="ECF0F3"/>
              </a:solidFill>
            </p:spPr>
            <p:txBody>
              <a:bodyPr/>
              <a:lstStyle/>
              <a:p>
                <a:endParaRPr lang="en-GB"/>
              </a:p>
            </p:txBody>
          </p:sp>
          <p:sp>
            <p:nvSpPr>
              <p:cNvPr id="10" name="TextBox 4">
                <a:extLst>
                  <a:ext uri="{FF2B5EF4-FFF2-40B4-BE49-F238E27FC236}">
                    <a16:creationId xmlns:a16="http://schemas.microsoft.com/office/drawing/2014/main" id="{097991A5-B200-1D81-39EB-C8C6E22D489E}"/>
                  </a:ext>
                </a:extLst>
              </p:cNvPr>
              <p:cNvSpPr txBox="1"/>
              <p:nvPr/>
            </p:nvSpPr>
            <p:spPr>
              <a:xfrm>
                <a:off x="0" y="-9525"/>
                <a:ext cx="1569966" cy="307517"/>
              </a:xfrm>
              <a:prstGeom prst="rect">
                <a:avLst/>
              </a:prstGeom>
            </p:spPr>
            <p:txBody>
              <a:bodyPr lIns="34486" tIns="34486" rIns="34486" bIns="34486" rtlCol="0" anchor="ctr"/>
              <a:lstStyle/>
              <a:p>
                <a:pPr marL="0" marR="0" lvl="0" indent="0" algn="ctr" defTabSz="620786" eaLnBrk="1" fontAlgn="auto" latinLnBrk="0" hangingPunct="1">
                  <a:lnSpc>
                    <a:spcPts val="1629"/>
                  </a:lnSpc>
                  <a:spcBef>
                    <a:spcPts val="0"/>
                  </a:spcBef>
                  <a:spcAft>
                    <a:spcPts val="0"/>
                  </a:spcAft>
                  <a:buClrTx/>
                  <a:buSzTx/>
                  <a:buFontTx/>
                  <a:buNone/>
                  <a:tabLst/>
                  <a:defRPr/>
                </a:pPr>
                <a:endParaRPr kumimoji="0" sz="1222" b="0" i="0" u="none" strike="noStrike" kern="0" cap="none" spc="0" normalizeH="0" baseline="0" noProof="0">
                  <a:ln>
                    <a:noFill/>
                  </a:ln>
                  <a:solidFill>
                    <a:prstClr val="black"/>
                  </a:solidFill>
                  <a:effectLst/>
                  <a:uLnTx/>
                  <a:uFillTx/>
                </a:endParaRPr>
              </a:p>
            </p:txBody>
          </p:sp>
        </p:grpSp>
        <p:sp>
          <p:nvSpPr>
            <p:cNvPr id="5" name="Freeform 14">
              <a:extLst>
                <a:ext uri="{FF2B5EF4-FFF2-40B4-BE49-F238E27FC236}">
                  <a16:creationId xmlns:a16="http://schemas.microsoft.com/office/drawing/2014/main" id="{36B7B497-975F-F638-A7A3-40002A84C761}"/>
                </a:ext>
              </a:extLst>
            </p:cNvPr>
            <p:cNvSpPr/>
            <p:nvPr/>
          </p:nvSpPr>
          <p:spPr>
            <a:xfrm rot="5400000" flipV="1">
              <a:off x="2052569" y="3877659"/>
              <a:ext cx="731402" cy="1348326"/>
            </a:xfrm>
            <a:custGeom>
              <a:avLst/>
              <a:gdLst/>
              <a:ahLst/>
              <a:cxnLst/>
              <a:rect l="l" t="t" r="r" b="b"/>
              <a:pathLst>
                <a:path w="1302258" h="1561929">
                  <a:moveTo>
                    <a:pt x="0" y="1561928"/>
                  </a:moveTo>
                  <a:lnTo>
                    <a:pt x="1302258" y="1561928"/>
                  </a:lnTo>
                  <a:lnTo>
                    <a:pt x="1302258" y="0"/>
                  </a:lnTo>
                  <a:lnTo>
                    <a:pt x="0" y="0"/>
                  </a:lnTo>
                  <a:lnTo>
                    <a:pt x="0" y="1561928"/>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6" name="TextBox 33">
              <a:extLst>
                <a:ext uri="{FF2B5EF4-FFF2-40B4-BE49-F238E27FC236}">
                  <a16:creationId xmlns:a16="http://schemas.microsoft.com/office/drawing/2014/main" id="{07FFEDEB-1744-AF4E-702B-695C93F7A0CF}"/>
                </a:ext>
              </a:extLst>
            </p:cNvPr>
            <p:cNvSpPr txBox="1"/>
            <p:nvPr/>
          </p:nvSpPr>
          <p:spPr>
            <a:xfrm>
              <a:off x="3057952" y="4017416"/>
              <a:ext cx="7137267" cy="177243"/>
            </a:xfrm>
            <a:prstGeom prst="rect">
              <a:avLst/>
            </a:prstGeom>
          </p:spPr>
          <p:txBody>
            <a:bodyPr wrap="square" lIns="0" tIns="0" rIns="0" bIns="0" rtlCol="0" anchor="t">
              <a:spAutoFit/>
            </a:bodyPr>
            <a:lstStyle/>
            <a:p>
              <a:pPr lvl="0" defTabSz="620786">
                <a:lnSpc>
                  <a:spcPts val="1466"/>
                </a:lnSpc>
                <a:spcBef>
                  <a:spcPct val="0"/>
                </a:spcBef>
              </a:pPr>
              <a:r>
                <a:rPr lang="en-US" sz="2000" b="1" dirty="0"/>
                <a:t>Conduct a Tax Compliance Health Check</a:t>
              </a:r>
              <a:endParaRPr kumimoji="0" lang="en-US" sz="2172" b="1" i="0" u="none" strike="noStrike" kern="0" cap="none" spc="0" normalizeH="0" baseline="0" noProof="0" dirty="0">
                <a:ln>
                  <a:noFill/>
                </a:ln>
                <a:solidFill>
                  <a:srgbClr val="313131"/>
                </a:solidFill>
                <a:effectLst/>
                <a:uLnTx/>
                <a:uFillTx/>
                <a:latin typeface="Open Sauce Bold"/>
                <a:ea typeface="Open Sauce Bold"/>
                <a:cs typeface="Open Sauce Bold"/>
                <a:sym typeface="Open Sauce Bold"/>
              </a:endParaRPr>
            </a:p>
          </p:txBody>
        </p:sp>
        <p:sp>
          <p:nvSpPr>
            <p:cNvPr id="7" name="TextBox 37">
              <a:extLst>
                <a:ext uri="{FF2B5EF4-FFF2-40B4-BE49-F238E27FC236}">
                  <a16:creationId xmlns:a16="http://schemas.microsoft.com/office/drawing/2014/main" id="{09E2921F-F919-C40C-ED8E-FA7ADC9FD367}"/>
                </a:ext>
              </a:extLst>
            </p:cNvPr>
            <p:cNvSpPr txBox="1"/>
            <p:nvPr/>
          </p:nvSpPr>
          <p:spPr>
            <a:xfrm>
              <a:off x="3057951" y="4287657"/>
              <a:ext cx="7287582" cy="659432"/>
            </a:xfrm>
            <a:prstGeom prst="rect">
              <a:avLst/>
            </a:prstGeom>
          </p:spPr>
          <p:txBody>
            <a:bodyPr wrap="square" lIns="0" tIns="0" rIns="0" bIns="0" rtlCol="0" anchor="t">
              <a:spAutoFit/>
            </a:bodyPr>
            <a:lstStyle/>
            <a:p>
              <a:pPr lvl="0" algn="just" defTabSz="914400" eaLnBrk="0" fontAlgn="base" hangingPunct="0">
                <a:spcBef>
                  <a:spcPct val="0"/>
                </a:spcBef>
                <a:spcAft>
                  <a:spcPct val="0"/>
                </a:spcAft>
              </a:pPr>
              <a:r>
                <a:rPr lang="en-US" sz="1800" dirty="0"/>
                <a:t>Start by reviewing your current tax status, filings, liabilities, and documentation practices to identify gaps. This helps you determine what needs to be corrected or updated under the new law.</a:t>
              </a:r>
              <a:endParaRPr lang="en-US" altLang="en-US" sz="1800" dirty="0">
                <a:latin typeface="+mj-lt"/>
              </a:endParaRPr>
            </a:p>
          </p:txBody>
        </p:sp>
        <p:sp>
          <p:nvSpPr>
            <p:cNvPr id="8" name="TextBox 45">
              <a:extLst>
                <a:ext uri="{FF2B5EF4-FFF2-40B4-BE49-F238E27FC236}">
                  <a16:creationId xmlns:a16="http://schemas.microsoft.com/office/drawing/2014/main" id="{7E818259-8030-9C35-982F-54573C7E9C58}"/>
                </a:ext>
              </a:extLst>
            </p:cNvPr>
            <p:cNvSpPr txBox="1"/>
            <p:nvPr/>
          </p:nvSpPr>
          <p:spPr>
            <a:xfrm>
              <a:off x="1965897" y="4253487"/>
              <a:ext cx="696480" cy="454123"/>
            </a:xfrm>
            <a:prstGeom prst="rect">
              <a:avLst/>
            </a:prstGeom>
          </p:spPr>
          <p:txBody>
            <a:bodyPr wrap="square" lIns="0" tIns="0" rIns="0" bIns="0" rtlCol="0" anchor="t">
              <a:spAutoFit/>
            </a:bodyPr>
            <a:lstStyle/>
            <a:p>
              <a:pPr marL="0" marR="0" lvl="0" indent="0" algn="ctr" defTabSz="620786" eaLnBrk="1" fontAlgn="auto" latinLnBrk="0" hangingPunct="1">
                <a:lnSpc>
                  <a:spcPts val="5132"/>
                </a:lnSpc>
                <a:spcBef>
                  <a:spcPct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Eastman Grotesque Bold"/>
                  <a:ea typeface="Eastman Grotesque Bold"/>
                  <a:cs typeface="Eastman Grotesque Bold"/>
                  <a:sym typeface="Eastman Grotesque Bold"/>
                </a:rPr>
                <a:t>01</a:t>
              </a:r>
            </a:p>
          </p:txBody>
        </p:sp>
      </p:grpSp>
      <p:grpSp>
        <p:nvGrpSpPr>
          <p:cNvPr id="11" name="Group 10">
            <a:extLst>
              <a:ext uri="{FF2B5EF4-FFF2-40B4-BE49-F238E27FC236}">
                <a16:creationId xmlns:a16="http://schemas.microsoft.com/office/drawing/2014/main" id="{C224082C-CD5C-BEE1-25B0-BAD55702D992}"/>
              </a:ext>
            </a:extLst>
          </p:cNvPr>
          <p:cNvGrpSpPr/>
          <p:nvPr/>
        </p:nvGrpSpPr>
        <p:grpSpPr>
          <a:xfrm>
            <a:off x="5998866" y="952082"/>
            <a:ext cx="5893563" cy="1600539"/>
            <a:chOff x="1744107" y="3893464"/>
            <a:chExt cx="8759757" cy="1270097"/>
          </a:xfrm>
        </p:grpSpPr>
        <p:grpSp>
          <p:nvGrpSpPr>
            <p:cNvPr id="12" name="Group 2">
              <a:extLst>
                <a:ext uri="{FF2B5EF4-FFF2-40B4-BE49-F238E27FC236}">
                  <a16:creationId xmlns:a16="http://schemas.microsoft.com/office/drawing/2014/main" id="{38789F54-8646-4726-B2AD-326F133FB24B}"/>
                </a:ext>
              </a:extLst>
            </p:cNvPr>
            <p:cNvGrpSpPr/>
            <p:nvPr/>
          </p:nvGrpSpPr>
          <p:grpSpPr>
            <a:xfrm>
              <a:off x="2571758" y="3893464"/>
              <a:ext cx="7932106" cy="1270097"/>
              <a:chOff x="0" y="-9525"/>
              <a:chExt cx="2089115" cy="334511"/>
            </a:xfrm>
          </p:grpSpPr>
          <p:sp>
            <p:nvSpPr>
              <p:cNvPr id="17" name="Freeform 3">
                <a:extLst>
                  <a:ext uri="{FF2B5EF4-FFF2-40B4-BE49-F238E27FC236}">
                    <a16:creationId xmlns:a16="http://schemas.microsoft.com/office/drawing/2014/main" id="{16513D1A-4417-4502-7C62-029CB2B4F789}"/>
                  </a:ext>
                </a:extLst>
              </p:cNvPr>
              <p:cNvSpPr/>
              <p:nvPr/>
            </p:nvSpPr>
            <p:spPr>
              <a:xfrm>
                <a:off x="0" y="0"/>
                <a:ext cx="2089115" cy="324986"/>
              </a:xfrm>
              <a:custGeom>
                <a:avLst/>
                <a:gdLst/>
                <a:ahLst/>
                <a:cxnLst/>
                <a:rect l="l" t="t" r="r" b="b"/>
                <a:pathLst>
                  <a:path w="1510507" h="406400">
                    <a:moveTo>
                      <a:pt x="0" y="0"/>
                    </a:moveTo>
                    <a:lnTo>
                      <a:pt x="1510507" y="0"/>
                    </a:lnTo>
                    <a:lnTo>
                      <a:pt x="1510507" y="406400"/>
                    </a:lnTo>
                    <a:lnTo>
                      <a:pt x="0" y="406400"/>
                    </a:lnTo>
                    <a:close/>
                  </a:path>
                </a:pathLst>
              </a:custGeom>
              <a:solidFill>
                <a:srgbClr val="ECF0F3"/>
              </a:solidFill>
            </p:spPr>
            <p:txBody>
              <a:bodyPr/>
              <a:lstStyle/>
              <a:p>
                <a:endParaRPr lang="en-GB"/>
              </a:p>
            </p:txBody>
          </p:sp>
          <p:sp>
            <p:nvSpPr>
              <p:cNvPr id="18" name="TextBox 4">
                <a:extLst>
                  <a:ext uri="{FF2B5EF4-FFF2-40B4-BE49-F238E27FC236}">
                    <a16:creationId xmlns:a16="http://schemas.microsoft.com/office/drawing/2014/main" id="{5EA190F6-B9AE-997B-70EE-8F82FB029B50}"/>
                  </a:ext>
                </a:extLst>
              </p:cNvPr>
              <p:cNvSpPr txBox="1"/>
              <p:nvPr/>
            </p:nvSpPr>
            <p:spPr>
              <a:xfrm>
                <a:off x="0" y="-9525"/>
                <a:ext cx="1569966" cy="307517"/>
              </a:xfrm>
              <a:prstGeom prst="rect">
                <a:avLst/>
              </a:prstGeom>
            </p:spPr>
            <p:txBody>
              <a:bodyPr lIns="34486" tIns="34486" rIns="34486" bIns="34486" rtlCol="0" anchor="ctr"/>
              <a:lstStyle/>
              <a:p>
                <a:pPr marL="0" marR="0" lvl="0" indent="0" algn="ctr" defTabSz="620786" eaLnBrk="1" fontAlgn="auto" latinLnBrk="0" hangingPunct="1">
                  <a:lnSpc>
                    <a:spcPts val="1629"/>
                  </a:lnSpc>
                  <a:spcBef>
                    <a:spcPts val="0"/>
                  </a:spcBef>
                  <a:spcAft>
                    <a:spcPts val="0"/>
                  </a:spcAft>
                  <a:buClrTx/>
                  <a:buSzTx/>
                  <a:buFontTx/>
                  <a:buNone/>
                  <a:tabLst/>
                  <a:defRPr/>
                </a:pPr>
                <a:endParaRPr kumimoji="0" sz="1222" b="0" i="0" u="none" strike="noStrike" kern="0" cap="none" spc="0" normalizeH="0" baseline="0" noProof="0">
                  <a:ln>
                    <a:noFill/>
                  </a:ln>
                  <a:solidFill>
                    <a:prstClr val="black"/>
                  </a:solidFill>
                  <a:effectLst/>
                  <a:uLnTx/>
                  <a:uFillTx/>
                </a:endParaRPr>
              </a:p>
            </p:txBody>
          </p:sp>
        </p:grpSp>
        <p:sp>
          <p:nvSpPr>
            <p:cNvPr id="13" name="Freeform 14">
              <a:extLst>
                <a:ext uri="{FF2B5EF4-FFF2-40B4-BE49-F238E27FC236}">
                  <a16:creationId xmlns:a16="http://schemas.microsoft.com/office/drawing/2014/main" id="{A9E5EB61-0E74-E383-7001-15773A901E13}"/>
                </a:ext>
              </a:extLst>
            </p:cNvPr>
            <p:cNvSpPr/>
            <p:nvPr/>
          </p:nvSpPr>
          <p:spPr>
            <a:xfrm rot="5400000" flipV="1">
              <a:off x="2052569" y="3877659"/>
              <a:ext cx="731402" cy="1348326"/>
            </a:xfrm>
            <a:custGeom>
              <a:avLst/>
              <a:gdLst/>
              <a:ahLst/>
              <a:cxnLst/>
              <a:rect l="l" t="t" r="r" b="b"/>
              <a:pathLst>
                <a:path w="1302258" h="1561929">
                  <a:moveTo>
                    <a:pt x="0" y="1561928"/>
                  </a:moveTo>
                  <a:lnTo>
                    <a:pt x="1302258" y="1561928"/>
                  </a:lnTo>
                  <a:lnTo>
                    <a:pt x="1302258" y="0"/>
                  </a:lnTo>
                  <a:lnTo>
                    <a:pt x="0" y="0"/>
                  </a:lnTo>
                  <a:lnTo>
                    <a:pt x="0" y="1561928"/>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14" name="TextBox 33">
              <a:extLst>
                <a:ext uri="{FF2B5EF4-FFF2-40B4-BE49-F238E27FC236}">
                  <a16:creationId xmlns:a16="http://schemas.microsoft.com/office/drawing/2014/main" id="{85BE17D5-266D-2406-E11B-A7D4DC51DB74}"/>
                </a:ext>
              </a:extLst>
            </p:cNvPr>
            <p:cNvSpPr txBox="1"/>
            <p:nvPr/>
          </p:nvSpPr>
          <p:spPr>
            <a:xfrm>
              <a:off x="3057951" y="4116742"/>
              <a:ext cx="6661073" cy="171422"/>
            </a:xfrm>
            <a:prstGeom prst="rect">
              <a:avLst/>
            </a:prstGeom>
          </p:spPr>
          <p:txBody>
            <a:bodyPr wrap="square" lIns="0" tIns="0" rIns="0" bIns="0" rtlCol="0" anchor="t">
              <a:spAutoFit/>
            </a:bodyPr>
            <a:lstStyle/>
            <a:p>
              <a:pPr lvl="0" defTabSz="620786">
                <a:lnSpc>
                  <a:spcPts val="1466"/>
                </a:lnSpc>
                <a:spcBef>
                  <a:spcPct val="0"/>
                </a:spcBef>
              </a:pPr>
              <a:r>
                <a:rPr lang="en-US" sz="2000" b="1" dirty="0"/>
                <a:t>Update Financial and Accounting Records</a:t>
              </a:r>
              <a:endParaRPr kumimoji="0" lang="en-US" sz="2172" b="1" i="0" u="none" strike="noStrike" kern="0" cap="none" spc="0" normalizeH="0" baseline="0" noProof="0" dirty="0">
                <a:ln>
                  <a:noFill/>
                </a:ln>
                <a:solidFill>
                  <a:srgbClr val="313131"/>
                </a:solidFill>
                <a:effectLst/>
                <a:uLnTx/>
                <a:uFillTx/>
                <a:latin typeface="Open Sauce Bold"/>
                <a:ea typeface="Open Sauce Bold"/>
                <a:cs typeface="Open Sauce Bold"/>
                <a:sym typeface="Open Sauce Bold"/>
              </a:endParaRPr>
            </a:p>
          </p:txBody>
        </p:sp>
        <p:sp>
          <p:nvSpPr>
            <p:cNvPr id="15" name="TextBox 37">
              <a:extLst>
                <a:ext uri="{FF2B5EF4-FFF2-40B4-BE49-F238E27FC236}">
                  <a16:creationId xmlns:a16="http://schemas.microsoft.com/office/drawing/2014/main" id="{2A54A7E9-91F9-5E50-67B4-62AF1EC3F555}"/>
                </a:ext>
              </a:extLst>
            </p:cNvPr>
            <p:cNvSpPr txBox="1"/>
            <p:nvPr/>
          </p:nvSpPr>
          <p:spPr>
            <a:xfrm>
              <a:off x="3057951" y="4323345"/>
              <a:ext cx="7287582" cy="659432"/>
            </a:xfrm>
            <a:prstGeom prst="rect">
              <a:avLst/>
            </a:prstGeom>
          </p:spPr>
          <p:txBody>
            <a:bodyPr wrap="square" lIns="0" tIns="0" rIns="0" bIns="0" rtlCol="0" anchor="t">
              <a:spAutoFit/>
            </a:bodyPr>
            <a:lstStyle/>
            <a:p>
              <a:pPr lvl="0" algn="just" defTabSz="914400" eaLnBrk="0" fontAlgn="base" hangingPunct="0">
                <a:spcBef>
                  <a:spcPct val="0"/>
                </a:spcBef>
                <a:spcAft>
                  <a:spcPct val="0"/>
                </a:spcAft>
              </a:pPr>
              <a:r>
                <a:rPr lang="en-US" sz="1800" dirty="0"/>
                <a:t>Ensure that all income, expenses, receipts, and transactions are properly documented. Adopt standardized bookkeeping formats and reconcile accounts regularly to maintain accuracy.</a:t>
              </a:r>
              <a:endParaRPr lang="en-US" altLang="en-US" sz="1800" dirty="0">
                <a:latin typeface="+mj-lt"/>
              </a:endParaRPr>
            </a:p>
          </p:txBody>
        </p:sp>
        <p:sp>
          <p:nvSpPr>
            <p:cNvPr id="16" name="TextBox 45">
              <a:extLst>
                <a:ext uri="{FF2B5EF4-FFF2-40B4-BE49-F238E27FC236}">
                  <a16:creationId xmlns:a16="http://schemas.microsoft.com/office/drawing/2014/main" id="{BE982B92-9655-0CA3-882A-EA18614A54D0}"/>
                </a:ext>
              </a:extLst>
            </p:cNvPr>
            <p:cNvSpPr txBox="1"/>
            <p:nvPr/>
          </p:nvSpPr>
          <p:spPr>
            <a:xfrm>
              <a:off x="1947645" y="4253487"/>
              <a:ext cx="696480" cy="454123"/>
            </a:xfrm>
            <a:prstGeom prst="rect">
              <a:avLst/>
            </a:prstGeom>
          </p:spPr>
          <p:txBody>
            <a:bodyPr wrap="square" lIns="0" tIns="0" rIns="0" bIns="0" rtlCol="0" anchor="t">
              <a:spAutoFit/>
            </a:bodyPr>
            <a:lstStyle/>
            <a:p>
              <a:pPr marL="0" marR="0" lvl="0" indent="0" algn="ctr" defTabSz="620786" eaLnBrk="1" fontAlgn="auto" latinLnBrk="0" hangingPunct="1">
                <a:lnSpc>
                  <a:spcPts val="5132"/>
                </a:lnSpc>
                <a:spcBef>
                  <a:spcPct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Eastman Grotesque Bold"/>
                  <a:ea typeface="Eastman Grotesque Bold"/>
                  <a:cs typeface="Eastman Grotesque Bold"/>
                  <a:sym typeface="Eastman Grotesque Bold"/>
                </a:rPr>
                <a:t>02</a:t>
              </a:r>
            </a:p>
          </p:txBody>
        </p:sp>
      </p:grpSp>
      <p:grpSp>
        <p:nvGrpSpPr>
          <p:cNvPr id="19" name="Group 18">
            <a:extLst>
              <a:ext uri="{FF2B5EF4-FFF2-40B4-BE49-F238E27FC236}">
                <a16:creationId xmlns:a16="http://schemas.microsoft.com/office/drawing/2014/main" id="{9A6665A1-8938-6BE9-8D09-CF8721556967}"/>
              </a:ext>
            </a:extLst>
          </p:cNvPr>
          <p:cNvGrpSpPr/>
          <p:nvPr/>
        </p:nvGrpSpPr>
        <p:grpSpPr>
          <a:xfrm>
            <a:off x="570307" y="2830253"/>
            <a:ext cx="5332180" cy="1600539"/>
            <a:chOff x="1744107" y="3893464"/>
            <a:chExt cx="8759757" cy="1270097"/>
          </a:xfrm>
        </p:grpSpPr>
        <p:grpSp>
          <p:nvGrpSpPr>
            <p:cNvPr id="20" name="Group 2">
              <a:extLst>
                <a:ext uri="{FF2B5EF4-FFF2-40B4-BE49-F238E27FC236}">
                  <a16:creationId xmlns:a16="http://schemas.microsoft.com/office/drawing/2014/main" id="{0B94FD8F-A8C0-703E-0D72-81289EF0EE84}"/>
                </a:ext>
              </a:extLst>
            </p:cNvPr>
            <p:cNvGrpSpPr/>
            <p:nvPr/>
          </p:nvGrpSpPr>
          <p:grpSpPr>
            <a:xfrm>
              <a:off x="2571758" y="3893464"/>
              <a:ext cx="7932106" cy="1270097"/>
              <a:chOff x="0" y="-9525"/>
              <a:chExt cx="2089115" cy="334511"/>
            </a:xfrm>
          </p:grpSpPr>
          <p:sp>
            <p:nvSpPr>
              <p:cNvPr id="25" name="Freeform 3">
                <a:extLst>
                  <a:ext uri="{FF2B5EF4-FFF2-40B4-BE49-F238E27FC236}">
                    <a16:creationId xmlns:a16="http://schemas.microsoft.com/office/drawing/2014/main" id="{A616FCD8-68DE-F003-693A-405AD6314803}"/>
                  </a:ext>
                </a:extLst>
              </p:cNvPr>
              <p:cNvSpPr/>
              <p:nvPr/>
            </p:nvSpPr>
            <p:spPr>
              <a:xfrm>
                <a:off x="0" y="0"/>
                <a:ext cx="2089115" cy="324986"/>
              </a:xfrm>
              <a:custGeom>
                <a:avLst/>
                <a:gdLst/>
                <a:ahLst/>
                <a:cxnLst/>
                <a:rect l="l" t="t" r="r" b="b"/>
                <a:pathLst>
                  <a:path w="1510507" h="406400">
                    <a:moveTo>
                      <a:pt x="0" y="0"/>
                    </a:moveTo>
                    <a:lnTo>
                      <a:pt x="1510507" y="0"/>
                    </a:lnTo>
                    <a:lnTo>
                      <a:pt x="1510507" y="406400"/>
                    </a:lnTo>
                    <a:lnTo>
                      <a:pt x="0" y="406400"/>
                    </a:lnTo>
                    <a:close/>
                  </a:path>
                </a:pathLst>
              </a:custGeom>
              <a:solidFill>
                <a:srgbClr val="ECF0F3"/>
              </a:solidFill>
            </p:spPr>
            <p:txBody>
              <a:bodyPr/>
              <a:lstStyle/>
              <a:p>
                <a:endParaRPr lang="en-GB"/>
              </a:p>
            </p:txBody>
          </p:sp>
          <p:sp>
            <p:nvSpPr>
              <p:cNvPr id="26" name="TextBox 4">
                <a:extLst>
                  <a:ext uri="{FF2B5EF4-FFF2-40B4-BE49-F238E27FC236}">
                    <a16:creationId xmlns:a16="http://schemas.microsoft.com/office/drawing/2014/main" id="{FB83EDE0-66F8-CC21-AAA8-B384C66C9709}"/>
                  </a:ext>
                </a:extLst>
              </p:cNvPr>
              <p:cNvSpPr txBox="1"/>
              <p:nvPr/>
            </p:nvSpPr>
            <p:spPr>
              <a:xfrm>
                <a:off x="0" y="-9525"/>
                <a:ext cx="1569966" cy="307517"/>
              </a:xfrm>
              <a:prstGeom prst="rect">
                <a:avLst/>
              </a:prstGeom>
            </p:spPr>
            <p:txBody>
              <a:bodyPr lIns="34486" tIns="34486" rIns="34486" bIns="34486" rtlCol="0" anchor="ctr"/>
              <a:lstStyle/>
              <a:p>
                <a:pPr marL="0" marR="0" lvl="0" indent="0" algn="ctr" defTabSz="620786" eaLnBrk="1" fontAlgn="auto" latinLnBrk="0" hangingPunct="1">
                  <a:lnSpc>
                    <a:spcPts val="1629"/>
                  </a:lnSpc>
                  <a:spcBef>
                    <a:spcPts val="0"/>
                  </a:spcBef>
                  <a:spcAft>
                    <a:spcPts val="0"/>
                  </a:spcAft>
                  <a:buClrTx/>
                  <a:buSzTx/>
                  <a:buFontTx/>
                  <a:buNone/>
                  <a:tabLst/>
                  <a:defRPr/>
                </a:pPr>
                <a:endParaRPr kumimoji="0" sz="1222" b="0" i="0" u="none" strike="noStrike" kern="0" cap="none" spc="0" normalizeH="0" baseline="0" noProof="0">
                  <a:ln>
                    <a:noFill/>
                  </a:ln>
                  <a:solidFill>
                    <a:prstClr val="black"/>
                  </a:solidFill>
                  <a:effectLst/>
                  <a:uLnTx/>
                  <a:uFillTx/>
                </a:endParaRPr>
              </a:p>
            </p:txBody>
          </p:sp>
        </p:grpSp>
        <p:sp>
          <p:nvSpPr>
            <p:cNvPr id="21" name="Freeform 14">
              <a:extLst>
                <a:ext uri="{FF2B5EF4-FFF2-40B4-BE49-F238E27FC236}">
                  <a16:creationId xmlns:a16="http://schemas.microsoft.com/office/drawing/2014/main" id="{097FA2E6-8BD6-6B2D-D942-0C43BE0407C4}"/>
                </a:ext>
              </a:extLst>
            </p:cNvPr>
            <p:cNvSpPr/>
            <p:nvPr/>
          </p:nvSpPr>
          <p:spPr>
            <a:xfrm rot="5400000" flipV="1">
              <a:off x="2052569" y="3877659"/>
              <a:ext cx="731402" cy="1348326"/>
            </a:xfrm>
            <a:custGeom>
              <a:avLst/>
              <a:gdLst/>
              <a:ahLst/>
              <a:cxnLst/>
              <a:rect l="l" t="t" r="r" b="b"/>
              <a:pathLst>
                <a:path w="1302258" h="1561929">
                  <a:moveTo>
                    <a:pt x="0" y="1561928"/>
                  </a:moveTo>
                  <a:lnTo>
                    <a:pt x="1302258" y="1561928"/>
                  </a:lnTo>
                  <a:lnTo>
                    <a:pt x="1302258" y="0"/>
                  </a:lnTo>
                  <a:lnTo>
                    <a:pt x="0" y="0"/>
                  </a:lnTo>
                  <a:lnTo>
                    <a:pt x="0" y="1561928"/>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22" name="TextBox 33">
              <a:extLst>
                <a:ext uri="{FF2B5EF4-FFF2-40B4-BE49-F238E27FC236}">
                  <a16:creationId xmlns:a16="http://schemas.microsoft.com/office/drawing/2014/main" id="{1B7ED1D0-22B6-817C-3394-3E337A57E19E}"/>
                </a:ext>
              </a:extLst>
            </p:cNvPr>
            <p:cNvSpPr txBox="1"/>
            <p:nvPr/>
          </p:nvSpPr>
          <p:spPr>
            <a:xfrm>
              <a:off x="3057951" y="4097078"/>
              <a:ext cx="7287583" cy="320862"/>
            </a:xfrm>
            <a:prstGeom prst="rect">
              <a:avLst/>
            </a:prstGeom>
          </p:spPr>
          <p:txBody>
            <a:bodyPr wrap="square" lIns="0" tIns="0" rIns="0" bIns="0" rtlCol="0" anchor="t">
              <a:spAutoFit/>
            </a:bodyPr>
            <a:lstStyle/>
            <a:p>
              <a:pPr lvl="0" defTabSz="620786">
                <a:lnSpc>
                  <a:spcPts val="1466"/>
                </a:lnSpc>
                <a:spcBef>
                  <a:spcPct val="0"/>
                </a:spcBef>
              </a:pPr>
              <a:r>
                <a:rPr lang="en-US" sz="2000" b="1" dirty="0"/>
                <a:t>Align Your Business Structure with the New Law</a:t>
              </a:r>
              <a:endParaRPr kumimoji="0" lang="en-US" sz="2172" b="1" i="0" u="none" strike="noStrike" kern="0" cap="none" spc="0" normalizeH="0" baseline="0" noProof="0" dirty="0">
                <a:ln>
                  <a:noFill/>
                </a:ln>
                <a:solidFill>
                  <a:srgbClr val="313131"/>
                </a:solidFill>
                <a:effectLst/>
                <a:uLnTx/>
                <a:uFillTx/>
                <a:latin typeface="Open Sauce Bold"/>
                <a:ea typeface="Open Sauce Bold"/>
                <a:cs typeface="Open Sauce Bold"/>
                <a:sym typeface="Open Sauce Bold"/>
              </a:endParaRPr>
            </a:p>
          </p:txBody>
        </p:sp>
        <p:sp>
          <p:nvSpPr>
            <p:cNvPr id="23" name="TextBox 37">
              <a:extLst>
                <a:ext uri="{FF2B5EF4-FFF2-40B4-BE49-F238E27FC236}">
                  <a16:creationId xmlns:a16="http://schemas.microsoft.com/office/drawing/2014/main" id="{AF9A4596-3F54-11F7-56F4-34E55E34D6F5}"/>
                </a:ext>
              </a:extLst>
            </p:cNvPr>
            <p:cNvSpPr txBox="1"/>
            <p:nvPr/>
          </p:nvSpPr>
          <p:spPr>
            <a:xfrm>
              <a:off x="3057951" y="4347135"/>
              <a:ext cx="7287582" cy="659432"/>
            </a:xfrm>
            <a:prstGeom prst="rect">
              <a:avLst/>
            </a:prstGeom>
          </p:spPr>
          <p:txBody>
            <a:bodyPr wrap="square" lIns="0" tIns="0" rIns="0" bIns="0" rtlCol="0" anchor="t">
              <a:spAutoFit/>
            </a:bodyPr>
            <a:lstStyle/>
            <a:p>
              <a:pPr lvl="0" algn="just" defTabSz="914400" eaLnBrk="0" fontAlgn="base" hangingPunct="0">
                <a:spcBef>
                  <a:spcPct val="0"/>
                </a:spcBef>
                <a:spcAft>
                  <a:spcPct val="0"/>
                </a:spcAft>
              </a:pPr>
              <a:r>
                <a:rPr lang="en-US" sz="1800" dirty="0"/>
                <a:t>Review how the 2026 reforms affect your business category, turnover threshold, tax rate, and eligibility for incentives. Adjust internal policies and classifications where necessary.</a:t>
              </a:r>
              <a:endParaRPr lang="en-US" altLang="en-US" sz="1800" dirty="0">
                <a:latin typeface="+mj-lt"/>
              </a:endParaRPr>
            </a:p>
          </p:txBody>
        </p:sp>
        <p:sp>
          <p:nvSpPr>
            <p:cNvPr id="24" name="TextBox 45">
              <a:extLst>
                <a:ext uri="{FF2B5EF4-FFF2-40B4-BE49-F238E27FC236}">
                  <a16:creationId xmlns:a16="http://schemas.microsoft.com/office/drawing/2014/main" id="{16FE4A23-43CB-977D-B63C-466EE830E269}"/>
                </a:ext>
              </a:extLst>
            </p:cNvPr>
            <p:cNvSpPr txBox="1"/>
            <p:nvPr/>
          </p:nvSpPr>
          <p:spPr>
            <a:xfrm>
              <a:off x="1947645" y="4265382"/>
              <a:ext cx="696480" cy="454123"/>
            </a:xfrm>
            <a:prstGeom prst="rect">
              <a:avLst/>
            </a:prstGeom>
          </p:spPr>
          <p:txBody>
            <a:bodyPr wrap="square" lIns="0" tIns="0" rIns="0" bIns="0" rtlCol="0" anchor="t">
              <a:spAutoFit/>
            </a:bodyPr>
            <a:lstStyle/>
            <a:p>
              <a:pPr marL="0" marR="0" lvl="0" indent="0" algn="ctr" defTabSz="620786" eaLnBrk="1" fontAlgn="auto" latinLnBrk="0" hangingPunct="1">
                <a:lnSpc>
                  <a:spcPts val="5132"/>
                </a:lnSpc>
                <a:spcBef>
                  <a:spcPct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Eastman Grotesque Bold"/>
                  <a:ea typeface="Eastman Grotesque Bold"/>
                  <a:cs typeface="Eastman Grotesque Bold"/>
                  <a:sym typeface="Eastman Grotesque Bold"/>
                </a:rPr>
                <a:t>03</a:t>
              </a:r>
            </a:p>
          </p:txBody>
        </p:sp>
      </p:grpSp>
      <p:grpSp>
        <p:nvGrpSpPr>
          <p:cNvPr id="27" name="Group 26">
            <a:extLst>
              <a:ext uri="{FF2B5EF4-FFF2-40B4-BE49-F238E27FC236}">
                <a16:creationId xmlns:a16="http://schemas.microsoft.com/office/drawing/2014/main" id="{879DCD79-A7A3-2AC0-2E47-D9BEB28AF43A}"/>
              </a:ext>
            </a:extLst>
          </p:cNvPr>
          <p:cNvGrpSpPr/>
          <p:nvPr/>
        </p:nvGrpSpPr>
        <p:grpSpPr>
          <a:xfrm>
            <a:off x="5998866" y="2718859"/>
            <a:ext cx="5893564" cy="1582773"/>
            <a:chOff x="1744107" y="3893464"/>
            <a:chExt cx="8759757" cy="1226573"/>
          </a:xfrm>
        </p:grpSpPr>
        <p:grpSp>
          <p:nvGrpSpPr>
            <p:cNvPr id="28" name="Group 2">
              <a:extLst>
                <a:ext uri="{FF2B5EF4-FFF2-40B4-BE49-F238E27FC236}">
                  <a16:creationId xmlns:a16="http://schemas.microsoft.com/office/drawing/2014/main" id="{77C86E95-DEB2-2F26-84D8-544794925546}"/>
                </a:ext>
              </a:extLst>
            </p:cNvPr>
            <p:cNvGrpSpPr/>
            <p:nvPr/>
          </p:nvGrpSpPr>
          <p:grpSpPr>
            <a:xfrm>
              <a:off x="2571758" y="3893464"/>
              <a:ext cx="7932106" cy="1226573"/>
              <a:chOff x="0" y="-9525"/>
              <a:chExt cx="2089115" cy="323048"/>
            </a:xfrm>
          </p:grpSpPr>
          <p:sp>
            <p:nvSpPr>
              <p:cNvPr id="33" name="Freeform 3">
                <a:extLst>
                  <a:ext uri="{FF2B5EF4-FFF2-40B4-BE49-F238E27FC236}">
                    <a16:creationId xmlns:a16="http://schemas.microsoft.com/office/drawing/2014/main" id="{ACB326B1-F3FD-3ECB-3EB8-54F811B254B5}"/>
                  </a:ext>
                </a:extLst>
              </p:cNvPr>
              <p:cNvSpPr/>
              <p:nvPr/>
            </p:nvSpPr>
            <p:spPr>
              <a:xfrm>
                <a:off x="0" y="0"/>
                <a:ext cx="2089115" cy="313523"/>
              </a:xfrm>
              <a:custGeom>
                <a:avLst/>
                <a:gdLst/>
                <a:ahLst/>
                <a:cxnLst/>
                <a:rect l="l" t="t" r="r" b="b"/>
                <a:pathLst>
                  <a:path w="1510507" h="406400">
                    <a:moveTo>
                      <a:pt x="0" y="0"/>
                    </a:moveTo>
                    <a:lnTo>
                      <a:pt x="1510507" y="0"/>
                    </a:lnTo>
                    <a:lnTo>
                      <a:pt x="1510507" y="406400"/>
                    </a:lnTo>
                    <a:lnTo>
                      <a:pt x="0" y="406400"/>
                    </a:lnTo>
                    <a:close/>
                  </a:path>
                </a:pathLst>
              </a:custGeom>
              <a:solidFill>
                <a:srgbClr val="ECF0F3"/>
              </a:solidFill>
            </p:spPr>
            <p:txBody>
              <a:bodyPr/>
              <a:lstStyle/>
              <a:p>
                <a:endParaRPr lang="en-GB"/>
              </a:p>
            </p:txBody>
          </p:sp>
          <p:sp>
            <p:nvSpPr>
              <p:cNvPr id="34" name="TextBox 4">
                <a:extLst>
                  <a:ext uri="{FF2B5EF4-FFF2-40B4-BE49-F238E27FC236}">
                    <a16:creationId xmlns:a16="http://schemas.microsoft.com/office/drawing/2014/main" id="{74FA76F0-8FD0-10B3-6CEA-57147ADD7E8C}"/>
                  </a:ext>
                </a:extLst>
              </p:cNvPr>
              <p:cNvSpPr txBox="1"/>
              <p:nvPr/>
            </p:nvSpPr>
            <p:spPr>
              <a:xfrm>
                <a:off x="0" y="-9525"/>
                <a:ext cx="1569966" cy="307517"/>
              </a:xfrm>
              <a:prstGeom prst="rect">
                <a:avLst/>
              </a:prstGeom>
            </p:spPr>
            <p:txBody>
              <a:bodyPr lIns="34486" tIns="34486" rIns="34486" bIns="34486" rtlCol="0" anchor="ctr"/>
              <a:lstStyle/>
              <a:p>
                <a:pPr marL="0" marR="0" lvl="0" indent="0" algn="ctr" defTabSz="620786" eaLnBrk="1" fontAlgn="auto" latinLnBrk="0" hangingPunct="1">
                  <a:lnSpc>
                    <a:spcPts val="1629"/>
                  </a:lnSpc>
                  <a:spcBef>
                    <a:spcPts val="0"/>
                  </a:spcBef>
                  <a:spcAft>
                    <a:spcPts val="0"/>
                  </a:spcAft>
                  <a:buClrTx/>
                  <a:buSzTx/>
                  <a:buFontTx/>
                  <a:buNone/>
                  <a:tabLst/>
                  <a:defRPr/>
                </a:pPr>
                <a:endParaRPr kumimoji="0" sz="1222" b="0" i="0" u="none" strike="noStrike" kern="0" cap="none" spc="0" normalizeH="0" baseline="0" noProof="0">
                  <a:ln>
                    <a:noFill/>
                  </a:ln>
                  <a:solidFill>
                    <a:prstClr val="black"/>
                  </a:solidFill>
                  <a:effectLst/>
                  <a:uLnTx/>
                  <a:uFillTx/>
                </a:endParaRPr>
              </a:p>
            </p:txBody>
          </p:sp>
        </p:grpSp>
        <p:sp>
          <p:nvSpPr>
            <p:cNvPr id="29" name="Freeform 14">
              <a:extLst>
                <a:ext uri="{FF2B5EF4-FFF2-40B4-BE49-F238E27FC236}">
                  <a16:creationId xmlns:a16="http://schemas.microsoft.com/office/drawing/2014/main" id="{605E6F07-AB36-A5F8-32A4-1F10D9283D7D}"/>
                </a:ext>
              </a:extLst>
            </p:cNvPr>
            <p:cNvSpPr/>
            <p:nvPr/>
          </p:nvSpPr>
          <p:spPr>
            <a:xfrm rot="5400000" flipV="1">
              <a:off x="2052569" y="3877659"/>
              <a:ext cx="731402" cy="1348326"/>
            </a:xfrm>
            <a:custGeom>
              <a:avLst/>
              <a:gdLst/>
              <a:ahLst/>
              <a:cxnLst/>
              <a:rect l="l" t="t" r="r" b="b"/>
              <a:pathLst>
                <a:path w="1302258" h="1561929">
                  <a:moveTo>
                    <a:pt x="0" y="1561928"/>
                  </a:moveTo>
                  <a:lnTo>
                    <a:pt x="1302258" y="1561928"/>
                  </a:lnTo>
                  <a:lnTo>
                    <a:pt x="1302258" y="0"/>
                  </a:lnTo>
                  <a:lnTo>
                    <a:pt x="0" y="0"/>
                  </a:lnTo>
                  <a:lnTo>
                    <a:pt x="0" y="1561928"/>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0" name="TextBox 33">
              <a:extLst>
                <a:ext uri="{FF2B5EF4-FFF2-40B4-BE49-F238E27FC236}">
                  <a16:creationId xmlns:a16="http://schemas.microsoft.com/office/drawing/2014/main" id="{B94CE46C-F1AA-1934-54C7-80AABE5CFB02}"/>
                </a:ext>
              </a:extLst>
            </p:cNvPr>
            <p:cNvSpPr txBox="1"/>
            <p:nvPr/>
          </p:nvSpPr>
          <p:spPr>
            <a:xfrm>
              <a:off x="3057951" y="4116746"/>
              <a:ext cx="6661073" cy="171422"/>
            </a:xfrm>
            <a:prstGeom prst="rect">
              <a:avLst/>
            </a:prstGeom>
          </p:spPr>
          <p:txBody>
            <a:bodyPr wrap="square" lIns="0" tIns="0" rIns="0" bIns="0" rtlCol="0" anchor="t">
              <a:spAutoFit/>
            </a:bodyPr>
            <a:lstStyle/>
            <a:p>
              <a:pPr lvl="0" defTabSz="620786">
                <a:lnSpc>
                  <a:spcPts val="1466"/>
                </a:lnSpc>
                <a:spcBef>
                  <a:spcPct val="0"/>
                </a:spcBef>
              </a:pPr>
              <a:r>
                <a:rPr lang="en-US" sz="2000" b="1" dirty="0"/>
                <a:t>Upgrade to Digital Accounting and E-Filing Tools</a:t>
              </a:r>
              <a:endParaRPr kumimoji="0" lang="en-US" sz="2172" b="1" i="0" u="none" strike="noStrike" kern="0" cap="none" spc="0" normalizeH="0" baseline="0" noProof="0" dirty="0">
                <a:ln>
                  <a:noFill/>
                </a:ln>
                <a:solidFill>
                  <a:srgbClr val="313131"/>
                </a:solidFill>
                <a:effectLst/>
                <a:uLnTx/>
                <a:uFillTx/>
                <a:latin typeface="Open Sauce Bold"/>
                <a:ea typeface="Open Sauce Bold"/>
                <a:cs typeface="Open Sauce Bold"/>
                <a:sym typeface="Open Sauce Bold"/>
              </a:endParaRPr>
            </a:p>
          </p:txBody>
        </p:sp>
        <p:sp>
          <p:nvSpPr>
            <p:cNvPr id="31" name="TextBox 37">
              <a:extLst>
                <a:ext uri="{FF2B5EF4-FFF2-40B4-BE49-F238E27FC236}">
                  <a16:creationId xmlns:a16="http://schemas.microsoft.com/office/drawing/2014/main" id="{C2A89905-5130-2251-0AE1-00239E3DD501}"/>
                </a:ext>
              </a:extLst>
            </p:cNvPr>
            <p:cNvSpPr txBox="1"/>
            <p:nvPr/>
          </p:nvSpPr>
          <p:spPr>
            <a:xfrm>
              <a:off x="3057951" y="4343639"/>
              <a:ext cx="7287582" cy="659432"/>
            </a:xfrm>
            <a:prstGeom prst="rect">
              <a:avLst/>
            </a:prstGeom>
          </p:spPr>
          <p:txBody>
            <a:bodyPr wrap="square" lIns="0" tIns="0" rIns="0" bIns="0" rtlCol="0" anchor="t">
              <a:spAutoFit/>
            </a:bodyPr>
            <a:lstStyle/>
            <a:p>
              <a:pPr lvl="0" algn="just" defTabSz="914400" eaLnBrk="0" fontAlgn="base" hangingPunct="0">
                <a:spcBef>
                  <a:spcPct val="0"/>
                </a:spcBef>
                <a:spcAft>
                  <a:spcPct val="0"/>
                </a:spcAft>
              </a:pPr>
              <a:r>
                <a:rPr lang="en-US" sz="1800" dirty="0"/>
                <a:t>Leverage accounting software and e-tax platforms to automate calculations, store records, and file returns promptly in line with digital requirements introduced by tax authorities.</a:t>
              </a:r>
              <a:endParaRPr lang="en-US" altLang="en-US" sz="1800" dirty="0">
                <a:latin typeface="+mj-lt"/>
              </a:endParaRPr>
            </a:p>
          </p:txBody>
        </p:sp>
        <p:sp>
          <p:nvSpPr>
            <p:cNvPr id="32" name="TextBox 45">
              <a:extLst>
                <a:ext uri="{FF2B5EF4-FFF2-40B4-BE49-F238E27FC236}">
                  <a16:creationId xmlns:a16="http://schemas.microsoft.com/office/drawing/2014/main" id="{9662F413-29B8-394F-3595-1FE4284429A0}"/>
                </a:ext>
              </a:extLst>
            </p:cNvPr>
            <p:cNvSpPr txBox="1"/>
            <p:nvPr/>
          </p:nvSpPr>
          <p:spPr>
            <a:xfrm>
              <a:off x="1965897" y="4253487"/>
              <a:ext cx="696480" cy="454123"/>
            </a:xfrm>
            <a:prstGeom prst="rect">
              <a:avLst/>
            </a:prstGeom>
          </p:spPr>
          <p:txBody>
            <a:bodyPr wrap="square" lIns="0" tIns="0" rIns="0" bIns="0" rtlCol="0" anchor="t">
              <a:spAutoFit/>
            </a:bodyPr>
            <a:lstStyle/>
            <a:p>
              <a:pPr marL="0" marR="0" lvl="0" indent="0" algn="ctr" defTabSz="620786" eaLnBrk="1" fontAlgn="auto" latinLnBrk="0" hangingPunct="1">
                <a:lnSpc>
                  <a:spcPts val="5132"/>
                </a:lnSpc>
                <a:spcBef>
                  <a:spcPct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Eastman Grotesque Bold"/>
                  <a:ea typeface="Eastman Grotesque Bold"/>
                  <a:cs typeface="Eastman Grotesque Bold"/>
                  <a:sym typeface="Eastman Grotesque Bold"/>
                </a:rPr>
                <a:t>04</a:t>
              </a:r>
            </a:p>
          </p:txBody>
        </p:sp>
      </p:grpSp>
      <p:grpSp>
        <p:nvGrpSpPr>
          <p:cNvPr id="35" name="Group 34">
            <a:extLst>
              <a:ext uri="{FF2B5EF4-FFF2-40B4-BE49-F238E27FC236}">
                <a16:creationId xmlns:a16="http://schemas.microsoft.com/office/drawing/2014/main" id="{1B5F9797-FADE-A31D-485E-4621D84AA1D2}"/>
              </a:ext>
            </a:extLst>
          </p:cNvPr>
          <p:cNvGrpSpPr/>
          <p:nvPr/>
        </p:nvGrpSpPr>
        <p:grpSpPr>
          <a:xfrm>
            <a:off x="666685" y="4613365"/>
            <a:ext cx="5233300" cy="1908015"/>
            <a:chOff x="1744107" y="3893464"/>
            <a:chExt cx="8759757" cy="1270097"/>
          </a:xfrm>
        </p:grpSpPr>
        <p:grpSp>
          <p:nvGrpSpPr>
            <p:cNvPr id="36" name="Group 2">
              <a:extLst>
                <a:ext uri="{FF2B5EF4-FFF2-40B4-BE49-F238E27FC236}">
                  <a16:creationId xmlns:a16="http://schemas.microsoft.com/office/drawing/2014/main" id="{AEAA52AC-10A8-E65A-B22E-43B39692FE33}"/>
                </a:ext>
              </a:extLst>
            </p:cNvPr>
            <p:cNvGrpSpPr/>
            <p:nvPr/>
          </p:nvGrpSpPr>
          <p:grpSpPr>
            <a:xfrm>
              <a:off x="2571758" y="3893464"/>
              <a:ext cx="7932106" cy="1270097"/>
              <a:chOff x="0" y="-9525"/>
              <a:chExt cx="2089115" cy="334511"/>
            </a:xfrm>
          </p:grpSpPr>
          <p:sp>
            <p:nvSpPr>
              <p:cNvPr id="41" name="Freeform 3">
                <a:extLst>
                  <a:ext uri="{FF2B5EF4-FFF2-40B4-BE49-F238E27FC236}">
                    <a16:creationId xmlns:a16="http://schemas.microsoft.com/office/drawing/2014/main" id="{4B923273-E929-D4CA-C1E4-6544C49516D7}"/>
                  </a:ext>
                </a:extLst>
              </p:cNvPr>
              <p:cNvSpPr/>
              <p:nvPr/>
            </p:nvSpPr>
            <p:spPr>
              <a:xfrm>
                <a:off x="0" y="0"/>
                <a:ext cx="2089115" cy="324986"/>
              </a:xfrm>
              <a:custGeom>
                <a:avLst/>
                <a:gdLst/>
                <a:ahLst/>
                <a:cxnLst/>
                <a:rect l="l" t="t" r="r" b="b"/>
                <a:pathLst>
                  <a:path w="1510507" h="406400">
                    <a:moveTo>
                      <a:pt x="0" y="0"/>
                    </a:moveTo>
                    <a:lnTo>
                      <a:pt x="1510507" y="0"/>
                    </a:lnTo>
                    <a:lnTo>
                      <a:pt x="1510507" y="406400"/>
                    </a:lnTo>
                    <a:lnTo>
                      <a:pt x="0" y="406400"/>
                    </a:lnTo>
                    <a:close/>
                  </a:path>
                </a:pathLst>
              </a:custGeom>
              <a:solidFill>
                <a:srgbClr val="ECF0F3"/>
              </a:solidFill>
            </p:spPr>
            <p:txBody>
              <a:bodyPr/>
              <a:lstStyle/>
              <a:p>
                <a:endParaRPr lang="en-GB"/>
              </a:p>
            </p:txBody>
          </p:sp>
          <p:sp>
            <p:nvSpPr>
              <p:cNvPr id="42" name="TextBox 4">
                <a:extLst>
                  <a:ext uri="{FF2B5EF4-FFF2-40B4-BE49-F238E27FC236}">
                    <a16:creationId xmlns:a16="http://schemas.microsoft.com/office/drawing/2014/main" id="{45A6B66D-8633-00FD-207A-5652893D38AC}"/>
                  </a:ext>
                </a:extLst>
              </p:cNvPr>
              <p:cNvSpPr txBox="1"/>
              <p:nvPr/>
            </p:nvSpPr>
            <p:spPr>
              <a:xfrm>
                <a:off x="0" y="-9525"/>
                <a:ext cx="1569966" cy="307517"/>
              </a:xfrm>
              <a:prstGeom prst="rect">
                <a:avLst/>
              </a:prstGeom>
            </p:spPr>
            <p:txBody>
              <a:bodyPr lIns="34486" tIns="34486" rIns="34486" bIns="34486" rtlCol="0" anchor="ctr"/>
              <a:lstStyle/>
              <a:p>
                <a:pPr marL="0" marR="0" lvl="0" indent="0" algn="ctr" defTabSz="620786" eaLnBrk="1" fontAlgn="auto" latinLnBrk="0" hangingPunct="1">
                  <a:lnSpc>
                    <a:spcPts val="1629"/>
                  </a:lnSpc>
                  <a:spcBef>
                    <a:spcPts val="0"/>
                  </a:spcBef>
                  <a:spcAft>
                    <a:spcPts val="0"/>
                  </a:spcAft>
                  <a:buClrTx/>
                  <a:buSzTx/>
                  <a:buFontTx/>
                  <a:buNone/>
                  <a:tabLst/>
                  <a:defRPr/>
                </a:pPr>
                <a:endParaRPr kumimoji="0" sz="1222" b="0" i="0" u="none" strike="noStrike" kern="0" cap="none" spc="0" normalizeH="0" baseline="0" noProof="0">
                  <a:ln>
                    <a:noFill/>
                  </a:ln>
                  <a:solidFill>
                    <a:prstClr val="black"/>
                  </a:solidFill>
                  <a:effectLst/>
                  <a:uLnTx/>
                  <a:uFillTx/>
                </a:endParaRPr>
              </a:p>
            </p:txBody>
          </p:sp>
        </p:grpSp>
        <p:sp>
          <p:nvSpPr>
            <p:cNvPr id="37" name="Freeform 14">
              <a:extLst>
                <a:ext uri="{FF2B5EF4-FFF2-40B4-BE49-F238E27FC236}">
                  <a16:creationId xmlns:a16="http://schemas.microsoft.com/office/drawing/2014/main" id="{73F2F065-11ED-2956-ED4D-A8FB5063D0AA}"/>
                </a:ext>
              </a:extLst>
            </p:cNvPr>
            <p:cNvSpPr/>
            <p:nvPr/>
          </p:nvSpPr>
          <p:spPr>
            <a:xfrm rot="5400000" flipV="1">
              <a:off x="2052569" y="3877659"/>
              <a:ext cx="731402" cy="1348326"/>
            </a:xfrm>
            <a:custGeom>
              <a:avLst/>
              <a:gdLst/>
              <a:ahLst/>
              <a:cxnLst/>
              <a:rect l="l" t="t" r="r" b="b"/>
              <a:pathLst>
                <a:path w="1302258" h="1561929">
                  <a:moveTo>
                    <a:pt x="0" y="1561928"/>
                  </a:moveTo>
                  <a:lnTo>
                    <a:pt x="1302258" y="1561928"/>
                  </a:lnTo>
                  <a:lnTo>
                    <a:pt x="1302258" y="0"/>
                  </a:lnTo>
                  <a:lnTo>
                    <a:pt x="0" y="0"/>
                  </a:lnTo>
                  <a:lnTo>
                    <a:pt x="0" y="1561928"/>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8" name="TextBox 33">
              <a:extLst>
                <a:ext uri="{FF2B5EF4-FFF2-40B4-BE49-F238E27FC236}">
                  <a16:creationId xmlns:a16="http://schemas.microsoft.com/office/drawing/2014/main" id="{ABC3D133-0420-53AD-3F92-C424A1D4F8CE}"/>
                </a:ext>
              </a:extLst>
            </p:cNvPr>
            <p:cNvSpPr txBox="1"/>
            <p:nvPr/>
          </p:nvSpPr>
          <p:spPr>
            <a:xfrm>
              <a:off x="3057951" y="4116742"/>
              <a:ext cx="6661073" cy="171422"/>
            </a:xfrm>
            <a:prstGeom prst="rect">
              <a:avLst/>
            </a:prstGeom>
          </p:spPr>
          <p:txBody>
            <a:bodyPr wrap="square" lIns="0" tIns="0" rIns="0" bIns="0" rtlCol="0" anchor="t">
              <a:spAutoFit/>
            </a:bodyPr>
            <a:lstStyle/>
            <a:p>
              <a:pPr lvl="0" defTabSz="620786">
                <a:lnSpc>
                  <a:spcPts val="1466"/>
                </a:lnSpc>
                <a:spcBef>
                  <a:spcPct val="0"/>
                </a:spcBef>
              </a:pPr>
              <a:r>
                <a:rPr lang="en-US" sz="2000" b="1" dirty="0"/>
                <a:t>Develop an Annual Tax Calendar</a:t>
              </a:r>
              <a:endParaRPr kumimoji="0" lang="en-US" sz="2172" b="1" i="0" u="none" strike="noStrike" kern="0" cap="none" spc="0" normalizeH="0" baseline="0" noProof="0" dirty="0">
                <a:ln>
                  <a:noFill/>
                </a:ln>
                <a:solidFill>
                  <a:srgbClr val="313131"/>
                </a:solidFill>
                <a:effectLst/>
                <a:uLnTx/>
                <a:uFillTx/>
                <a:latin typeface="Open Sauce Bold"/>
                <a:ea typeface="Open Sauce Bold"/>
                <a:cs typeface="Open Sauce Bold"/>
                <a:sym typeface="Open Sauce Bold"/>
              </a:endParaRPr>
            </a:p>
          </p:txBody>
        </p:sp>
        <p:sp>
          <p:nvSpPr>
            <p:cNvPr id="39" name="TextBox 37">
              <a:extLst>
                <a:ext uri="{FF2B5EF4-FFF2-40B4-BE49-F238E27FC236}">
                  <a16:creationId xmlns:a16="http://schemas.microsoft.com/office/drawing/2014/main" id="{AA91EEED-88C6-0732-E13A-72FE76D611E5}"/>
                </a:ext>
              </a:extLst>
            </p:cNvPr>
            <p:cNvSpPr txBox="1"/>
            <p:nvPr/>
          </p:nvSpPr>
          <p:spPr>
            <a:xfrm>
              <a:off x="3057951" y="4323345"/>
              <a:ext cx="7287582" cy="659432"/>
            </a:xfrm>
            <a:prstGeom prst="rect">
              <a:avLst/>
            </a:prstGeom>
          </p:spPr>
          <p:txBody>
            <a:bodyPr wrap="square" lIns="0" tIns="0" rIns="0" bIns="0" rtlCol="0" anchor="t">
              <a:spAutoFit/>
            </a:bodyPr>
            <a:lstStyle/>
            <a:p>
              <a:pPr lvl="0" algn="just" defTabSz="914400" eaLnBrk="0" fontAlgn="base" hangingPunct="0">
                <a:spcBef>
                  <a:spcPct val="0"/>
                </a:spcBef>
                <a:spcAft>
                  <a:spcPct val="0"/>
                </a:spcAft>
              </a:pPr>
              <a:r>
                <a:rPr lang="en-US" sz="1800" dirty="0"/>
                <a:t>Create a schedule of all filing deadlines, remittance dates, and compliance activities (VAT, CIT, PAYE, WHT, etc.). Assign responsible staff and set reminders to prevent late submissions.</a:t>
              </a:r>
              <a:endParaRPr lang="en-US" altLang="en-US" sz="1800" dirty="0">
                <a:latin typeface="+mj-lt"/>
              </a:endParaRPr>
            </a:p>
          </p:txBody>
        </p:sp>
        <p:sp>
          <p:nvSpPr>
            <p:cNvPr id="40" name="TextBox 45">
              <a:extLst>
                <a:ext uri="{FF2B5EF4-FFF2-40B4-BE49-F238E27FC236}">
                  <a16:creationId xmlns:a16="http://schemas.microsoft.com/office/drawing/2014/main" id="{54BF28A4-CE64-0692-1DB9-182433F14C05}"/>
                </a:ext>
              </a:extLst>
            </p:cNvPr>
            <p:cNvSpPr txBox="1"/>
            <p:nvPr/>
          </p:nvSpPr>
          <p:spPr>
            <a:xfrm>
              <a:off x="1947645" y="4253487"/>
              <a:ext cx="696480" cy="454123"/>
            </a:xfrm>
            <a:prstGeom prst="rect">
              <a:avLst/>
            </a:prstGeom>
          </p:spPr>
          <p:txBody>
            <a:bodyPr wrap="square" lIns="0" tIns="0" rIns="0" bIns="0" rtlCol="0" anchor="t">
              <a:spAutoFit/>
            </a:bodyPr>
            <a:lstStyle/>
            <a:p>
              <a:pPr marL="0" marR="0" lvl="0" indent="0" algn="ctr" defTabSz="620786" eaLnBrk="1" fontAlgn="auto" latinLnBrk="0" hangingPunct="1">
                <a:lnSpc>
                  <a:spcPts val="5132"/>
                </a:lnSpc>
                <a:spcBef>
                  <a:spcPct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Eastman Grotesque Bold"/>
                  <a:ea typeface="Eastman Grotesque Bold"/>
                  <a:cs typeface="Eastman Grotesque Bold"/>
                  <a:sym typeface="Eastman Grotesque Bold"/>
                </a:rPr>
                <a:t>05</a:t>
              </a:r>
            </a:p>
          </p:txBody>
        </p:sp>
      </p:grpSp>
      <p:grpSp>
        <p:nvGrpSpPr>
          <p:cNvPr id="69" name="Group 68">
            <a:extLst>
              <a:ext uri="{FF2B5EF4-FFF2-40B4-BE49-F238E27FC236}">
                <a16:creationId xmlns:a16="http://schemas.microsoft.com/office/drawing/2014/main" id="{551D72D7-BB01-CFAB-B3C1-F2E48464BC61}"/>
              </a:ext>
            </a:extLst>
          </p:cNvPr>
          <p:cNvGrpSpPr/>
          <p:nvPr/>
        </p:nvGrpSpPr>
        <p:grpSpPr>
          <a:xfrm>
            <a:off x="6003783" y="4603183"/>
            <a:ext cx="5888647" cy="1756597"/>
            <a:chOff x="1744107" y="3893464"/>
            <a:chExt cx="8759757" cy="1393936"/>
          </a:xfrm>
        </p:grpSpPr>
        <p:grpSp>
          <p:nvGrpSpPr>
            <p:cNvPr id="70" name="Group 2">
              <a:extLst>
                <a:ext uri="{FF2B5EF4-FFF2-40B4-BE49-F238E27FC236}">
                  <a16:creationId xmlns:a16="http://schemas.microsoft.com/office/drawing/2014/main" id="{63B21CE3-EC7A-9E4F-D7D8-3606ABB0556B}"/>
                </a:ext>
              </a:extLst>
            </p:cNvPr>
            <p:cNvGrpSpPr/>
            <p:nvPr/>
          </p:nvGrpSpPr>
          <p:grpSpPr>
            <a:xfrm>
              <a:off x="2571758" y="3893464"/>
              <a:ext cx="7932106" cy="1393936"/>
              <a:chOff x="0" y="-9525"/>
              <a:chExt cx="2089115" cy="367127"/>
            </a:xfrm>
          </p:grpSpPr>
          <p:sp>
            <p:nvSpPr>
              <p:cNvPr id="75" name="Freeform 3">
                <a:extLst>
                  <a:ext uri="{FF2B5EF4-FFF2-40B4-BE49-F238E27FC236}">
                    <a16:creationId xmlns:a16="http://schemas.microsoft.com/office/drawing/2014/main" id="{4BA2179C-9A62-B2DA-8E8E-EBAD81C90A82}"/>
                  </a:ext>
                </a:extLst>
              </p:cNvPr>
              <p:cNvSpPr/>
              <p:nvPr/>
            </p:nvSpPr>
            <p:spPr>
              <a:xfrm>
                <a:off x="0" y="0"/>
                <a:ext cx="2089115" cy="357602"/>
              </a:xfrm>
              <a:custGeom>
                <a:avLst/>
                <a:gdLst/>
                <a:ahLst/>
                <a:cxnLst/>
                <a:rect l="l" t="t" r="r" b="b"/>
                <a:pathLst>
                  <a:path w="1510507" h="406400">
                    <a:moveTo>
                      <a:pt x="0" y="0"/>
                    </a:moveTo>
                    <a:lnTo>
                      <a:pt x="1510507" y="0"/>
                    </a:lnTo>
                    <a:lnTo>
                      <a:pt x="1510507" y="406400"/>
                    </a:lnTo>
                    <a:lnTo>
                      <a:pt x="0" y="406400"/>
                    </a:lnTo>
                    <a:close/>
                  </a:path>
                </a:pathLst>
              </a:custGeom>
              <a:solidFill>
                <a:srgbClr val="ECF0F3"/>
              </a:solidFill>
            </p:spPr>
            <p:txBody>
              <a:bodyPr/>
              <a:lstStyle/>
              <a:p>
                <a:endParaRPr lang="en-GB"/>
              </a:p>
            </p:txBody>
          </p:sp>
          <p:sp>
            <p:nvSpPr>
              <p:cNvPr id="76" name="TextBox 4">
                <a:extLst>
                  <a:ext uri="{FF2B5EF4-FFF2-40B4-BE49-F238E27FC236}">
                    <a16:creationId xmlns:a16="http://schemas.microsoft.com/office/drawing/2014/main" id="{9CBC5481-AAC9-2131-F6B6-6C8EEC18513F}"/>
                  </a:ext>
                </a:extLst>
              </p:cNvPr>
              <p:cNvSpPr txBox="1"/>
              <p:nvPr/>
            </p:nvSpPr>
            <p:spPr>
              <a:xfrm>
                <a:off x="0" y="-9525"/>
                <a:ext cx="1569966" cy="307517"/>
              </a:xfrm>
              <a:prstGeom prst="rect">
                <a:avLst/>
              </a:prstGeom>
            </p:spPr>
            <p:txBody>
              <a:bodyPr lIns="34486" tIns="34486" rIns="34486" bIns="34486" rtlCol="0" anchor="ctr"/>
              <a:lstStyle/>
              <a:p>
                <a:pPr marL="0" marR="0" lvl="0" indent="0" algn="ctr" defTabSz="620786" eaLnBrk="1" fontAlgn="auto" latinLnBrk="0" hangingPunct="1">
                  <a:lnSpc>
                    <a:spcPts val="1629"/>
                  </a:lnSpc>
                  <a:spcBef>
                    <a:spcPts val="0"/>
                  </a:spcBef>
                  <a:spcAft>
                    <a:spcPts val="0"/>
                  </a:spcAft>
                  <a:buClrTx/>
                  <a:buSzTx/>
                  <a:buFontTx/>
                  <a:buNone/>
                  <a:tabLst/>
                  <a:defRPr/>
                </a:pPr>
                <a:endParaRPr kumimoji="0" sz="1222" b="0" i="0" u="none" strike="noStrike" kern="0" cap="none" spc="0" normalizeH="0" baseline="0" noProof="0">
                  <a:ln>
                    <a:noFill/>
                  </a:ln>
                  <a:solidFill>
                    <a:prstClr val="black"/>
                  </a:solidFill>
                  <a:effectLst/>
                  <a:uLnTx/>
                  <a:uFillTx/>
                </a:endParaRPr>
              </a:p>
            </p:txBody>
          </p:sp>
        </p:grpSp>
        <p:sp>
          <p:nvSpPr>
            <p:cNvPr id="71" name="Freeform 14">
              <a:extLst>
                <a:ext uri="{FF2B5EF4-FFF2-40B4-BE49-F238E27FC236}">
                  <a16:creationId xmlns:a16="http://schemas.microsoft.com/office/drawing/2014/main" id="{5E42272F-C42D-28F4-D58C-5954D89204C3}"/>
                </a:ext>
              </a:extLst>
            </p:cNvPr>
            <p:cNvSpPr/>
            <p:nvPr/>
          </p:nvSpPr>
          <p:spPr>
            <a:xfrm rot="5400000" flipV="1">
              <a:off x="2052569" y="3877659"/>
              <a:ext cx="731402" cy="1348326"/>
            </a:xfrm>
            <a:custGeom>
              <a:avLst/>
              <a:gdLst/>
              <a:ahLst/>
              <a:cxnLst/>
              <a:rect l="l" t="t" r="r" b="b"/>
              <a:pathLst>
                <a:path w="1302258" h="1561929">
                  <a:moveTo>
                    <a:pt x="0" y="1561928"/>
                  </a:moveTo>
                  <a:lnTo>
                    <a:pt x="1302258" y="1561928"/>
                  </a:lnTo>
                  <a:lnTo>
                    <a:pt x="1302258" y="0"/>
                  </a:lnTo>
                  <a:lnTo>
                    <a:pt x="0" y="0"/>
                  </a:lnTo>
                  <a:lnTo>
                    <a:pt x="0" y="1561928"/>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72" name="TextBox 33">
              <a:extLst>
                <a:ext uri="{FF2B5EF4-FFF2-40B4-BE49-F238E27FC236}">
                  <a16:creationId xmlns:a16="http://schemas.microsoft.com/office/drawing/2014/main" id="{93D44B54-93AE-25B5-5140-A396C5592034}"/>
                </a:ext>
              </a:extLst>
            </p:cNvPr>
            <p:cNvSpPr txBox="1"/>
            <p:nvPr/>
          </p:nvSpPr>
          <p:spPr>
            <a:xfrm>
              <a:off x="3057951" y="4116743"/>
              <a:ext cx="6661073" cy="171422"/>
            </a:xfrm>
            <a:prstGeom prst="rect">
              <a:avLst/>
            </a:prstGeom>
          </p:spPr>
          <p:txBody>
            <a:bodyPr wrap="square" lIns="0" tIns="0" rIns="0" bIns="0" rtlCol="0" anchor="t">
              <a:spAutoFit/>
            </a:bodyPr>
            <a:lstStyle/>
            <a:p>
              <a:pPr lvl="0" defTabSz="620786">
                <a:lnSpc>
                  <a:spcPts val="1466"/>
                </a:lnSpc>
                <a:spcBef>
                  <a:spcPct val="0"/>
                </a:spcBef>
              </a:pPr>
              <a:r>
                <a:rPr lang="en-US" sz="2000" b="1" dirty="0"/>
                <a:t>Review and Optimize Eligible Incentives</a:t>
              </a:r>
              <a:endParaRPr kumimoji="0" lang="en-US" sz="2172" b="1" i="0" u="none" strike="noStrike" kern="0" cap="none" spc="0" normalizeH="0" baseline="0" noProof="0" dirty="0">
                <a:ln>
                  <a:noFill/>
                </a:ln>
                <a:solidFill>
                  <a:srgbClr val="313131"/>
                </a:solidFill>
                <a:effectLst/>
                <a:uLnTx/>
                <a:uFillTx/>
                <a:latin typeface="Open Sauce Bold"/>
                <a:ea typeface="Open Sauce Bold"/>
                <a:cs typeface="Open Sauce Bold"/>
                <a:sym typeface="Open Sauce Bold"/>
              </a:endParaRPr>
            </a:p>
          </p:txBody>
        </p:sp>
        <p:sp>
          <p:nvSpPr>
            <p:cNvPr id="73" name="TextBox 37">
              <a:extLst>
                <a:ext uri="{FF2B5EF4-FFF2-40B4-BE49-F238E27FC236}">
                  <a16:creationId xmlns:a16="http://schemas.microsoft.com/office/drawing/2014/main" id="{09870F52-1121-FEC3-B60C-A87CCC125E00}"/>
                </a:ext>
              </a:extLst>
            </p:cNvPr>
            <p:cNvSpPr txBox="1"/>
            <p:nvPr/>
          </p:nvSpPr>
          <p:spPr>
            <a:xfrm>
              <a:off x="3057951" y="4347135"/>
              <a:ext cx="7287582" cy="879243"/>
            </a:xfrm>
            <a:prstGeom prst="rect">
              <a:avLst/>
            </a:prstGeom>
          </p:spPr>
          <p:txBody>
            <a:bodyPr wrap="square" lIns="0" tIns="0" rIns="0" bIns="0" rtlCol="0" anchor="t">
              <a:spAutoFit/>
            </a:bodyPr>
            <a:lstStyle/>
            <a:p>
              <a:pPr lvl="0" algn="just" defTabSz="914400" eaLnBrk="0" fontAlgn="base" hangingPunct="0">
                <a:spcBef>
                  <a:spcPct val="0"/>
                </a:spcBef>
                <a:spcAft>
                  <a:spcPct val="0"/>
                </a:spcAft>
              </a:pPr>
              <a:r>
                <a:rPr lang="en-US" sz="1800" dirty="0"/>
                <a:t>Identify new reliefs, deductions, and sector-specific incentives available under the 2026 Tax Law. Take deliberate steps to ensure your business meets the criteria needed to benefit from them.</a:t>
              </a:r>
              <a:endParaRPr lang="en-US" altLang="en-US" sz="1800" dirty="0">
                <a:latin typeface="+mj-lt"/>
              </a:endParaRPr>
            </a:p>
          </p:txBody>
        </p:sp>
        <p:sp>
          <p:nvSpPr>
            <p:cNvPr id="74" name="TextBox 45">
              <a:extLst>
                <a:ext uri="{FF2B5EF4-FFF2-40B4-BE49-F238E27FC236}">
                  <a16:creationId xmlns:a16="http://schemas.microsoft.com/office/drawing/2014/main" id="{4FD21F7F-5D07-B86A-8CAD-21F94843983E}"/>
                </a:ext>
              </a:extLst>
            </p:cNvPr>
            <p:cNvSpPr txBox="1"/>
            <p:nvPr/>
          </p:nvSpPr>
          <p:spPr>
            <a:xfrm>
              <a:off x="1947645" y="4265382"/>
              <a:ext cx="696480" cy="454123"/>
            </a:xfrm>
            <a:prstGeom prst="rect">
              <a:avLst/>
            </a:prstGeom>
          </p:spPr>
          <p:txBody>
            <a:bodyPr wrap="square" lIns="0" tIns="0" rIns="0" bIns="0" rtlCol="0" anchor="t">
              <a:spAutoFit/>
            </a:bodyPr>
            <a:lstStyle/>
            <a:p>
              <a:pPr marL="0" marR="0" lvl="0" indent="0" algn="ctr" defTabSz="620786" eaLnBrk="1" fontAlgn="auto" latinLnBrk="0" hangingPunct="1">
                <a:lnSpc>
                  <a:spcPts val="5132"/>
                </a:lnSpc>
                <a:spcBef>
                  <a:spcPct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Eastman Grotesque Bold"/>
                  <a:ea typeface="Eastman Grotesque Bold"/>
                  <a:cs typeface="Eastman Grotesque Bold"/>
                  <a:sym typeface="Eastman Grotesque Bold"/>
                </a:rPr>
                <a:t>06</a:t>
              </a:r>
            </a:p>
          </p:txBody>
        </p:sp>
      </p:grpSp>
    </p:spTree>
    <p:extLst>
      <p:ext uri="{BB962C8B-B14F-4D97-AF65-F5344CB8AC3E}">
        <p14:creationId xmlns:p14="http://schemas.microsoft.com/office/powerpoint/2010/main" val="17272723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A08E22-D4B9-32FF-BB5B-A9FE732391FD}"/>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20749D2B-F4B9-8B76-6429-EB189DA083DE}"/>
              </a:ext>
            </a:extLst>
          </p:cNvPr>
          <p:cNvSpPr/>
          <p:nvPr/>
        </p:nvSpPr>
        <p:spPr>
          <a:xfrm>
            <a:off x="2822" y="653143"/>
            <a:ext cx="228290" cy="633027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1134">
              <a:defRPr/>
            </a:pPr>
            <a:endParaRPr lang="en-ID" sz="1833">
              <a:solidFill>
                <a:prstClr val="white"/>
              </a:solidFill>
              <a:latin typeface="Swis721 Lt BT" panose="020B0403020202020204" pitchFamily="34" charset="0"/>
            </a:endParaRPr>
          </a:p>
        </p:txBody>
      </p:sp>
      <p:sp>
        <p:nvSpPr>
          <p:cNvPr id="65" name="Title 1">
            <a:extLst>
              <a:ext uri="{FF2B5EF4-FFF2-40B4-BE49-F238E27FC236}">
                <a16:creationId xmlns:a16="http://schemas.microsoft.com/office/drawing/2014/main" id="{1064ABB2-D8E8-1B4A-C553-5552BD79BDA6}"/>
              </a:ext>
            </a:extLst>
          </p:cNvPr>
          <p:cNvSpPr txBox="1">
            <a:spLocks/>
          </p:cNvSpPr>
          <p:nvPr/>
        </p:nvSpPr>
        <p:spPr bwMode="auto">
          <a:xfrm>
            <a:off x="36244" y="26570"/>
            <a:ext cx="12071160" cy="77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12" tIns="46556" rIns="93112" bIns="46556"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GB" sz="4000" b="1" dirty="0">
                <a:latin typeface="Segoe UI" panose="020B0502040204020203" pitchFamily="34" charset="0"/>
                <a:cs typeface="Segoe UI" panose="020B0502040204020203" pitchFamily="34" charset="0"/>
              </a:rPr>
              <a:t>Tax Planning Guidance (Cont’d)</a:t>
            </a:r>
            <a:endParaRPr lang="en-US" sz="4000" b="1" dirty="0">
              <a:latin typeface="Segoe UI" panose="020B0502040204020203" pitchFamily="34" charset="0"/>
              <a:cs typeface="Segoe UI" panose="020B0502040204020203" pitchFamily="34" charset="0"/>
            </a:endParaRPr>
          </a:p>
        </p:txBody>
      </p:sp>
      <p:grpSp>
        <p:nvGrpSpPr>
          <p:cNvPr id="43" name="Group 42">
            <a:extLst>
              <a:ext uri="{FF2B5EF4-FFF2-40B4-BE49-F238E27FC236}">
                <a16:creationId xmlns:a16="http://schemas.microsoft.com/office/drawing/2014/main" id="{BB17E6C9-DA26-8436-7AA5-86232523051E}"/>
              </a:ext>
            </a:extLst>
          </p:cNvPr>
          <p:cNvGrpSpPr/>
          <p:nvPr/>
        </p:nvGrpSpPr>
        <p:grpSpPr>
          <a:xfrm>
            <a:off x="1929343" y="1133786"/>
            <a:ext cx="7194262" cy="1545692"/>
            <a:chOff x="1744107" y="3893464"/>
            <a:chExt cx="8759757" cy="1226573"/>
          </a:xfrm>
        </p:grpSpPr>
        <p:grpSp>
          <p:nvGrpSpPr>
            <p:cNvPr id="44" name="Group 2">
              <a:extLst>
                <a:ext uri="{FF2B5EF4-FFF2-40B4-BE49-F238E27FC236}">
                  <a16:creationId xmlns:a16="http://schemas.microsoft.com/office/drawing/2014/main" id="{7A2A51BD-1629-8B7A-6575-6C59FC4BCF6C}"/>
                </a:ext>
              </a:extLst>
            </p:cNvPr>
            <p:cNvGrpSpPr/>
            <p:nvPr/>
          </p:nvGrpSpPr>
          <p:grpSpPr>
            <a:xfrm>
              <a:off x="2571758" y="3893464"/>
              <a:ext cx="7932106" cy="1226573"/>
              <a:chOff x="0" y="-9525"/>
              <a:chExt cx="2089115" cy="323048"/>
            </a:xfrm>
          </p:grpSpPr>
          <p:sp>
            <p:nvSpPr>
              <p:cNvPr id="49" name="Freeform 3">
                <a:extLst>
                  <a:ext uri="{FF2B5EF4-FFF2-40B4-BE49-F238E27FC236}">
                    <a16:creationId xmlns:a16="http://schemas.microsoft.com/office/drawing/2014/main" id="{F9FFFC2F-7333-57A1-E461-9F5B74C9A201}"/>
                  </a:ext>
                </a:extLst>
              </p:cNvPr>
              <p:cNvSpPr/>
              <p:nvPr/>
            </p:nvSpPr>
            <p:spPr>
              <a:xfrm>
                <a:off x="0" y="0"/>
                <a:ext cx="2089115" cy="313523"/>
              </a:xfrm>
              <a:custGeom>
                <a:avLst/>
                <a:gdLst/>
                <a:ahLst/>
                <a:cxnLst/>
                <a:rect l="l" t="t" r="r" b="b"/>
                <a:pathLst>
                  <a:path w="1510507" h="406400">
                    <a:moveTo>
                      <a:pt x="0" y="0"/>
                    </a:moveTo>
                    <a:lnTo>
                      <a:pt x="1510507" y="0"/>
                    </a:lnTo>
                    <a:lnTo>
                      <a:pt x="1510507" y="406400"/>
                    </a:lnTo>
                    <a:lnTo>
                      <a:pt x="0" y="406400"/>
                    </a:lnTo>
                    <a:close/>
                  </a:path>
                </a:pathLst>
              </a:custGeom>
              <a:solidFill>
                <a:srgbClr val="ECF0F3"/>
              </a:solidFill>
            </p:spPr>
            <p:txBody>
              <a:bodyPr/>
              <a:lstStyle/>
              <a:p>
                <a:endParaRPr lang="en-GB"/>
              </a:p>
            </p:txBody>
          </p:sp>
          <p:sp>
            <p:nvSpPr>
              <p:cNvPr id="50" name="TextBox 4">
                <a:extLst>
                  <a:ext uri="{FF2B5EF4-FFF2-40B4-BE49-F238E27FC236}">
                    <a16:creationId xmlns:a16="http://schemas.microsoft.com/office/drawing/2014/main" id="{0CA3DF1D-6A65-FE16-4136-F759B098AFAF}"/>
                  </a:ext>
                </a:extLst>
              </p:cNvPr>
              <p:cNvSpPr txBox="1"/>
              <p:nvPr/>
            </p:nvSpPr>
            <p:spPr>
              <a:xfrm>
                <a:off x="0" y="-9525"/>
                <a:ext cx="1569966" cy="307517"/>
              </a:xfrm>
              <a:prstGeom prst="rect">
                <a:avLst/>
              </a:prstGeom>
            </p:spPr>
            <p:txBody>
              <a:bodyPr lIns="34486" tIns="34486" rIns="34486" bIns="34486" rtlCol="0" anchor="ctr"/>
              <a:lstStyle/>
              <a:p>
                <a:pPr marL="0" marR="0" lvl="0" indent="0" algn="ctr" defTabSz="620786" eaLnBrk="1" fontAlgn="auto" latinLnBrk="0" hangingPunct="1">
                  <a:lnSpc>
                    <a:spcPts val="1629"/>
                  </a:lnSpc>
                  <a:spcBef>
                    <a:spcPts val="0"/>
                  </a:spcBef>
                  <a:spcAft>
                    <a:spcPts val="0"/>
                  </a:spcAft>
                  <a:buClrTx/>
                  <a:buSzTx/>
                  <a:buFontTx/>
                  <a:buNone/>
                  <a:tabLst/>
                  <a:defRPr/>
                </a:pPr>
                <a:endParaRPr kumimoji="0" sz="1222" b="0" i="0" u="none" strike="noStrike" kern="0" cap="none" spc="0" normalizeH="0" baseline="0" noProof="0">
                  <a:ln>
                    <a:noFill/>
                  </a:ln>
                  <a:solidFill>
                    <a:prstClr val="black"/>
                  </a:solidFill>
                  <a:effectLst/>
                  <a:uLnTx/>
                  <a:uFillTx/>
                </a:endParaRPr>
              </a:p>
            </p:txBody>
          </p:sp>
        </p:grpSp>
        <p:sp>
          <p:nvSpPr>
            <p:cNvPr id="45" name="Freeform 14">
              <a:extLst>
                <a:ext uri="{FF2B5EF4-FFF2-40B4-BE49-F238E27FC236}">
                  <a16:creationId xmlns:a16="http://schemas.microsoft.com/office/drawing/2014/main" id="{35E2B02E-E25C-6B38-7855-C96559E942EF}"/>
                </a:ext>
              </a:extLst>
            </p:cNvPr>
            <p:cNvSpPr/>
            <p:nvPr/>
          </p:nvSpPr>
          <p:spPr>
            <a:xfrm rot="5400000" flipV="1">
              <a:off x="2052569" y="3877659"/>
              <a:ext cx="731402" cy="1348326"/>
            </a:xfrm>
            <a:custGeom>
              <a:avLst/>
              <a:gdLst/>
              <a:ahLst/>
              <a:cxnLst/>
              <a:rect l="l" t="t" r="r" b="b"/>
              <a:pathLst>
                <a:path w="1302258" h="1561929">
                  <a:moveTo>
                    <a:pt x="0" y="1561928"/>
                  </a:moveTo>
                  <a:lnTo>
                    <a:pt x="1302258" y="1561928"/>
                  </a:lnTo>
                  <a:lnTo>
                    <a:pt x="1302258" y="0"/>
                  </a:lnTo>
                  <a:lnTo>
                    <a:pt x="0" y="0"/>
                  </a:lnTo>
                  <a:lnTo>
                    <a:pt x="0" y="1561928"/>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46" name="TextBox 33">
              <a:extLst>
                <a:ext uri="{FF2B5EF4-FFF2-40B4-BE49-F238E27FC236}">
                  <a16:creationId xmlns:a16="http://schemas.microsoft.com/office/drawing/2014/main" id="{5C04B727-21D0-2203-8C2B-5902C1B34E29}"/>
                </a:ext>
              </a:extLst>
            </p:cNvPr>
            <p:cNvSpPr txBox="1"/>
            <p:nvPr/>
          </p:nvSpPr>
          <p:spPr>
            <a:xfrm>
              <a:off x="3057951" y="4116746"/>
              <a:ext cx="6661073" cy="171422"/>
            </a:xfrm>
            <a:prstGeom prst="rect">
              <a:avLst/>
            </a:prstGeom>
          </p:spPr>
          <p:txBody>
            <a:bodyPr wrap="square" lIns="0" tIns="0" rIns="0" bIns="0" rtlCol="0" anchor="t">
              <a:spAutoFit/>
            </a:bodyPr>
            <a:lstStyle/>
            <a:p>
              <a:pPr lvl="0" defTabSz="620786">
                <a:lnSpc>
                  <a:spcPts val="1466"/>
                </a:lnSpc>
                <a:spcBef>
                  <a:spcPct val="0"/>
                </a:spcBef>
              </a:pPr>
              <a:r>
                <a:rPr lang="en-US" sz="2000" b="1" dirty="0"/>
                <a:t>Strengthen Internal Controls</a:t>
              </a:r>
              <a:endParaRPr kumimoji="0" lang="en-US" sz="2172" b="1" i="0" u="none" strike="noStrike" kern="0" cap="none" spc="0" normalizeH="0" baseline="0" noProof="0" dirty="0">
                <a:ln>
                  <a:noFill/>
                </a:ln>
                <a:solidFill>
                  <a:srgbClr val="313131"/>
                </a:solidFill>
                <a:effectLst/>
                <a:uLnTx/>
                <a:uFillTx/>
                <a:latin typeface="Open Sauce Bold"/>
                <a:ea typeface="Open Sauce Bold"/>
                <a:cs typeface="Open Sauce Bold"/>
                <a:sym typeface="Open Sauce Bold"/>
              </a:endParaRPr>
            </a:p>
          </p:txBody>
        </p:sp>
        <p:sp>
          <p:nvSpPr>
            <p:cNvPr id="47" name="TextBox 37">
              <a:extLst>
                <a:ext uri="{FF2B5EF4-FFF2-40B4-BE49-F238E27FC236}">
                  <a16:creationId xmlns:a16="http://schemas.microsoft.com/office/drawing/2014/main" id="{3AC07172-16EB-CD70-D50F-40ECC57F8374}"/>
                </a:ext>
              </a:extLst>
            </p:cNvPr>
            <p:cNvSpPr txBox="1"/>
            <p:nvPr/>
          </p:nvSpPr>
          <p:spPr>
            <a:xfrm>
              <a:off x="3057951" y="4287657"/>
              <a:ext cx="7287582" cy="659432"/>
            </a:xfrm>
            <a:prstGeom prst="rect">
              <a:avLst/>
            </a:prstGeom>
          </p:spPr>
          <p:txBody>
            <a:bodyPr wrap="square" lIns="0" tIns="0" rIns="0" bIns="0" rtlCol="0" anchor="t">
              <a:spAutoFit/>
            </a:bodyPr>
            <a:lstStyle/>
            <a:p>
              <a:pPr lvl="0" algn="just" defTabSz="914400" eaLnBrk="0" fontAlgn="base" hangingPunct="0">
                <a:spcBef>
                  <a:spcPct val="0"/>
                </a:spcBef>
                <a:spcAft>
                  <a:spcPct val="0"/>
                </a:spcAft>
              </a:pPr>
              <a:r>
                <a:rPr lang="en-US" sz="1800" dirty="0"/>
                <a:t>Implement checks such as approval processes, segregation of duties, periodic audits, and verification of tax computations to reduce the risk of errors or fraud.</a:t>
              </a:r>
              <a:endParaRPr lang="en-US" altLang="en-US" sz="1800" dirty="0">
                <a:latin typeface="+mj-lt"/>
              </a:endParaRPr>
            </a:p>
          </p:txBody>
        </p:sp>
        <p:sp>
          <p:nvSpPr>
            <p:cNvPr id="48" name="TextBox 45">
              <a:extLst>
                <a:ext uri="{FF2B5EF4-FFF2-40B4-BE49-F238E27FC236}">
                  <a16:creationId xmlns:a16="http://schemas.microsoft.com/office/drawing/2014/main" id="{5FFDAD97-32CB-2443-37E1-975D74D032A1}"/>
                </a:ext>
              </a:extLst>
            </p:cNvPr>
            <p:cNvSpPr txBox="1"/>
            <p:nvPr/>
          </p:nvSpPr>
          <p:spPr>
            <a:xfrm>
              <a:off x="1965897" y="4253487"/>
              <a:ext cx="696480" cy="454123"/>
            </a:xfrm>
            <a:prstGeom prst="rect">
              <a:avLst/>
            </a:prstGeom>
          </p:spPr>
          <p:txBody>
            <a:bodyPr wrap="square" lIns="0" tIns="0" rIns="0" bIns="0" rtlCol="0" anchor="t">
              <a:spAutoFit/>
            </a:bodyPr>
            <a:lstStyle/>
            <a:p>
              <a:pPr marL="0" marR="0" lvl="0" indent="0" algn="ctr" defTabSz="620786" eaLnBrk="1" fontAlgn="auto" latinLnBrk="0" hangingPunct="1">
                <a:lnSpc>
                  <a:spcPts val="5132"/>
                </a:lnSpc>
                <a:spcBef>
                  <a:spcPct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Eastman Grotesque Bold"/>
                  <a:ea typeface="Eastman Grotesque Bold"/>
                  <a:cs typeface="Eastman Grotesque Bold"/>
                  <a:sym typeface="Eastman Grotesque Bold"/>
                </a:rPr>
                <a:t>07</a:t>
              </a:r>
            </a:p>
          </p:txBody>
        </p:sp>
      </p:grpSp>
      <p:grpSp>
        <p:nvGrpSpPr>
          <p:cNvPr id="51" name="Group 50">
            <a:extLst>
              <a:ext uri="{FF2B5EF4-FFF2-40B4-BE49-F238E27FC236}">
                <a16:creationId xmlns:a16="http://schemas.microsoft.com/office/drawing/2014/main" id="{15B0009A-57CD-7B4E-F7A4-BEE5C477886C}"/>
              </a:ext>
            </a:extLst>
          </p:cNvPr>
          <p:cNvGrpSpPr/>
          <p:nvPr/>
        </p:nvGrpSpPr>
        <p:grpSpPr>
          <a:xfrm>
            <a:off x="528171" y="2967001"/>
            <a:ext cx="7194262" cy="1600539"/>
            <a:chOff x="1744107" y="3893464"/>
            <a:chExt cx="8759757" cy="1270097"/>
          </a:xfrm>
        </p:grpSpPr>
        <p:grpSp>
          <p:nvGrpSpPr>
            <p:cNvPr id="52" name="Group 2">
              <a:extLst>
                <a:ext uri="{FF2B5EF4-FFF2-40B4-BE49-F238E27FC236}">
                  <a16:creationId xmlns:a16="http://schemas.microsoft.com/office/drawing/2014/main" id="{C429216D-A916-E8EC-5EF0-36DD2609C56A}"/>
                </a:ext>
              </a:extLst>
            </p:cNvPr>
            <p:cNvGrpSpPr/>
            <p:nvPr/>
          </p:nvGrpSpPr>
          <p:grpSpPr>
            <a:xfrm>
              <a:off x="2571758" y="3893464"/>
              <a:ext cx="7932106" cy="1270097"/>
              <a:chOff x="0" y="-9525"/>
              <a:chExt cx="2089115" cy="334511"/>
            </a:xfrm>
          </p:grpSpPr>
          <p:sp>
            <p:nvSpPr>
              <p:cNvPr id="57" name="Freeform 3">
                <a:extLst>
                  <a:ext uri="{FF2B5EF4-FFF2-40B4-BE49-F238E27FC236}">
                    <a16:creationId xmlns:a16="http://schemas.microsoft.com/office/drawing/2014/main" id="{378D7B49-EBF1-8ED9-A411-EF3F8375ADAB}"/>
                  </a:ext>
                </a:extLst>
              </p:cNvPr>
              <p:cNvSpPr/>
              <p:nvPr/>
            </p:nvSpPr>
            <p:spPr>
              <a:xfrm>
                <a:off x="0" y="0"/>
                <a:ext cx="2089115" cy="324986"/>
              </a:xfrm>
              <a:custGeom>
                <a:avLst/>
                <a:gdLst/>
                <a:ahLst/>
                <a:cxnLst/>
                <a:rect l="l" t="t" r="r" b="b"/>
                <a:pathLst>
                  <a:path w="1510507" h="406400">
                    <a:moveTo>
                      <a:pt x="0" y="0"/>
                    </a:moveTo>
                    <a:lnTo>
                      <a:pt x="1510507" y="0"/>
                    </a:lnTo>
                    <a:lnTo>
                      <a:pt x="1510507" y="406400"/>
                    </a:lnTo>
                    <a:lnTo>
                      <a:pt x="0" y="406400"/>
                    </a:lnTo>
                    <a:close/>
                  </a:path>
                </a:pathLst>
              </a:custGeom>
              <a:solidFill>
                <a:srgbClr val="ECF0F3"/>
              </a:solidFill>
            </p:spPr>
            <p:txBody>
              <a:bodyPr/>
              <a:lstStyle/>
              <a:p>
                <a:endParaRPr lang="en-GB"/>
              </a:p>
            </p:txBody>
          </p:sp>
          <p:sp>
            <p:nvSpPr>
              <p:cNvPr id="58" name="TextBox 4">
                <a:extLst>
                  <a:ext uri="{FF2B5EF4-FFF2-40B4-BE49-F238E27FC236}">
                    <a16:creationId xmlns:a16="http://schemas.microsoft.com/office/drawing/2014/main" id="{0EF45C72-2D8A-9446-CBEB-E6FCD5BFFE49}"/>
                  </a:ext>
                </a:extLst>
              </p:cNvPr>
              <p:cNvSpPr txBox="1"/>
              <p:nvPr/>
            </p:nvSpPr>
            <p:spPr>
              <a:xfrm>
                <a:off x="0" y="-9525"/>
                <a:ext cx="1569966" cy="307517"/>
              </a:xfrm>
              <a:prstGeom prst="rect">
                <a:avLst/>
              </a:prstGeom>
            </p:spPr>
            <p:txBody>
              <a:bodyPr lIns="34486" tIns="34486" rIns="34486" bIns="34486" rtlCol="0" anchor="ctr"/>
              <a:lstStyle/>
              <a:p>
                <a:pPr marL="0" marR="0" lvl="0" indent="0" algn="ctr" defTabSz="620786" eaLnBrk="1" fontAlgn="auto" latinLnBrk="0" hangingPunct="1">
                  <a:lnSpc>
                    <a:spcPts val="1629"/>
                  </a:lnSpc>
                  <a:spcBef>
                    <a:spcPts val="0"/>
                  </a:spcBef>
                  <a:spcAft>
                    <a:spcPts val="0"/>
                  </a:spcAft>
                  <a:buClrTx/>
                  <a:buSzTx/>
                  <a:buFontTx/>
                  <a:buNone/>
                  <a:tabLst/>
                  <a:defRPr/>
                </a:pPr>
                <a:endParaRPr kumimoji="0" sz="1222" b="0" i="0" u="none" strike="noStrike" kern="0" cap="none" spc="0" normalizeH="0" baseline="0" noProof="0">
                  <a:ln>
                    <a:noFill/>
                  </a:ln>
                  <a:solidFill>
                    <a:prstClr val="black"/>
                  </a:solidFill>
                  <a:effectLst/>
                  <a:uLnTx/>
                  <a:uFillTx/>
                </a:endParaRPr>
              </a:p>
            </p:txBody>
          </p:sp>
        </p:grpSp>
        <p:sp>
          <p:nvSpPr>
            <p:cNvPr id="53" name="Freeform 14">
              <a:extLst>
                <a:ext uri="{FF2B5EF4-FFF2-40B4-BE49-F238E27FC236}">
                  <a16:creationId xmlns:a16="http://schemas.microsoft.com/office/drawing/2014/main" id="{06FD14C4-D15E-7D81-185C-F64BBD1D89D9}"/>
                </a:ext>
              </a:extLst>
            </p:cNvPr>
            <p:cNvSpPr/>
            <p:nvPr/>
          </p:nvSpPr>
          <p:spPr>
            <a:xfrm rot="5400000" flipV="1">
              <a:off x="2052569" y="3877659"/>
              <a:ext cx="731402" cy="1348326"/>
            </a:xfrm>
            <a:custGeom>
              <a:avLst/>
              <a:gdLst/>
              <a:ahLst/>
              <a:cxnLst/>
              <a:rect l="l" t="t" r="r" b="b"/>
              <a:pathLst>
                <a:path w="1302258" h="1561929">
                  <a:moveTo>
                    <a:pt x="0" y="1561928"/>
                  </a:moveTo>
                  <a:lnTo>
                    <a:pt x="1302258" y="1561928"/>
                  </a:lnTo>
                  <a:lnTo>
                    <a:pt x="1302258" y="0"/>
                  </a:lnTo>
                  <a:lnTo>
                    <a:pt x="0" y="0"/>
                  </a:lnTo>
                  <a:lnTo>
                    <a:pt x="0" y="1561928"/>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54" name="TextBox 33">
              <a:extLst>
                <a:ext uri="{FF2B5EF4-FFF2-40B4-BE49-F238E27FC236}">
                  <a16:creationId xmlns:a16="http://schemas.microsoft.com/office/drawing/2014/main" id="{CD519A3B-F5C8-A523-3CE9-D2840B9D15BA}"/>
                </a:ext>
              </a:extLst>
            </p:cNvPr>
            <p:cNvSpPr txBox="1"/>
            <p:nvPr/>
          </p:nvSpPr>
          <p:spPr>
            <a:xfrm>
              <a:off x="3057951" y="4116742"/>
              <a:ext cx="6661073" cy="171422"/>
            </a:xfrm>
            <a:prstGeom prst="rect">
              <a:avLst/>
            </a:prstGeom>
          </p:spPr>
          <p:txBody>
            <a:bodyPr wrap="square" lIns="0" tIns="0" rIns="0" bIns="0" rtlCol="0" anchor="t">
              <a:spAutoFit/>
            </a:bodyPr>
            <a:lstStyle/>
            <a:p>
              <a:pPr lvl="0" defTabSz="620786">
                <a:lnSpc>
                  <a:spcPts val="1466"/>
                </a:lnSpc>
                <a:spcBef>
                  <a:spcPct val="0"/>
                </a:spcBef>
              </a:pPr>
              <a:r>
                <a:rPr lang="en-US" sz="2000" b="1" dirty="0"/>
                <a:t>Train Employees on Tax Responsibilities</a:t>
              </a:r>
              <a:endParaRPr kumimoji="0" lang="en-US" sz="2172" b="1" i="0" u="none" strike="noStrike" kern="0" cap="none" spc="0" normalizeH="0" baseline="0" noProof="0" dirty="0">
                <a:ln>
                  <a:noFill/>
                </a:ln>
                <a:solidFill>
                  <a:srgbClr val="313131"/>
                </a:solidFill>
                <a:effectLst/>
                <a:uLnTx/>
                <a:uFillTx/>
                <a:latin typeface="Open Sauce Bold"/>
                <a:ea typeface="Open Sauce Bold"/>
                <a:cs typeface="Open Sauce Bold"/>
                <a:sym typeface="Open Sauce Bold"/>
              </a:endParaRPr>
            </a:p>
          </p:txBody>
        </p:sp>
        <p:sp>
          <p:nvSpPr>
            <p:cNvPr id="55" name="TextBox 37">
              <a:extLst>
                <a:ext uri="{FF2B5EF4-FFF2-40B4-BE49-F238E27FC236}">
                  <a16:creationId xmlns:a16="http://schemas.microsoft.com/office/drawing/2014/main" id="{D4D316B6-B31D-86E7-CB85-0C8903169998}"/>
                </a:ext>
              </a:extLst>
            </p:cNvPr>
            <p:cNvSpPr txBox="1"/>
            <p:nvPr/>
          </p:nvSpPr>
          <p:spPr>
            <a:xfrm>
              <a:off x="3057951" y="4323345"/>
              <a:ext cx="7287582" cy="659432"/>
            </a:xfrm>
            <a:prstGeom prst="rect">
              <a:avLst/>
            </a:prstGeom>
          </p:spPr>
          <p:txBody>
            <a:bodyPr wrap="square" lIns="0" tIns="0" rIns="0" bIns="0" rtlCol="0" anchor="t">
              <a:spAutoFit/>
            </a:bodyPr>
            <a:lstStyle/>
            <a:p>
              <a:pPr lvl="0" algn="just" defTabSz="914400" eaLnBrk="0" fontAlgn="base" hangingPunct="0">
                <a:spcBef>
                  <a:spcPct val="0"/>
                </a:spcBef>
                <a:spcAft>
                  <a:spcPct val="0"/>
                </a:spcAft>
              </a:pPr>
              <a:r>
                <a:rPr lang="en-US" sz="1800" dirty="0"/>
                <a:t>Ensure that staff responsible for finance and operations understand the updated law. Provide continuous training on documentation, reporting procedures, and digital platforms.</a:t>
              </a:r>
              <a:endParaRPr lang="en-US" altLang="en-US" sz="1800" dirty="0">
                <a:latin typeface="+mj-lt"/>
              </a:endParaRPr>
            </a:p>
          </p:txBody>
        </p:sp>
        <p:sp>
          <p:nvSpPr>
            <p:cNvPr id="56" name="TextBox 45">
              <a:extLst>
                <a:ext uri="{FF2B5EF4-FFF2-40B4-BE49-F238E27FC236}">
                  <a16:creationId xmlns:a16="http://schemas.microsoft.com/office/drawing/2014/main" id="{8D3302E8-5AA5-A495-C67B-BCEA84DE9EAE}"/>
                </a:ext>
              </a:extLst>
            </p:cNvPr>
            <p:cNvSpPr txBox="1"/>
            <p:nvPr/>
          </p:nvSpPr>
          <p:spPr>
            <a:xfrm>
              <a:off x="1947645" y="4253487"/>
              <a:ext cx="696480" cy="454123"/>
            </a:xfrm>
            <a:prstGeom prst="rect">
              <a:avLst/>
            </a:prstGeom>
          </p:spPr>
          <p:txBody>
            <a:bodyPr wrap="square" lIns="0" tIns="0" rIns="0" bIns="0" rtlCol="0" anchor="t">
              <a:spAutoFit/>
            </a:bodyPr>
            <a:lstStyle/>
            <a:p>
              <a:pPr marL="0" marR="0" lvl="0" indent="0" algn="ctr" defTabSz="620786" eaLnBrk="1" fontAlgn="auto" latinLnBrk="0" hangingPunct="1">
                <a:lnSpc>
                  <a:spcPts val="5132"/>
                </a:lnSpc>
                <a:spcBef>
                  <a:spcPct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Eastman Grotesque Bold"/>
                  <a:ea typeface="Eastman Grotesque Bold"/>
                  <a:cs typeface="Eastman Grotesque Bold"/>
                  <a:sym typeface="Eastman Grotesque Bold"/>
                </a:rPr>
                <a:t>08</a:t>
              </a:r>
            </a:p>
          </p:txBody>
        </p:sp>
      </p:grpSp>
      <p:grpSp>
        <p:nvGrpSpPr>
          <p:cNvPr id="59" name="Group 58">
            <a:extLst>
              <a:ext uri="{FF2B5EF4-FFF2-40B4-BE49-F238E27FC236}">
                <a16:creationId xmlns:a16="http://schemas.microsoft.com/office/drawing/2014/main" id="{C7886A0C-7986-645E-9D5F-D464EA24E4CF}"/>
              </a:ext>
            </a:extLst>
          </p:cNvPr>
          <p:cNvGrpSpPr/>
          <p:nvPr/>
        </p:nvGrpSpPr>
        <p:grpSpPr>
          <a:xfrm>
            <a:off x="3480724" y="4735058"/>
            <a:ext cx="7194262" cy="1528778"/>
            <a:chOff x="1744107" y="3893464"/>
            <a:chExt cx="8759757" cy="1213152"/>
          </a:xfrm>
        </p:grpSpPr>
        <p:grpSp>
          <p:nvGrpSpPr>
            <p:cNvPr id="60" name="Group 2">
              <a:extLst>
                <a:ext uri="{FF2B5EF4-FFF2-40B4-BE49-F238E27FC236}">
                  <a16:creationId xmlns:a16="http://schemas.microsoft.com/office/drawing/2014/main" id="{220BAAAD-7C0E-2699-07EE-2E643692AF4D}"/>
                </a:ext>
              </a:extLst>
            </p:cNvPr>
            <p:cNvGrpSpPr/>
            <p:nvPr/>
          </p:nvGrpSpPr>
          <p:grpSpPr>
            <a:xfrm>
              <a:off x="2571758" y="3893464"/>
              <a:ext cx="7932106" cy="1213152"/>
              <a:chOff x="0" y="-9525"/>
              <a:chExt cx="2089115" cy="319513"/>
            </a:xfrm>
          </p:grpSpPr>
          <p:sp>
            <p:nvSpPr>
              <p:cNvPr id="66" name="Freeform 3">
                <a:extLst>
                  <a:ext uri="{FF2B5EF4-FFF2-40B4-BE49-F238E27FC236}">
                    <a16:creationId xmlns:a16="http://schemas.microsoft.com/office/drawing/2014/main" id="{5B824512-D4DC-E882-6E53-8A90E2EEEBBB}"/>
                  </a:ext>
                </a:extLst>
              </p:cNvPr>
              <p:cNvSpPr/>
              <p:nvPr/>
            </p:nvSpPr>
            <p:spPr>
              <a:xfrm>
                <a:off x="0" y="0"/>
                <a:ext cx="2089115" cy="309988"/>
              </a:xfrm>
              <a:custGeom>
                <a:avLst/>
                <a:gdLst/>
                <a:ahLst/>
                <a:cxnLst/>
                <a:rect l="l" t="t" r="r" b="b"/>
                <a:pathLst>
                  <a:path w="1510507" h="406400">
                    <a:moveTo>
                      <a:pt x="0" y="0"/>
                    </a:moveTo>
                    <a:lnTo>
                      <a:pt x="1510507" y="0"/>
                    </a:lnTo>
                    <a:lnTo>
                      <a:pt x="1510507" y="406400"/>
                    </a:lnTo>
                    <a:lnTo>
                      <a:pt x="0" y="406400"/>
                    </a:lnTo>
                    <a:close/>
                  </a:path>
                </a:pathLst>
              </a:custGeom>
              <a:solidFill>
                <a:srgbClr val="ECF0F3"/>
              </a:solidFill>
            </p:spPr>
            <p:txBody>
              <a:bodyPr/>
              <a:lstStyle/>
              <a:p>
                <a:endParaRPr lang="en-GB"/>
              </a:p>
            </p:txBody>
          </p:sp>
          <p:sp>
            <p:nvSpPr>
              <p:cNvPr id="67" name="TextBox 4">
                <a:extLst>
                  <a:ext uri="{FF2B5EF4-FFF2-40B4-BE49-F238E27FC236}">
                    <a16:creationId xmlns:a16="http://schemas.microsoft.com/office/drawing/2014/main" id="{6B648E34-50D7-140C-1B11-F27653C0E450}"/>
                  </a:ext>
                </a:extLst>
              </p:cNvPr>
              <p:cNvSpPr txBox="1"/>
              <p:nvPr/>
            </p:nvSpPr>
            <p:spPr>
              <a:xfrm>
                <a:off x="0" y="-9525"/>
                <a:ext cx="1569966" cy="307517"/>
              </a:xfrm>
              <a:prstGeom prst="rect">
                <a:avLst/>
              </a:prstGeom>
            </p:spPr>
            <p:txBody>
              <a:bodyPr lIns="34486" tIns="34486" rIns="34486" bIns="34486" rtlCol="0" anchor="ctr"/>
              <a:lstStyle/>
              <a:p>
                <a:pPr marL="0" marR="0" lvl="0" indent="0" algn="ctr" defTabSz="620786" eaLnBrk="1" fontAlgn="auto" latinLnBrk="0" hangingPunct="1">
                  <a:lnSpc>
                    <a:spcPts val="1629"/>
                  </a:lnSpc>
                  <a:spcBef>
                    <a:spcPts val="0"/>
                  </a:spcBef>
                  <a:spcAft>
                    <a:spcPts val="0"/>
                  </a:spcAft>
                  <a:buClrTx/>
                  <a:buSzTx/>
                  <a:buFontTx/>
                  <a:buNone/>
                  <a:tabLst/>
                  <a:defRPr/>
                </a:pPr>
                <a:endParaRPr kumimoji="0" sz="1222" b="0" i="0" u="none" strike="noStrike" kern="0" cap="none" spc="0" normalizeH="0" baseline="0" noProof="0">
                  <a:ln>
                    <a:noFill/>
                  </a:ln>
                  <a:solidFill>
                    <a:prstClr val="black"/>
                  </a:solidFill>
                  <a:effectLst/>
                  <a:uLnTx/>
                  <a:uFillTx/>
                </a:endParaRPr>
              </a:p>
            </p:txBody>
          </p:sp>
        </p:grpSp>
        <p:sp>
          <p:nvSpPr>
            <p:cNvPr id="61" name="Freeform 14">
              <a:extLst>
                <a:ext uri="{FF2B5EF4-FFF2-40B4-BE49-F238E27FC236}">
                  <a16:creationId xmlns:a16="http://schemas.microsoft.com/office/drawing/2014/main" id="{1D132E4F-E9EA-33E2-C691-76EE856D651E}"/>
                </a:ext>
              </a:extLst>
            </p:cNvPr>
            <p:cNvSpPr/>
            <p:nvPr/>
          </p:nvSpPr>
          <p:spPr>
            <a:xfrm rot="5400000" flipV="1">
              <a:off x="2052569" y="3877659"/>
              <a:ext cx="731402" cy="1348326"/>
            </a:xfrm>
            <a:custGeom>
              <a:avLst/>
              <a:gdLst/>
              <a:ahLst/>
              <a:cxnLst/>
              <a:rect l="l" t="t" r="r" b="b"/>
              <a:pathLst>
                <a:path w="1302258" h="1561929">
                  <a:moveTo>
                    <a:pt x="0" y="1561928"/>
                  </a:moveTo>
                  <a:lnTo>
                    <a:pt x="1302258" y="1561928"/>
                  </a:lnTo>
                  <a:lnTo>
                    <a:pt x="1302258" y="0"/>
                  </a:lnTo>
                  <a:lnTo>
                    <a:pt x="0" y="0"/>
                  </a:lnTo>
                  <a:lnTo>
                    <a:pt x="0" y="1561928"/>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62" name="TextBox 33">
              <a:extLst>
                <a:ext uri="{FF2B5EF4-FFF2-40B4-BE49-F238E27FC236}">
                  <a16:creationId xmlns:a16="http://schemas.microsoft.com/office/drawing/2014/main" id="{99A30FDC-B747-D30E-1571-6D05EDF17261}"/>
                </a:ext>
              </a:extLst>
            </p:cNvPr>
            <p:cNvSpPr txBox="1"/>
            <p:nvPr/>
          </p:nvSpPr>
          <p:spPr>
            <a:xfrm>
              <a:off x="3057951" y="4116743"/>
              <a:ext cx="6661073" cy="171422"/>
            </a:xfrm>
            <a:prstGeom prst="rect">
              <a:avLst/>
            </a:prstGeom>
          </p:spPr>
          <p:txBody>
            <a:bodyPr wrap="square" lIns="0" tIns="0" rIns="0" bIns="0" rtlCol="0" anchor="t">
              <a:spAutoFit/>
            </a:bodyPr>
            <a:lstStyle/>
            <a:p>
              <a:pPr lvl="0" defTabSz="620786">
                <a:lnSpc>
                  <a:spcPts val="1466"/>
                </a:lnSpc>
                <a:spcBef>
                  <a:spcPct val="0"/>
                </a:spcBef>
              </a:pPr>
              <a:r>
                <a:rPr lang="en-US" sz="2000" b="1" dirty="0"/>
                <a:t>Engage a Qualified Tax Professional</a:t>
              </a:r>
              <a:endParaRPr kumimoji="0" lang="en-US" sz="2172" b="1" i="0" u="none" strike="noStrike" kern="0" cap="none" spc="0" normalizeH="0" baseline="0" noProof="0" dirty="0">
                <a:ln>
                  <a:noFill/>
                </a:ln>
                <a:solidFill>
                  <a:srgbClr val="313131"/>
                </a:solidFill>
                <a:effectLst/>
                <a:uLnTx/>
                <a:uFillTx/>
                <a:latin typeface="Open Sauce Bold"/>
                <a:ea typeface="Open Sauce Bold"/>
                <a:cs typeface="Open Sauce Bold"/>
                <a:sym typeface="Open Sauce Bold"/>
              </a:endParaRPr>
            </a:p>
          </p:txBody>
        </p:sp>
        <p:sp>
          <p:nvSpPr>
            <p:cNvPr id="63" name="TextBox 37">
              <a:extLst>
                <a:ext uri="{FF2B5EF4-FFF2-40B4-BE49-F238E27FC236}">
                  <a16:creationId xmlns:a16="http://schemas.microsoft.com/office/drawing/2014/main" id="{746D3F47-90E4-17D9-2333-35936BAE85E1}"/>
                </a:ext>
              </a:extLst>
            </p:cNvPr>
            <p:cNvSpPr txBox="1"/>
            <p:nvPr/>
          </p:nvSpPr>
          <p:spPr>
            <a:xfrm>
              <a:off x="3057951" y="4347135"/>
              <a:ext cx="7287582" cy="659432"/>
            </a:xfrm>
            <a:prstGeom prst="rect">
              <a:avLst/>
            </a:prstGeom>
          </p:spPr>
          <p:txBody>
            <a:bodyPr wrap="square" lIns="0" tIns="0" rIns="0" bIns="0" rtlCol="0" anchor="t">
              <a:spAutoFit/>
            </a:bodyPr>
            <a:lstStyle/>
            <a:p>
              <a:pPr lvl="0" algn="just" defTabSz="914400" eaLnBrk="0" fontAlgn="base" hangingPunct="0">
                <a:spcBef>
                  <a:spcPct val="0"/>
                </a:spcBef>
                <a:spcAft>
                  <a:spcPct val="0"/>
                </a:spcAft>
              </a:pPr>
              <a:r>
                <a:rPr lang="en-US" sz="1800" dirty="0"/>
                <a:t>Consulting with certified tax practitioners helps SMEs clarify grey areas, minimize compliance risks, and maximize tax efficiency based on expert guidance.</a:t>
              </a:r>
              <a:endParaRPr lang="en-US" altLang="en-US" sz="1800" dirty="0">
                <a:latin typeface="+mj-lt"/>
              </a:endParaRPr>
            </a:p>
          </p:txBody>
        </p:sp>
        <p:sp>
          <p:nvSpPr>
            <p:cNvPr id="64" name="TextBox 45">
              <a:extLst>
                <a:ext uri="{FF2B5EF4-FFF2-40B4-BE49-F238E27FC236}">
                  <a16:creationId xmlns:a16="http://schemas.microsoft.com/office/drawing/2014/main" id="{68BF1D11-0B96-6C8A-A744-F7DC14285075}"/>
                </a:ext>
              </a:extLst>
            </p:cNvPr>
            <p:cNvSpPr txBox="1"/>
            <p:nvPr/>
          </p:nvSpPr>
          <p:spPr>
            <a:xfrm>
              <a:off x="1947645" y="4265382"/>
              <a:ext cx="696480" cy="454123"/>
            </a:xfrm>
            <a:prstGeom prst="rect">
              <a:avLst/>
            </a:prstGeom>
          </p:spPr>
          <p:txBody>
            <a:bodyPr wrap="square" lIns="0" tIns="0" rIns="0" bIns="0" rtlCol="0" anchor="t">
              <a:spAutoFit/>
            </a:bodyPr>
            <a:lstStyle/>
            <a:p>
              <a:pPr marL="0" marR="0" lvl="0" indent="0" algn="ctr" defTabSz="620786" eaLnBrk="1" fontAlgn="auto" latinLnBrk="0" hangingPunct="1">
                <a:lnSpc>
                  <a:spcPts val="5132"/>
                </a:lnSpc>
                <a:spcBef>
                  <a:spcPct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Eastman Grotesque Bold"/>
                  <a:ea typeface="Eastman Grotesque Bold"/>
                  <a:cs typeface="Eastman Grotesque Bold"/>
                  <a:sym typeface="Eastman Grotesque Bold"/>
                </a:rPr>
                <a:t>09</a:t>
              </a:r>
            </a:p>
          </p:txBody>
        </p:sp>
      </p:grpSp>
    </p:spTree>
    <p:extLst>
      <p:ext uri="{BB962C8B-B14F-4D97-AF65-F5344CB8AC3E}">
        <p14:creationId xmlns:p14="http://schemas.microsoft.com/office/powerpoint/2010/main" val="38345904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CCA068-E271-6048-84DC-58D1BD42036F}"/>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D2C5CB44-0FB7-A9DD-9E05-AB6F71807F77}"/>
              </a:ext>
            </a:extLst>
          </p:cNvPr>
          <p:cNvSpPr/>
          <p:nvPr/>
        </p:nvSpPr>
        <p:spPr>
          <a:xfrm>
            <a:off x="2822" y="653143"/>
            <a:ext cx="228290" cy="633027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1134">
              <a:defRPr/>
            </a:pPr>
            <a:endParaRPr lang="en-ID" sz="1833">
              <a:solidFill>
                <a:prstClr val="white"/>
              </a:solidFill>
              <a:latin typeface="Swis721 Lt BT" panose="020B0403020202020204" pitchFamily="34" charset="0"/>
            </a:endParaRPr>
          </a:p>
        </p:txBody>
      </p:sp>
      <p:sp>
        <p:nvSpPr>
          <p:cNvPr id="65" name="Title 1">
            <a:extLst>
              <a:ext uri="{FF2B5EF4-FFF2-40B4-BE49-F238E27FC236}">
                <a16:creationId xmlns:a16="http://schemas.microsoft.com/office/drawing/2014/main" id="{BCE21504-2EE1-3206-87C8-86ACD50F3AA3}"/>
              </a:ext>
            </a:extLst>
          </p:cNvPr>
          <p:cNvSpPr txBox="1">
            <a:spLocks/>
          </p:cNvSpPr>
          <p:nvPr/>
        </p:nvSpPr>
        <p:spPr bwMode="auto">
          <a:xfrm>
            <a:off x="36244" y="26570"/>
            <a:ext cx="12071160" cy="77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12" tIns="46556" rIns="93112" bIns="46556"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lvl="0" algn="ctr" eaLnBrk="1" fontAlgn="auto" hangingPunct="1">
              <a:lnSpc>
                <a:spcPct val="100000"/>
              </a:lnSpc>
              <a:spcBef>
                <a:spcPts val="0"/>
              </a:spcBef>
              <a:spcAft>
                <a:spcPts val="0"/>
              </a:spcAft>
              <a:defRPr/>
            </a:pPr>
            <a:r>
              <a:rPr lang="en-US" sz="4000" b="1" dirty="0">
                <a:solidFill>
                  <a:srgbClr val="1D6E43"/>
                </a:solidFill>
                <a:latin typeface="Segoe UI" panose="020B0502040204020203" pitchFamily="34" charset="0"/>
                <a:cs typeface="Segoe UI" panose="020B0502040204020203" pitchFamily="34" charset="0"/>
              </a:rPr>
              <a:t>Conclusion</a:t>
            </a:r>
            <a:endParaRPr lang="en-US" sz="4000" b="1" dirty="0">
              <a:solidFill>
                <a:srgbClr val="1F3263"/>
              </a:solidFill>
              <a:latin typeface="Segoe UI" panose="020B0502040204020203" pitchFamily="34" charset="0"/>
              <a:cs typeface="Segoe UI" panose="020B0502040204020203" pitchFamily="34" charset="0"/>
            </a:endParaRPr>
          </a:p>
        </p:txBody>
      </p:sp>
      <p:grpSp>
        <p:nvGrpSpPr>
          <p:cNvPr id="7" name="object 17">
            <a:extLst>
              <a:ext uri="{FF2B5EF4-FFF2-40B4-BE49-F238E27FC236}">
                <a16:creationId xmlns:a16="http://schemas.microsoft.com/office/drawing/2014/main" id="{84BCF577-5A18-0561-3C35-6301CC7CDF3F}"/>
              </a:ext>
            </a:extLst>
          </p:cNvPr>
          <p:cNvGrpSpPr/>
          <p:nvPr/>
        </p:nvGrpSpPr>
        <p:grpSpPr>
          <a:xfrm>
            <a:off x="4504163" y="2514940"/>
            <a:ext cx="5808639" cy="2905452"/>
            <a:chOff x="3500551" y="2721326"/>
            <a:chExt cx="5577840" cy="3143885"/>
          </a:xfrm>
        </p:grpSpPr>
        <p:sp>
          <p:nvSpPr>
            <p:cNvPr id="8" name="object 18">
              <a:extLst>
                <a:ext uri="{FF2B5EF4-FFF2-40B4-BE49-F238E27FC236}">
                  <a16:creationId xmlns:a16="http://schemas.microsoft.com/office/drawing/2014/main" id="{E3CEA060-5873-60A3-76E1-01554C7A63B5}"/>
                </a:ext>
              </a:extLst>
            </p:cNvPr>
            <p:cNvSpPr/>
            <p:nvPr/>
          </p:nvSpPr>
          <p:spPr>
            <a:xfrm>
              <a:off x="6608774" y="5679013"/>
              <a:ext cx="2463800" cy="180340"/>
            </a:xfrm>
            <a:custGeom>
              <a:avLst/>
              <a:gdLst/>
              <a:ahLst/>
              <a:cxnLst/>
              <a:rect l="l" t="t" r="r" b="b"/>
              <a:pathLst>
                <a:path w="2463800" h="180339">
                  <a:moveTo>
                    <a:pt x="0" y="0"/>
                  </a:moveTo>
                  <a:lnTo>
                    <a:pt x="126122" y="180169"/>
                  </a:lnTo>
                  <a:lnTo>
                    <a:pt x="2463736" y="180169"/>
                  </a:lnTo>
                </a:path>
              </a:pathLst>
            </a:custGeom>
            <a:ln w="11146">
              <a:solidFill>
                <a:srgbClr val="DB526A"/>
              </a:solidFill>
            </a:ln>
          </p:spPr>
          <p:txBody>
            <a:bodyPr wrap="square" lIns="0" tIns="0" rIns="0" bIns="0" rtlCol="0"/>
            <a:lstStyle/>
            <a:p>
              <a:endParaRPr sz="2018"/>
            </a:p>
          </p:txBody>
        </p:sp>
        <p:sp>
          <p:nvSpPr>
            <p:cNvPr id="9" name="object 19">
              <a:extLst>
                <a:ext uri="{FF2B5EF4-FFF2-40B4-BE49-F238E27FC236}">
                  <a16:creationId xmlns:a16="http://schemas.microsoft.com/office/drawing/2014/main" id="{EFF7D579-259D-3676-57C7-BCAF8ED74CE0}"/>
                </a:ext>
              </a:extLst>
            </p:cNvPr>
            <p:cNvSpPr/>
            <p:nvPr/>
          </p:nvSpPr>
          <p:spPr>
            <a:xfrm>
              <a:off x="6321421" y="2728725"/>
              <a:ext cx="367030" cy="374015"/>
            </a:xfrm>
            <a:custGeom>
              <a:avLst/>
              <a:gdLst/>
              <a:ahLst/>
              <a:cxnLst/>
              <a:rect l="l" t="t" r="r" b="b"/>
              <a:pathLst>
                <a:path w="367029" h="374014">
                  <a:moveTo>
                    <a:pt x="366866" y="0"/>
                  </a:moveTo>
                  <a:lnTo>
                    <a:pt x="0" y="0"/>
                  </a:lnTo>
                  <a:lnTo>
                    <a:pt x="0" y="373787"/>
                  </a:lnTo>
                  <a:lnTo>
                    <a:pt x="366866" y="373787"/>
                  </a:lnTo>
                  <a:lnTo>
                    <a:pt x="366866" y="0"/>
                  </a:lnTo>
                  <a:close/>
                </a:path>
              </a:pathLst>
            </a:custGeom>
            <a:solidFill>
              <a:srgbClr val="00B050"/>
            </a:solidFill>
          </p:spPr>
          <p:txBody>
            <a:bodyPr wrap="square" lIns="0" tIns="0" rIns="0" bIns="0" rtlCol="0"/>
            <a:lstStyle/>
            <a:p>
              <a:endParaRPr sz="2018"/>
            </a:p>
          </p:txBody>
        </p:sp>
        <p:sp>
          <p:nvSpPr>
            <p:cNvPr id="10" name="object 20">
              <a:extLst>
                <a:ext uri="{FF2B5EF4-FFF2-40B4-BE49-F238E27FC236}">
                  <a16:creationId xmlns:a16="http://schemas.microsoft.com/office/drawing/2014/main" id="{EF31F45A-6DA7-ECA7-6F8B-10D622E5C34F}"/>
                </a:ext>
              </a:extLst>
            </p:cNvPr>
            <p:cNvSpPr/>
            <p:nvPr/>
          </p:nvSpPr>
          <p:spPr>
            <a:xfrm>
              <a:off x="6321421" y="2728725"/>
              <a:ext cx="367030" cy="374015"/>
            </a:xfrm>
            <a:custGeom>
              <a:avLst/>
              <a:gdLst/>
              <a:ahLst/>
              <a:cxnLst/>
              <a:rect l="l" t="t" r="r" b="b"/>
              <a:pathLst>
                <a:path w="367029" h="374014">
                  <a:moveTo>
                    <a:pt x="0" y="0"/>
                  </a:moveTo>
                  <a:lnTo>
                    <a:pt x="366865" y="0"/>
                  </a:lnTo>
                  <a:lnTo>
                    <a:pt x="366865" y="373788"/>
                  </a:lnTo>
                  <a:lnTo>
                    <a:pt x="0" y="373788"/>
                  </a:lnTo>
                  <a:lnTo>
                    <a:pt x="0" y="0"/>
                  </a:lnTo>
                  <a:close/>
                </a:path>
              </a:pathLst>
            </a:custGeom>
            <a:ln w="14293">
              <a:solidFill>
                <a:srgbClr val="00B050"/>
              </a:solidFill>
            </a:ln>
          </p:spPr>
          <p:txBody>
            <a:bodyPr wrap="square" lIns="0" tIns="0" rIns="0" bIns="0" rtlCol="0"/>
            <a:lstStyle/>
            <a:p>
              <a:endParaRPr sz="2018"/>
            </a:p>
          </p:txBody>
        </p:sp>
        <p:sp>
          <p:nvSpPr>
            <p:cNvPr id="11" name="object 21">
              <a:extLst>
                <a:ext uri="{FF2B5EF4-FFF2-40B4-BE49-F238E27FC236}">
                  <a16:creationId xmlns:a16="http://schemas.microsoft.com/office/drawing/2014/main" id="{193611D0-7EFE-468F-8140-5EF59426236F}"/>
                </a:ext>
              </a:extLst>
            </p:cNvPr>
            <p:cNvSpPr/>
            <p:nvPr/>
          </p:nvSpPr>
          <p:spPr>
            <a:xfrm>
              <a:off x="3563241" y="2728473"/>
              <a:ext cx="379730" cy="374015"/>
            </a:xfrm>
            <a:custGeom>
              <a:avLst/>
              <a:gdLst/>
              <a:ahLst/>
              <a:cxnLst/>
              <a:rect l="l" t="t" r="r" b="b"/>
              <a:pathLst>
                <a:path w="379729" h="374014">
                  <a:moveTo>
                    <a:pt x="379589" y="0"/>
                  </a:moveTo>
                  <a:lnTo>
                    <a:pt x="0" y="0"/>
                  </a:lnTo>
                  <a:lnTo>
                    <a:pt x="0" y="373787"/>
                  </a:lnTo>
                  <a:lnTo>
                    <a:pt x="379589" y="373787"/>
                  </a:lnTo>
                  <a:lnTo>
                    <a:pt x="379589" y="0"/>
                  </a:lnTo>
                  <a:close/>
                </a:path>
              </a:pathLst>
            </a:custGeom>
            <a:solidFill>
              <a:srgbClr val="00B050"/>
            </a:solidFill>
          </p:spPr>
          <p:txBody>
            <a:bodyPr wrap="square" lIns="0" tIns="0" rIns="0" bIns="0" rtlCol="0"/>
            <a:lstStyle/>
            <a:p>
              <a:endParaRPr sz="2018"/>
            </a:p>
          </p:txBody>
        </p:sp>
        <p:sp>
          <p:nvSpPr>
            <p:cNvPr id="12" name="object 22">
              <a:extLst>
                <a:ext uri="{FF2B5EF4-FFF2-40B4-BE49-F238E27FC236}">
                  <a16:creationId xmlns:a16="http://schemas.microsoft.com/office/drawing/2014/main" id="{CD5E2013-7ED7-3955-977B-9A623826F89F}"/>
                </a:ext>
              </a:extLst>
            </p:cNvPr>
            <p:cNvSpPr/>
            <p:nvPr/>
          </p:nvSpPr>
          <p:spPr>
            <a:xfrm>
              <a:off x="3563241" y="2728473"/>
              <a:ext cx="379730" cy="374015"/>
            </a:xfrm>
            <a:custGeom>
              <a:avLst/>
              <a:gdLst/>
              <a:ahLst/>
              <a:cxnLst/>
              <a:rect l="l" t="t" r="r" b="b"/>
              <a:pathLst>
                <a:path w="379729" h="374014">
                  <a:moveTo>
                    <a:pt x="0" y="0"/>
                  </a:moveTo>
                  <a:lnTo>
                    <a:pt x="379589" y="0"/>
                  </a:lnTo>
                  <a:lnTo>
                    <a:pt x="379589" y="373788"/>
                  </a:lnTo>
                  <a:lnTo>
                    <a:pt x="0" y="373788"/>
                  </a:lnTo>
                  <a:lnTo>
                    <a:pt x="0" y="0"/>
                  </a:lnTo>
                  <a:close/>
                </a:path>
              </a:pathLst>
            </a:custGeom>
            <a:ln w="14293">
              <a:solidFill>
                <a:srgbClr val="00B050"/>
              </a:solidFill>
            </a:ln>
          </p:spPr>
          <p:txBody>
            <a:bodyPr wrap="square" lIns="0" tIns="0" rIns="0" bIns="0" rtlCol="0"/>
            <a:lstStyle/>
            <a:p>
              <a:endParaRPr sz="2018"/>
            </a:p>
          </p:txBody>
        </p:sp>
        <p:sp>
          <p:nvSpPr>
            <p:cNvPr id="13" name="object 23">
              <a:extLst>
                <a:ext uri="{FF2B5EF4-FFF2-40B4-BE49-F238E27FC236}">
                  <a16:creationId xmlns:a16="http://schemas.microsoft.com/office/drawing/2014/main" id="{4B7677CB-65FF-A937-81E5-BC595DA92508}"/>
                </a:ext>
              </a:extLst>
            </p:cNvPr>
            <p:cNvSpPr/>
            <p:nvPr/>
          </p:nvSpPr>
          <p:spPr>
            <a:xfrm>
              <a:off x="3507698" y="5058016"/>
              <a:ext cx="386715" cy="374015"/>
            </a:xfrm>
            <a:custGeom>
              <a:avLst/>
              <a:gdLst/>
              <a:ahLst/>
              <a:cxnLst/>
              <a:rect l="l" t="t" r="r" b="b"/>
              <a:pathLst>
                <a:path w="386714" h="374014">
                  <a:moveTo>
                    <a:pt x="386405" y="0"/>
                  </a:moveTo>
                  <a:lnTo>
                    <a:pt x="0" y="0"/>
                  </a:lnTo>
                  <a:lnTo>
                    <a:pt x="0" y="373787"/>
                  </a:lnTo>
                  <a:lnTo>
                    <a:pt x="386405" y="373787"/>
                  </a:lnTo>
                  <a:lnTo>
                    <a:pt x="386405" y="0"/>
                  </a:lnTo>
                  <a:close/>
                </a:path>
              </a:pathLst>
            </a:custGeom>
            <a:solidFill>
              <a:srgbClr val="00B050"/>
            </a:solidFill>
          </p:spPr>
          <p:txBody>
            <a:bodyPr wrap="square" lIns="0" tIns="0" rIns="0" bIns="0" rtlCol="0"/>
            <a:lstStyle/>
            <a:p>
              <a:endParaRPr sz="2018"/>
            </a:p>
          </p:txBody>
        </p:sp>
        <p:sp>
          <p:nvSpPr>
            <p:cNvPr id="14" name="object 24">
              <a:extLst>
                <a:ext uri="{FF2B5EF4-FFF2-40B4-BE49-F238E27FC236}">
                  <a16:creationId xmlns:a16="http://schemas.microsoft.com/office/drawing/2014/main" id="{969E212F-381D-5E1A-1AF4-F2DB9C0FC352}"/>
                </a:ext>
              </a:extLst>
            </p:cNvPr>
            <p:cNvSpPr/>
            <p:nvPr/>
          </p:nvSpPr>
          <p:spPr>
            <a:xfrm>
              <a:off x="3507698" y="5058016"/>
              <a:ext cx="386715" cy="374015"/>
            </a:xfrm>
            <a:custGeom>
              <a:avLst/>
              <a:gdLst/>
              <a:ahLst/>
              <a:cxnLst/>
              <a:rect l="l" t="t" r="r" b="b"/>
              <a:pathLst>
                <a:path w="386714" h="374014">
                  <a:moveTo>
                    <a:pt x="0" y="0"/>
                  </a:moveTo>
                  <a:lnTo>
                    <a:pt x="386404" y="0"/>
                  </a:lnTo>
                  <a:lnTo>
                    <a:pt x="386404" y="373788"/>
                  </a:lnTo>
                  <a:lnTo>
                    <a:pt x="0" y="373788"/>
                  </a:lnTo>
                  <a:lnTo>
                    <a:pt x="0" y="0"/>
                  </a:lnTo>
                  <a:close/>
                </a:path>
              </a:pathLst>
            </a:custGeom>
            <a:ln w="14293">
              <a:solidFill>
                <a:srgbClr val="00B050"/>
              </a:solidFill>
            </a:ln>
          </p:spPr>
          <p:txBody>
            <a:bodyPr wrap="square" lIns="0" tIns="0" rIns="0" bIns="0" rtlCol="0"/>
            <a:lstStyle/>
            <a:p>
              <a:endParaRPr sz="2018"/>
            </a:p>
          </p:txBody>
        </p:sp>
        <p:sp>
          <p:nvSpPr>
            <p:cNvPr id="15" name="object 25">
              <a:extLst>
                <a:ext uri="{FF2B5EF4-FFF2-40B4-BE49-F238E27FC236}">
                  <a16:creationId xmlns:a16="http://schemas.microsoft.com/office/drawing/2014/main" id="{1ABE04B9-4833-6BB1-BC23-59771DDE80E9}"/>
                </a:ext>
              </a:extLst>
            </p:cNvPr>
            <p:cNvSpPr/>
            <p:nvPr/>
          </p:nvSpPr>
          <p:spPr>
            <a:xfrm>
              <a:off x="6188694" y="5108172"/>
              <a:ext cx="371475" cy="374015"/>
            </a:xfrm>
            <a:custGeom>
              <a:avLst/>
              <a:gdLst/>
              <a:ahLst/>
              <a:cxnLst/>
              <a:rect l="l" t="t" r="r" b="b"/>
              <a:pathLst>
                <a:path w="371475" h="374014">
                  <a:moveTo>
                    <a:pt x="371229" y="0"/>
                  </a:moveTo>
                  <a:lnTo>
                    <a:pt x="0" y="0"/>
                  </a:lnTo>
                  <a:lnTo>
                    <a:pt x="0" y="373788"/>
                  </a:lnTo>
                  <a:lnTo>
                    <a:pt x="371229" y="373788"/>
                  </a:lnTo>
                  <a:lnTo>
                    <a:pt x="371229" y="0"/>
                  </a:lnTo>
                  <a:close/>
                </a:path>
              </a:pathLst>
            </a:custGeom>
            <a:solidFill>
              <a:srgbClr val="00B050"/>
            </a:solidFill>
          </p:spPr>
          <p:txBody>
            <a:bodyPr wrap="square" lIns="0" tIns="0" rIns="0" bIns="0" rtlCol="0"/>
            <a:lstStyle/>
            <a:p>
              <a:endParaRPr sz="2018"/>
            </a:p>
          </p:txBody>
        </p:sp>
        <p:sp>
          <p:nvSpPr>
            <p:cNvPr id="16" name="object 26">
              <a:extLst>
                <a:ext uri="{FF2B5EF4-FFF2-40B4-BE49-F238E27FC236}">
                  <a16:creationId xmlns:a16="http://schemas.microsoft.com/office/drawing/2014/main" id="{EA54192B-3AA5-7DAA-1F05-E047E5477093}"/>
                </a:ext>
              </a:extLst>
            </p:cNvPr>
            <p:cNvSpPr/>
            <p:nvPr/>
          </p:nvSpPr>
          <p:spPr>
            <a:xfrm>
              <a:off x="6188694" y="5108172"/>
              <a:ext cx="371475" cy="374015"/>
            </a:xfrm>
            <a:custGeom>
              <a:avLst/>
              <a:gdLst/>
              <a:ahLst/>
              <a:cxnLst/>
              <a:rect l="l" t="t" r="r" b="b"/>
              <a:pathLst>
                <a:path w="371475" h="374014">
                  <a:moveTo>
                    <a:pt x="0" y="0"/>
                  </a:moveTo>
                  <a:lnTo>
                    <a:pt x="371229" y="0"/>
                  </a:lnTo>
                  <a:lnTo>
                    <a:pt x="371229" y="373788"/>
                  </a:lnTo>
                  <a:lnTo>
                    <a:pt x="0" y="373788"/>
                  </a:lnTo>
                  <a:lnTo>
                    <a:pt x="0" y="0"/>
                  </a:lnTo>
                  <a:close/>
                </a:path>
              </a:pathLst>
            </a:custGeom>
            <a:ln w="14293">
              <a:solidFill>
                <a:srgbClr val="00B050"/>
              </a:solidFill>
            </a:ln>
          </p:spPr>
          <p:txBody>
            <a:bodyPr wrap="square" lIns="0" tIns="0" rIns="0" bIns="0" rtlCol="0"/>
            <a:lstStyle/>
            <a:p>
              <a:endParaRPr sz="2018"/>
            </a:p>
          </p:txBody>
        </p:sp>
      </p:grpSp>
      <p:sp>
        <p:nvSpPr>
          <p:cNvPr id="17" name="object 14">
            <a:extLst>
              <a:ext uri="{FF2B5EF4-FFF2-40B4-BE49-F238E27FC236}">
                <a16:creationId xmlns:a16="http://schemas.microsoft.com/office/drawing/2014/main" id="{DE4B3FD1-6172-8AA4-26AE-CB53C2B868DF}"/>
              </a:ext>
            </a:extLst>
          </p:cNvPr>
          <p:cNvSpPr txBox="1"/>
          <p:nvPr/>
        </p:nvSpPr>
        <p:spPr>
          <a:xfrm>
            <a:off x="2845605" y="2220772"/>
            <a:ext cx="1556303" cy="601545"/>
          </a:xfrm>
          <a:prstGeom prst="rect">
            <a:avLst/>
          </a:prstGeom>
        </p:spPr>
        <p:txBody>
          <a:bodyPr vert="horz" wrap="square" lIns="0" tIns="15845" rIns="0" bIns="0" rtlCol="0">
            <a:spAutoFit/>
          </a:bodyPr>
          <a:lstStyle/>
          <a:p>
            <a:pPr marL="11737" marR="4695">
              <a:lnSpc>
                <a:spcPct val="97900"/>
              </a:lnSpc>
              <a:spcBef>
                <a:spcPts val="125"/>
              </a:spcBef>
            </a:pPr>
            <a:r>
              <a:rPr sz="1294" b="1" spc="-18" dirty="0">
                <a:latin typeface="Arial"/>
                <a:cs typeface="Arial"/>
              </a:rPr>
              <a:t>Better</a:t>
            </a:r>
            <a:r>
              <a:rPr sz="1294" b="1" spc="-46" dirty="0">
                <a:latin typeface="Arial"/>
                <a:cs typeface="Arial"/>
              </a:rPr>
              <a:t> </a:t>
            </a:r>
            <a:r>
              <a:rPr sz="1294" b="1" spc="-18" dirty="0">
                <a:latin typeface="Arial"/>
                <a:cs typeface="Arial"/>
              </a:rPr>
              <a:t>days</a:t>
            </a:r>
            <a:r>
              <a:rPr sz="1294" b="1" spc="-51" dirty="0">
                <a:latin typeface="Arial"/>
                <a:cs typeface="Arial"/>
              </a:rPr>
              <a:t> </a:t>
            </a:r>
            <a:r>
              <a:rPr sz="1294" b="1" spc="-23" dirty="0">
                <a:latin typeface="Arial"/>
                <a:cs typeface="Arial"/>
              </a:rPr>
              <a:t>ahead</a:t>
            </a:r>
            <a:r>
              <a:rPr sz="1294" b="1" spc="-60" dirty="0">
                <a:latin typeface="Arial"/>
                <a:cs typeface="Arial"/>
              </a:rPr>
              <a:t> </a:t>
            </a:r>
            <a:r>
              <a:rPr sz="1294" b="1" spc="-46" dirty="0">
                <a:latin typeface="Arial"/>
                <a:cs typeface="Arial"/>
              </a:rPr>
              <a:t>- </a:t>
            </a:r>
            <a:r>
              <a:rPr sz="1294" spc="-28" dirty="0">
                <a:latin typeface="Arial MT"/>
                <a:cs typeface="Arial MT"/>
              </a:rPr>
              <a:t>We</a:t>
            </a:r>
            <a:r>
              <a:rPr sz="1294" spc="-60" dirty="0">
                <a:latin typeface="Arial MT"/>
                <a:cs typeface="Arial MT"/>
              </a:rPr>
              <a:t> </a:t>
            </a:r>
            <a:r>
              <a:rPr sz="1294" dirty="0">
                <a:latin typeface="Arial MT"/>
                <a:cs typeface="Arial MT"/>
              </a:rPr>
              <a:t>are</a:t>
            </a:r>
            <a:r>
              <a:rPr sz="1294" spc="-60" dirty="0">
                <a:latin typeface="Arial MT"/>
                <a:cs typeface="Arial MT"/>
              </a:rPr>
              <a:t> </a:t>
            </a:r>
            <a:r>
              <a:rPr sz="1294" dirty="0">
                <a:latin typeface="Arial MT"/>
                <a:cs typeface="Arial MT"/>
              </a:rPr>
              <a:t>on</a:t>
            </a:r>
            <a:r>
              <a:rPr sz="1294" spc="-60" dirty="0">
                <a:latin typeface="Arial MT"/>
                <a:cs typeface="Arial MT"/>
              </a:rPr>
              <a:t> </a:t>
            </a:r>
            <a:r>
              <a:rPr sz="1294" spc="-18" dirty="0">
                <a:latin typeface="Arial MT"/>
                <a:cs typeface="Arial MT"/>
              </a:rPr>
              <a:t>track</a:t>
            </a:r>
            <a:r>
              <a:rPr sz="1294" spc="-60" dirty="0">
                <a:latin typeface="Arial MT"/>
                <a:cs typeface="Arial MT"/>
              </a:rPr>
              <a:t> </a:t>
            </a:r>
            <a:r>
              <a:rPr sz="1294" dirty="0">
                <a:latin typeface="Arial MT"/>
                <a:cs typeface="Arial MT"/>
              </a:rPr>
              <a:t>&amp;</a:t>
            </a:r>
            <a:r>
              <a:rPr sz="1294" spc="-65" dirty="0">
                <a:latin typeface="Arial MT"/>
                <a:cs typeface="Arial MT"/>
              </a:rPr>
              <a:t> </a:t>
            </a:r>
            <a:r>
              <a:rPr sz="1294" spc="-23" dirty="0">
                <a:latin typeface="Arial MT"/>
                <a:cs typeface="Arial MT"/>
              </a:rPr>
              <a:t>the </a:t>
            </a:r>
            <a:r>
              <a:rPr sz="1294" spc="-18" dirty="0">
                <a:latin typeface="Arial MT"/>
                <a:cs typeface="Arial MT"/>
              </a:rPr>
              <a:t>worst</a:t>
            </a:r>
            <a:r>
              <a:rPr sz="1294" spc="-46" dirty="0">
                <a:latin typeface="Arial MT"/>
                <a:cs typeface="Arial MT"/>
              </a:rPr>
              <a:t> </a:t>
            </a:r>
            <a:r>
              <a:rPr sz="1294" dirty="0">
                <a:latin typeface="Arial MT"/>
                <a:cs typeface="Arial MT"/>
              </a:rPr>
              <a:t>is</a:t>
            </a:r>
            <a:r>
              <a:rPr sz="1294" spc="-55" dirty="0">
                <a:latin typeface="Arial MT"/>
                <a:cs typeface="Arial MT"/>
              </a:rPr>
              <a:t> </a:t>
            </a:r>
            <a:r>
              <a:rPr sz="1294" spc="-18" dirty="0">
                <a:latin typeface="Arial MT"/>
                <a:cs typeface="Arial MT"/>
              </a:rPr>
              <a:t>behind</a:t>
            </a:r>
            <a:r>
              <a:rPr sz="1294" spc="-55" dirty="0">
                <a:latin typeface="Arial MT"/>
                <a:cs typeface="Arial MT"/>
              </a:rPr>
              <a:t> </a:t>
            </a:r>
            <a:r>
              <a:rPr sz="1294" spc="-23" dirty="0">
                <a:latin typeface="Arial MT"/>
                <a:cs typeface="Arial MT"/>
              </a:rPr>
              <a:t>us</a:t>
            </a:r>
            <a:endParaRPr sz="1294" dirty="0">
              <a:latin typeface="Arial MT"/>
              <a:cs typeface="Arial MT"/>
            </a:endParaRPr>
          </a:p>
        </p:txBody>
      </p:sp>
      <p:sp>
        <p:nvSpPr>
          <p:cNvPr id="18" name="object 10">
            <a:extLst>
              <a:ext uri="{FF2B5EF4-FFF2-40B4-BE49-F238E27FC236}">
                <a16:creationId xmlns:a16="http://schemas.microsoft.com/office/drawing/2014/main" id="{F7416AF6-DE7D-5915-5DBD-F712D78FBBFA}"/>
              </a:ext>
            </a:extLst>
          </p:cNvPr>
          <p:cNvSpPr txBox="1"/>
          <p:nvPr/>
        </p:nvSpPr>
        <p:spPr>
          <a:xfrm>
            <a:off x="5545995" y="3479033"/>
            <a:ext cx="1328609" cy="579573"/>
          </a:xfrm>
          <a:prstGeom prst="rect">
            <a:avLst/>
          </a:prstGeom>
        </p:spPr>
        <p:txBody>
          <a:bodyPr vert="horz" wrap="square" lIns="0" tIns="9389" rIns="0" bIns="0" rtlCol="0">
            <a:spAutoFit/>
          </a:bodyPr>
          <a:lstStyle/>
          <a:p>
            <a:pPr marL="203056" marR="4695" indent="-191906">
              <a:lnSpc>
                <a:spcPts val="2329"/>
              </a:lnSpc>
              <a:spcBef>
                <a:spcPts val="74"/>
              </a:spcBef>
            </a:pPr>
            <a:r>
              <a:rPr sz="1848" b="1" spc="-9" dirty="0">
                <a:solidFill>
                  <a:srgbClr val="C00000"/>
                </a:solidFill>
                <a:latin typeface="Arial"/>
                <a:cs typeface="Arial"/>
              </a:rPr>
              <a:t>Connecting </a:t>
            </a:r>
            <a:r>
              <a:rPr sz="1848" b="1" dirty="0">
                <a:solidFill>
                  <a:srgbClr val="C00000"/>
                </a:solidFill>
                <a:latin typeface="Arial"/>
                <a:cs typeface="Arial"/>
              </a:rPr>
              <a:t>the</a:t>
            </a:r>
            <a:r>
              <a:rPr sz="1848" b="1" spc="23" dirty="0">
                <a:solidFill>
                  <a:srgbClr val="C00000"/>
                </a:solidFill>
                <a:latin typeface="Arial"/>
                <a:cs typeface="Arial"/>
              </a:rPr>
              <a:t> </a:t>
            </a:r>
            <a:r>
              <a:rPr sz="1848" b="1" spc="-18" dirty="0">
                <a:solidFill>
                  <a:srgbClr val="C00000"/>
                </a:solidFill>
                <a:latin typeface="Arial"/>
                <a:cs typeface="Arial"/>
              </a:rPr>
              <a:t>dots</a:t>
            </a:r>
            <a:endParaRPr sz="1848" dirty="0">
              <a:latin typeface="Arial"/>
              <a:cs typeface="Arial"/>
            </a:endParaRPr>
          </a:p>
        </p:txBody>
      </p:sp>
      <p:sp>
        <p:nvSpPr>
          <p:cNvPr id="19" name="object 12">
            <a:extLst>
              <a:ext uri="{FF2B5EF4-FFF2-40B4-BE49-F238E27FC236}">
                <a16:creationId xmlns:a16="http://schemas.microsoft.com/office/drawing/2014/main" id="{43485E7C-FDA1-F185-D1AF-37034A82FF69}"/>
              </a:ext>
            </a:extLst>
          </p:cNvPr>
          <p:cNvSpPr txBox="1"/>
          <p:nvPr/>
        </p:nvSpPr>
        <p:spPr>
          <a:xfrm>
            <a:off x="7958907" y="2281171"/>
            <a:ext cx="2276945" cy="606323"/>
          </a:xfrm>
          <a:prstGeom prst="rect">
            <a:avLst/>
          </a:prstGeom>
        </p:spPr>
        <p:txBody>
          <a:bodyPr vert="horz" wrap="square" lIns="0" tIns="14671" rIns="0" bIns="0" rtlCol="0">
            <a:spAutoFit/>
          </a:bodyPr>
          <a:lstStyle/>
          <a:p>
            <a:pPr marL="11737" marR="4695" indent="156693" algn="just">
              <a:lnSpc>
                <a:spcPct val="98600"/>
              </a:lnSpc>
              <a:spcBef>
                <a:spcPts val="116"/>
              </a:spcBef>
            </a:pPr>
            <a:r>
              <a:rPr sz="1294" b="1" spc="-23" dirty="0">
                <a:latin typeface="Arial"/>
                <a:cs typeface="Arial"/>
              </a:rPr>
              <a:t>Staying</a:t>
            </a:r>
            <a:r>
              <a:rPr sz="1294" b="1" spc="-55" dirty="0">
                <a:latin typeface="Arial"/>
                <a:cs typeface="Arial"/>
              </a:rPr>
              <a:t> </a:t>
            </a:r>
            <a:r>
              <a:rPr sz="1294" b="1" spc="-9" dirty="0">
                <a:latin typeface="Arial"/>
                <a:cs typeface="Arial"/>
              </a:rPr>
              <a:t>the</a:t>
            </a:r>
            <a:r>
              <a:rPr sz="1294" b="1" spc="-51" dirty="0">
                <a:latin typeface="Arial"/>
                <a:cs typeface="Arial"/>
              </a:rPr>
              <a:t> </a:t>
            </a:r>
            <a:r>
              <a:rPr sz="1294" b="1" spc="-23" dirty="0">
                <a:latin typeface="Arial"/>
                <a:cs typeface="Arial"/>
              </a:rPr>
              <a:t>course</a:t>
            </a:r>
            <a:r>
              <a:rPr sz="1294" b="1" spc="-55" dirty="0">
                <a:latin typeface="Arial"/>
                <a:cs typeface="Arial"/>
              </a:rPr>
              <a:t> </a:t>
            </a:r>
            <a:r>
              <a:rPr sz="1294" b="1" spc="-46" dirty="0">
                <a:latin typeface="Arial"/>
                <a:cs typeface="Arial"/>
              </a:rPr>
              <a:t>- </a:t>
            </a:r>
            <a:r>
              <a:rPr sz="1294" spc="-28" dirty="0">
                <a:latin typeface="Arial MT"/>
                <a:cs typeface="Arial MT"/>
              </a:rPr>
              <a:t>We</a:t>
            </a:r>
            <a:r>
              <a:rPr sz="1294" spc="-65" dirty="0">
                <a:latin typeface="Arial MT"/>
                <a:cs typeface="Arial MT"/>
              </a:rPr>
              <a:t> </a:t>
            </a:r>
            <a:r>
              <a:rPr sz="1294" dirty="0">
                <a:latin typeface="Arial MT"/>
                <a:cs typeface="Arial MT"/>
              </a:rPr>
              <a:t>are</a:t>
            </a:r>
            <a:r>
              <a:rPr sz="1294" spc="-88" dirty="0">
                <a:latin typeface="Arial MT"/>
                <a:cs typeface="Arial MT"/>
              </a:rPr>
              <a:t> </a:t>
            </a:r>
            <a:r>
              <a:rPr sz="1294" dirty="0">
                <a:latin typeface="Arial MT"/>
                <a:cs typeface="Arial MT"/>
              </a:rPr>
              <a:t>not</a:t>
            </a:r>
            <a:r>
              <a:rPr sz="1294" spc="-79" dirty="0">
                <a:latin typeface="Arial MT"/>
                <a:cs typeface="Arial MT"/>
              </a:rPr>
              <a:t> </a:t>
            </a:r>
            <a:r>
              <a:rPr sz="1294" spc="-23" dirty="0">
                <a:latin typeface="Arial MT"/>
                <a:cs typeface="Arial MT"/>
              </a:rPr>
              <a:t>complacent, </a:t>
            </a:r>
            <a:r>
              <a:rPr sz="1294" spc="-18" dirty="0">
                <a:latin typeface="Arial MT"/>
                <a:cs typeface="Arial MT"/>
              </a:rPr>
              <a:t>more</a:t>
            </a:r>
            <a:r>
              <a:rPr sz="1294" spc="-60" dirty="0">
                <a:latin typeface="Arial MT"/>
                <a:cs typeface="Arial MT"/>
              </a:rPr>
              <a:t> </a:t>
            </a:r>
            <a:r>
              <a:rPr sz="1294" spc="-18" dirty="0">
                <a:latin typeface="Arial MT"/>
                <a:cs typeface="Arial MT"/>
              </a:rPr>
              <a:t>work</a:t>
            </a:r>
            <a:r>
              <a:rPr sz="1294" spc="-60" dirty="0">
                <a:latin typeface="Arial MT"/>
                <a:cs typeface="Arial MT"/>
              </a:rPr>
              <a:t> </a:t>
            </a:r>
            <a:r>
              <a:rPr sz="1294" spc="-9" dirty="0">
                <a:latin typeface="Arial MT"/>
                <a:cs typeface="Arial MT"/>
              </a:rPr>
              <a:t>still</a:t>
            </a:r>
            <a:r>
              <a:rPr sz="1294" spc="-37" dirty="0">
                <a:latin typeface="Arial MT"/>
                <a:cs typeface="Arial MT"/>
              </a:rPr>
              <a:t> </a:t>
            </a:r>
            <a:r>
              <a:rPr sz="1294" spc="-9" dirty="0">
                <a:latin typeface="Arial MT"/>
                <a:cs typeface="Arial MT"/>
              </a:rPr>
              <a:t>needed</a:t>
            </a:r>
            <a:endParaRPr sz="1294" dirty="0">
              <a:latin typeface="Arial MT"/>
              <a:cs typeface="Arial MT"/>
            </a:endParaRPr>
          </a:p>
        </p:txBody>
      </p:sp>
      <p:sp>
        <p:nvSpPr>
          <p:cNvPr id="20" name="object 16">
            <a:extLst>
              <a:ext uri="{FF2B5EF4-FFF2-40B4-BE49-F238E27FC236}">
                <a16:creationId xmlns:a16="http://schemas.microsoft.com/office/drawing/2014/main" id="{52E9E70A-7A4F-F8B1-03A4-46A475DE532B}"/>
              </a:ext>
            </a:extLst>
          </p:cNvPr>
          <p:cNvSpPr txBox="1"/>
          <p:nvPr/>
        </p:nvSpPr>
        <p:spPr>
          <a:xfrm>
            <a:off x="2533406" y="4542963"/>
            <a:ext cx="1868502" cy="608553"/>
          </a:xfrm>
          <a:prstGeom prst="rect">
            <a:avLst/>
          </a:prstGeom>
        </p:spPr>
        <p:txBody>
          <a:bodyPr vert="horz" wrap="square" lIns="0" tIns="11737" rIns="0" bIns="0" rtlCol="0">
            <a:spAutoFit/>
          </a:bodyPr>
          <a:lstStyle/>
          <a:p>
            <a:pPr marL="11737">
              <a:spcBef>
                <a:spcPts val="92"/>
              </a:spcBef>
            </a:pPr>
            <a:r>
              <a:rPr sz="1294" b="1" spc="-23" dirty="0">
                <a:latin typeface="Arial"/>
                <a:cs typeface="Arial"/>
              </a:rPr>
              <a:t>Position</a:t>
            </a:r>
            <a:r>
              <a:rPr sz="1294" b="1" spc="-51" dirty="0">
                <a:latin typeface="Arial"/>
                <a:cs typeface="Arial"/>
              </a:rPr>
              <a:t> </a:t>
            </a:r>
            <a:r>
              <a:rPr sz="1294" b="1" spc="-23" dirty="0">
                <a:latin typeface="Arial"/>
                <a:cs typeface="Arial"/>
              </a:rPr>
              <a:t>yourself</a:t>
            </a:r>
            <a:r>
              <a:rPr sz="1294" b="1" spc="-37" dirty="0">
                <a:latin typeface="Arial"/>
                <a:cs typeface="Arial"/>
              </a:rPr>
              <a:t> </a:t>
            </a:r>
            <a:r>
              <a:rPr sz="1294" b="1" spc="-46" dirty="0">
                <a:latin typeface="Arial"/>
                <a:cs typeface="Arial"/>
              </a:rPr>
              <a:t>-</a:t>
            </a:r>
            <a:endParaRPr sz="1294" dirty="0">
              <a:latin typeface="Arial"/>
              <a:cs typeface="Arial"/>
            </a:endParaRPr>
          </a:p>
          <a:p>
            <a:pPr marL="11737" marR="4695">
              <a:lnSpc>
                <a:spcPts val="1488"/>
              </a:lnSpc>
              <a:spcBef>
                <a:spcPts val="125"/>
              </a:spcBef>
            </a:pPr>
            <a:r>
              <a:rPr sz="1294" spc="-9" dirty="0">
                <a:latin typeface="Arial MT"/>
                <a:cs typeface="Arial MT"/>
              </a:rPr>
              <a:t>Get</a:t>
            </a:r>
            <a:r>
              <a:rPr sz="1294" spc="-65" dirty="0">
                <a:latin typeface="Arial MT"/>
                <a:cs typeface="Arial MT"/>
              </a:rPr>
              <a:t> </a:t>
            </a:r>
            <a:r>
              <a:rPr sz="1294" spc="-23" dirty="0">
                <a:latin typeface="Arial MT"/>
                <a:cs typeface="Arial MT"/>
              </a:rPr>
              <a:t>onboard</a:t>
            </a:r>
            <a:r>
              <a:rPr sz="1294" spc="-69" dirty="0">
                <a:latin typeface="Arial MT"/>
                <a:cs typeface="Arial MT"/>
              </a:rPr>
              <a:t> </a:t>
            </a:r>
            <a:r>
              <a:rPr sz="1294" dirty="0">
                <a:latin typeface="Arial MT"/>
                <a:cs typeface="Arial MT"/>
              </a:rPr>
              <a:t>or</a:t>
            </a:r>
            <a:r>
              <a:rPr sz="1294" spc="-60" dirty="0">
                <a:latin typeface="Arial MT"/>
                <a:cs typeface="Arial MT"/>
              </a:rPr>
              <a:t> </a:t>
            </a:r>
            <a:r>
              <a:rPr sz="1294" spc="-9" dirty="0">
                <a:latin typeface="Arial MT"/>
                <a:cs typeface="Arial MT"/>
              </a:rPr>
              <a:t>you’ll</a:t>
            </a:r>
            <a:r>
              <a:rPr sz="1294" spc="-51" dirty="0">
                <a:latin typeface="Arial MT"/>
                <a:cs typeface="Arial MT"/>
              </a:rPr>
              <a:t> </a:t>
            </a:r>
            <a:r>
              <a:rPr sz="1294" spc="-18" dirty="0">
                <a:latin typeface="Arial MT"/>
                <a:cs typeface="Arial MT"/>
              </a:rPr>
              <a:t>miss </a:t>
            </a:r>
            <a:r>
              <a:rPr sz="1294" dirty="0">
                <a:latin typeface="Arial MT"/>
                <a:cs typeface="Arial MT"/>
              </a:rPr>
              <a:t>the</a:t>
            </a:r>
            <a:r>
              <a:rPr sz="1294" spc="-88" dirty="0">
                <a:latin typeface="Arial MT"/>
                <a:cs typeface="Arial MT"/>
              </a:rPr>
              <a:t> </a:t>
            </a:r>
            <a:r>
              <a:rPr sz="1294" spc="-9" dirty="0">
                <a:latin typeface="Arial MT"/>
                <a:cs typeface="Arial MT"/>
              </a:rPr>
              <a:t>train</a:t>
            </a:r>
            <a:endParaRPr sz="1294" dirty="0">
              <a:latin typeface="Arial MT"/>
              <a:cs typeface="Arial MT"/>
            </a:endParaRPr>
          </a:p>
        </p:txBody>
      </p:sp>
      <p:sp>
        <p:nvSpPr>
          <p:cNvPr id="21" name="object 27">
            <a:extLst>
              <a:ext uri="{FF2B5EF4-FFF2-40B4-BE49-F238E27FC236}">
                <a16:creationId xmlns:a16="http://schemas.microsoft.com/office/drawing/2014/main" id="{AD43EC52-392D-5CBC-E096-DAAF3180FC64}"/>
              </a:ext>
            </a:extLst>
          </p:cNvPr>
          <p:cNvSpPr txBox="1"/>
          <p:nvPr/>
        </p:nvSpPr>
        <p:spPr>
          <a:xfrm>
            <a:off x="7903500" y="4707887"/>
            <a:ext cx="1746440" cy="606323"/>
          </a:xfrm>
          <a:prstGeom prst="rect">
            <a:avLst/>
          </a:prstGeom>
        </p:spPr>
        <p:txBody>
          <a:bodyPr vert="horz" wrap="square" lIns="0" tIns="14671" rIns="0" bIns="0" rtlCol="0">
            <a:spAutoFit/>
          </a:bodyPr>
          <a:lstStyle/>
          <a:p>
            <a:pPr marL="11737" marR="4695" indent="152585" algn="just">
              <a:lnSpc>
                <a:spcPct val="98600"/>
              </a:lnSpc>
              <a:spcBef>
                <a:spcPts val="116"/>
              </a:spcBef>
            </a:pPr>
            <a:r>
              <a:rPr sz="1294" b="1" spc="-23" dirty="0">
                <a:latin typeface="Arial"/>
                <a:cs typeface="Arial"/>
              </a:rPr>
              <a:t>Seek</a:t>
            </a:r>
            <a:r>
              <a:rPr sz="1294" b="1" spc="-46" dirty="0">
                <a:latin typeface="Arial"/>
                <a:cs typeface="Arial"/>
              </a:rPr>
              <a:t> </a:t>
            </a:r>
            <a:r>
              <a:rPr sz="1294" b="1" dirty="0">
                <a:latin typeface="Arial"/>
                <a:cs typeface="Arial"/>
              </a:rPr>
              <a:t>to</a:t>
            </a:r>
            <a:r>
              <a:rPr sz="1294" b="1" spc="-51" dirty="0">
                <a:latin typeface="Arial"/>
                <a:cs typeface="Arial"/>
              </a:rPr>
              <a:t> </a:t>
            </a:r>
            <a:r>
              <a:rPr sz="1294" b="1" spc="-28" dirty="0">
                <a:latin typeface="Arial"/>
                <a:cs typeface="Arial"/>
              </a:rPr>
              <a:t>understand</a:t>
            </a:r>
            <a:r>
              <a:rPr sz="1294" b="1" spc="-55" dirty="0">
                <a:latin typeface="Arial"/>
                <a:cs typeface="Arial"/>
              </a:rPr>
              <a:t> </a:t>
            </a:r>
            <a:r>
              <a:rPr sz="1294" b="1" spc="-46" dirty="0">
                <a:latin typeface="Arial"/>
                <a:cs typeface="Arial"/>
              </a:rPr>
              <a:t>- </a:t>
            </a:r>
            <a:r>
              <a:rPr sz="1294" spc="-28" dirty="0">
                <a:latin typeface="Arial MT"/>
                <a:cs typeface="Arial MT"/>
              </a:rPr>
              <a:t>Stakeholders</a:t>
            </a:r>
            <a:r>
              <a:rPr sz="1294" spc="-37" dirty="0">
                <a:latin typeface="Arial MT"/>
                <a:cs typeface="Arial MT"/>
              </a:rPr>
              <a:t> </a:t>
            </a:r>
            <a:r>
              <a:rPr sz="1294" spc="-18" dirty="0">
                <a:latin typeface="Arial MT"/>
                <a:cs typeface="Arial MT"/>
              </a:rPr>
              <a:t>need</a:t>
            </a:r>
            <a:r>
              <a:rPr sz="1294" spc="-37" dirty="0">
                <a:latin typeface="Arial MT"/>
                <a:cs typeface="Arial MT"/>
              </a:rPr>
              <a:t> </a:t>
            </a:r>
            <a:r>
              <a:rPr sz="1294" dirty="0">
                <a:latin typeface="Arial MT"/>
                <a:cs typeface="Arial MT"/>
              </a:rPr>
              <a:t>to</a:t>
            </a:r>
            <a:r>
              <a:rPr sz="1294" spc="-37" dirty="0">
                <a:latin typeface="Arial MT"/>
                <a:cs typeface="Arial MT"/>
              </a:rPr>
              <a:t> </a:t>
            </a:r>
            <a:r>
              <a:rPr sz="1294" spc="-23" dirty="0">
                <a:latin typeface="Arial MT"/>
                <a:cs typeface="Arial MT"/>
              </a:rPr>
              <a:t>be </a:t>
            </a:r>
            <a:r>
              <a:rPr sz="1294" spc="-9" dirty="0">
                <a:latin typeface="Arial MT"/>
                <a:cs typeface="Arial MT"/>
              </a:rPr>
              <a:t>well</a:t>
            </a:r>
            <a:r>
              <a:rPr sz="1294" spc="-37" dirty="0">
                <a:latin typeface="Arial MT"/>
                <a:cs typeface="Arial MT"/>
              </a:rPr>
              <a:t> </a:t>
            </a:r>
            <a:r>
              <a:rPr sz="1294" spc="-23" dirty="0">
                <a:latin typeface="Arial MT"/>
                <a:cs typeface="Arial MT"/>
              </a:rPr>
              <a:t>informed</a:t>
            </a:r>
            <a:r>
              <a:rPr sz="1294" spc="-55" dirty="0">
                <a:latin typeface="Arial MT"/>
                <a:cs typeface="Arial MT"/>
              </a:rPr>
              <a:t> </a:t>
            </a:r>
            <a:r>
              <a:rPr sz="1294" dirty="0">
                <a:latin typeface="Arial MT"/>
                <a:cs typeface="Arial MT"/>
              </a:rPr>
              <a:t>&amp;</a:t>
            </a:r>
            <a:r>
              <a:rPr sz="1294" spc="-55" dirty="0">
                <a:latin typeface="Arial MT"/>
                <a:cs typeface="Arial MT"/>
              </a:rPr>
              <a:t> </a:t>
            </a:r>
            <a:r>
              <a:rPr sz="1294" spc="-9" dirty="0">
                <a:latin typeface="Arial MT"/>
                <a:cs typeface="Arial MT"/>
              </a:rPr>
              <a:t>context</a:t>
            </a:r>
            <a:endParaRPr sz="1294" dirty="0">
              <a:latin typeface="Arial MT"/>
              <a:cs typeface="Arial MT"/>
            </a:endParaRPr>
          </a:p>
        </p:txBody>
      </p:sp>
      <p:sp>
        <p:nvSpPr>
          <p:cNvPr id="22" name="object 11">
            <a:extLst>
              <a:ext uri="{FF2B5EF4-FFF2-40B4-BE49-F238E27FC236}">
                <a16:creationId xmlns:a16="http://schemas.microsoft.com/office/drawing/2014/main" id="{2254D2AA-D8D7-21B9-1A98-1F434B013C95}"/>
              </a:ext>
            </a:extLst>
          </p:cNvPr>
          <p:cNvSpPr/>
          <p:nvPr/>
        </p:nvSpPr>
        <p:spPr>
          <a:xfrm>
            <a:off x="7503093" y="2224187"/>
            <a:ext cx="2378468" cy="165489"/>
          </a:xfrm>
          <a:custGeom>
            <a:avLst/>
            <a:gdLst/>
            <a:ahLst/>
            <a:cxnLst/>
            <a:rect l="l" t="t" r="r" b="b"/>
            <a:pathLst>
              <a:path w="2573654" h="179069">
                <a:moveTo>
                  <a:pt x="0" y="178885"/>
                </a:moveTo>
                <a:lnTo>
                  <a:pt x="131694" y="0"/>
                </a:lnTo>
                <a:lnTo>
                  <a:pt x="2573037" y="0"/>
                </a:lnTo>
              </a:path>
            </a:pathLst>
          </a:custGeom>
          <a:ln w="11146">
            <a:solidFill>
              <a:srgbClr val="FFB600"/>
            </a:solidFill>
          </a:ln>
        </p:spPr>
        <p:txBody>
          <a:bodyPr wrap="square" lIns="0" tIns="0" rIns="0" bIns="0" rtlCol="0"/>
          <a:lstStyle/>
          <a:p>
            <a:endParaRPr sz="2018"/>
          </a:p>
        </p:txBody>
      </p:sp>
      <p:sp>
        <p:nvSpPr>
          <p:cNvPr id="23" name="object 13">
            <a:extLst>
              <a:ext uri="{FF2B5EF4-FFF2-40B4-BE49-F238E27FC236}">
                <a16:creationId xmlns:a16="http://schemas.microsoft.com/office/drawing/2014/main" id="{E72406F9-4695-5961-45CC-15AB092E659A}"/>
              </a:ext>
            </a:extLst>
          </p:cNvPr>
          <p:cNvSpPr/>
          <p:nvPr/>
        </p:nvSpPr>
        <p:spPr>
          <a:xfrm>
            <a:off x="2329184" y="2154679"/>
            <a:ext cx="2276945" cy="165489"/>
          </a:xfrm>
          <a:custGeom>
            <a:avLst/>
            <a:gdLst/>
            <a:ahLst/>
            <a:cxnLst/>
            <a:rect l="l" t="t" r="r" b="b"/>
            <a:pathLst>
              <a:path w="2463800" h="179069">
                <a:moveTo>
                  <a:pt x="2463737" y="178885"/>
                </a:moveTo>
                <a:lnTo>
                  <a:pt x="2337613" y="0"/>
                </a:lnTo>
                <a:lnTo>
                  <a:pt x="0" y="0"/>
                </a:lnTo>
              </a:path>
            </a:pathLst>
          </a:custGeom>
          <a:ln w="11146">
            <a:solidFill>
              <a:srgbClr val="878787"/>
            </a:solidFill>
          </a:ln>
        </p:spPr>
        <p:txBody>
          <a:bodyPr wrap="square" lIns="0" tIns="0" rIns="0" bIns="0" rtlCol="0"/>
          <a:lstStyle/>
          <a:p>
            <a:endParaRPr sz="2018"/>
          </a:p>
        </p:txBody>
      </p:sp>
      <p:sp>
        <p:nvSpPr>
          <p:cNvPr id="24" name="object 15">
            <a:extLst>
              <a:ext uri="{FF2B5EF4-FFF2-40B4-BE49-F238E27FC236}">
                <a16:creationId xmlns:a16="http://schemas.microsoft.com/office/drawing/2014/main" id="{17BBC3A8-FC80-52A1-43E9-9365F787ECE3}"/>
              </a:ext>
            </a:extLst>
          </p:cNvPr>
          <p:cNvSpPr/>
          <p:nvPr/>
        </p:nvSpPr>
        <p:spPr>
          <a:xfrm>
            <a:off x="2402658" y="5089990"/>
            <a:ext cx="2276945" cy="166663"/>
          </a:xfrm>
          <a:custGeom>
            <a:avLst/>
            <a:gdLst/>
            <a:ahLst/>
            <a:cxnLst/>
            <a:rect l="l" t="t" r="r" b="b"/>
            <a:pathLst>
              <a:path w="2463800" h="180339">
                <a:moveTo>
                  <a:pt x="2463737" y="0"/>
                </a:moveTo>
                <a:lnTo>
                  <a:pt x="2337613" y="180169"/>
                </a:lnTo>
                <a:lnTo>
                  <a:pt x="0" y="180169"/>
                </a:lnTo>
              </a:path>
            </a:pathLst>
          </a:custGeom>
          <a:ln w="11146">
            <a:solidFill>
              <a:srgbClr val="FC884A"/>
            </a:solidFill>
          </a:ln>
        </p:spPr>
        <p:txBody>
          <a:bodyPr wrap="square" lIns="0" tIns="0" rIns="0" bIns="0" rtlCol="0"/>
          <a:lstStyle/>
          <a:p>
            <a:endParaRPr sz="2018"/>
          </a:p>
        </p:txBody>
      </p:sp>
    </p:spTree>
    <p:extLst>
      <p:ext uri="{BB962C8B-B14F-4D97-AF65-F5344CB8AC3E}">
        <p14:creationId xmlns:p14="http://schemas.microsoft.com/office/powerpoint/2010/main" val="9175300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26F968-BED8-C2ED-4817-69D83C57C58B}"/>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822D882B-4004-4B60-13F6-21BCA8C10FF7}"/>
              </a:ext>
            </a:extLst>
          </p:cNvPr>
          <p:cNvSpPr/>
          <p:nvPr/>
        </p:nvSpPr>
        <p:spPr>
          <a:xfrm>
            <a:off x="2822" y="653143"/>
            <a:ext cx="228290" cy="633027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1134">
              <a:defRPr/>
            </a:pPr>
            <a:endParaRPr lang="en-ID" sz="1833">
              <a:solidFill>
                <a:prstClr val="white"/>
              </a:solidFill>
              <a:latin typeface="Swis721 Lt BT" panose="020B0403020202020204" pitchFamily="34" charset="0"/>
            </a:endParaRPr>
          </a:p>
        </p:txBody>
      </p:sp>
      <p:sp>
        <p:nvSpPr>
          <p:cNvPr id="65" name="Title 1">
            <a:extLst>
              <a:ext uri="{FF2B5EF4-FFF2-40B4-BE49-F238E27FC236}">
                <a16:creationId xmlns:a16="http://schemas.microsoft.com/office/drawing/2014/main" id="{A74FC9DC-5A10-4F54-2558-2B0B6084741A}"/>
              </a:ext>
            </a:extLst>
          </p:cNvPr>
          <p:cNvSpPr txBox="1">
            <a:spLocks/>
          </p:cNvSpPr>
          <p:nvPr/>
        </p:nvSpPr>
        <p:spPr bwMode="auto">
          <a:xfrm>
            <a:off x="5361871" y="2086482"/>
            <a:ext cx="3651500" cy="1329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12" tIns="46556" rIns="93112" bIns="46556"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GB" sz="7200" b="1" dirty="0">
                <a:latin typeface="Segoe UI" panose="020B0502040204020203" pitchFamily="34" charset="0"/>
                <a:cs typeface="Segoe UI" panose="020B0502040204020203" pitchFamily="34" charset="0"/>
              </a:rPr>
              <a:t>Q &amp; A and Closing</a:t>
            </a:r>
            <a:endParaRPr lang="en-US" sz="7200" b="1"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237814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4E8A9-E465-EE08-132A-C3D623D86023}"/>
            </a:ext>
          </a:extLst>
        </p:cNvPr>
        <p:cNvGrpSpPr/>
        <p:nvPr/>
      </p:nvGrpSpPr>
      <p:grpSpPr>
        <a:xfrm>
          <a:off x="0" y="0"/>
          <a:ext cx="0" cy="0"/>
          <a:chOff x="0" y="0"/>
          <a:chExt cx="0" cy="0"/>
        </a:xfrm>
      </p:grpSpPr>
      <p:sp>
        <p:nvSpPr>
          <p:cNvPr id="4" name="object 4">
            <a:extLst>
              <a:ext uri="{FF2B5EF4-FFF2-40B4-BE49-F238E27FC236}">
                <a16:creationId xmlns:a16="http://schemas.microsoft.com/office/drawing/2014/main" id="{7D564CA9-C341-7854-56FE-856398EF8125}"/>
              </a:ext>
            </a:extLst>
          </p:cNvPr>
          <p:cNvSpPr txBox="1">
            <a:spLocks noGrp="1"/>
          </p:cNvSpPr>
          <p:nvPr>
            <p:ph type="title"/>
          </p:nvPr>
        </p:nvSpPr>
        <p:spPr>
          <a:xfrm>
            <a:off x="1680803" y="553437"/>
            <a:ext cx="9177157" cy="1304426"/>
          </a:xfrm>
          <a:prstGeom prst="rect">
            <a:avLst/>
          </a:prstGeom>
        </p:spPr>
        <p:txBody>
          <a:bodyPr vert="horz" wrap="square" lIns="0" tIns="174465" rIns="0" bIns="0" rtlCol="0" anchor="t">
            <a:spAutoFit/>
          </a:bodyPr>
          <a:lstStyle/>
          <a:p>
            <a:pPr marL="73358" algn="ctr">
              <a:spcBef>
                <a:spcPts val="656"/>
              </a:spcBef>
            </a:pPr>
            <a:r>
              <a:rPr lang="en-GB" b="1" spc="-9" dirty="0">
                <a:solidFill>
                  <a:schemeClr val="tx1"/>
                </a:solidFill>
                <a:latin typeface="Arial" panose="020B0604020202020204" pitchFamily="34" charset="0"/>
                <a:cs typeface="Arial" panose="020B0604020202020204" pitchFamily="34" charset="0"/>
              </a:rPr>
              <a:t>Tax Environment Realities Prior to New Tax Acts</a:t>
            </a:r>
            <a:endParaRPr b="1" spc="-9" dirty="0">
              <a:solidFill>
                <a:schemeClr val="tx1"/>
              </a:solidFill>
              <a:latin typeface="Arial" panose="020B0604020202020204" pitchFamily="34" charset="0"/>
              <a:cs typeface="Arial" panose="020B0604020202020204" pitchFamily="34" charset="0"/>
            </a:endParaRPr>
          </a:p>
        </p:txBody>
      </p:sp>
      <p:sp>
        <p:nvSpPr>
          <p:cNvPr id="5" name="object 5">
            <a:extLst>
              <a:ext uri="{FF2B5EF4-FFF2-40B4-BE49-F238E27FC236}">
                <a16:creationId xmlns:a16="http://schemas.microsoft.com/office/drawing/2014/main" id="{7133092A-D97B-3DBD-6FE4-2F9B8A26CB98}"/>
              </a:ext>
            </a:extLst>
          </p:cNvPr>
          <p:cNvSpPr txBox="1"/>
          <p:nvPr/>
        </p:nvSpPr>
        <p:spPr>
          <a:xfrm>
            <a:off x="1680803" y="1956096"/>
            <a:ext cx="8853069" cy="393627"/>
          </a:xfrm>
          <a:prstGeom prst="rect">
            <a:avLst/>
          </a:prstGeom>
          <a:solidFill>
            <a:srgbClr val="015B37"/>
          </a:solidFill>
          <a:ln w="7143">
            <a:solidFill>
              <a:srgbClr val="000000"/>
            </a:solidFill>
          </a:ln>
        </p:spPr>
        <p:txBody>
          <a:bodyPr vert="horz" wrap="square" lIns="0" tIns="24060" rIns="0" bIns="0" rtlCol="0">
            <a:spAutoFit/>
          </a:bodyPr>
          <a:lstStyle/>
          <a:p>
            <a:pPr marL="71011" defTabSz="422544">
              <a:spcBef>
                <a:spcPts val="189"/>
              </a:spcBef>
            </a:pPr>
            <a:r>
              <a:rPr lang="en-GB" sz="2400" b="1" spc="-9" dirty="0">
                <a:solidFill>
                  <a:srgbClr val="FFFFFF"/>
                </a:solidFill>
                <a:latin typeface="Arial"/>
                <a:cs typeface="Arial"/>
              </a:rPr>
              <a:t>Drawbacks</a:t>
            </a:r>
            <a:r>
              <a:rPr lang="en-GB" sz="2000" b="1" spc="-9" dirty="0">
                <a:solidFill>
                  <a:srgbClr val="FFFFFF"/>
                </a:solidFill>
                <a:latin typeface="Arial"/>
                <a:cs typeface="Arial"/>
              </a:rPr>
              <a:t> in our Tax System</a:t>
            </a:r>
            <a:endParaRPr sz="2000" dirty="0">
              <a:solidFill>
                <a:prstClr val="black"/>
              </a:solidFill>
              <a:latin typeface="Arial"/>
              <a:cs typeface="Arial"/>
            </a:endParaRPr>
          </a:p>
        </p:txBody>
      </p:sp>
      <p:sp>
        <p:nvSpPr>
          <p:cNvPr id="6" name="object 6">
            <a:extLst>
              <a:ext uri="{FF2B5EF4-FFF2-40B4-BE49-F238E27FC236}">
                <a16:creationId xmlns:a16="http://schemas.microsoft.com/office/drawing/2014/main" id="{115F8B14-169B-CB25-DE45-6246F79CB208}"/>
              </a:ext>
            </a:extLst>
          </p:cNvPr>
          <p:cNvSpPr txBox="1"/>
          <p:nvPr/>
        </p:nvSpPr>
        <p:spPr>
          <a:xfrm>
            <a:off x="1921924" y="2590147"/>
            <a:ext cx="1612380" cy="2328489"/>
          </a:xfrm>
          <a:prstGeom prst="rect">
            <a:avLst/>
          </a:prstGeom>
          <a:ln w="7143">
            <a:solidFill>
              <a:srgbClr val="000000"/>
            </a:solidFill>
          </a:ln>
        </p:spPr>
        <p:txBody>
          <a:bodyPr vert="horz" wrap="square" lIns="0" tIns="35210" rIns="0" bIns="0" rtlCol="0">
            <a:spAutoFit/>
          </a:bodyPr>
          <a:lstStyle/>
          <a:p>
            <a:pPr marL="70424" marR="319843" defTabSz="422544">
              <a:spcBef>
                <a:spcPts val="277"/>
              </a:spcBef>
              <a:buSzPct val="66666"/>
              <a:tabLst>
                <a:tab pos="164323" algn="l"/>
              </a:tabLst>
            </a:pPr>
            <a:r>
              <a:rPr lang="en-GB" sz="1600" b="1" dirty="0">
                <a:solidFill>
                  <a:prstClr val="black"/>
                </a:solidFill>
                <a:latin typeface="Arial" panose="020B0604020202020204" pitchFamily="34" charset="0"/>
                <a:cs typeface="Arial" panose="020B0604020202020204" pitchFamily="34" charset="0"/>
              </a:rPr>
              <a:t>1. </a:t>
            </a:r>
            <a:r>
              <a:rPr lang="en-US" sz="1600" b="1" dirty="0">
                <a:solidFill>
                  <a:srgbClr val="000000"/>
                </a:solidFill>
                <a:latin typeface="Arial" panose="020B0604020202020204" pitchFamily="34" charset="0"/>
                <a:ea typeface="Calibri (MS) Bold"/>
                <a:cs typeface="Arial" panose="020B0604020202020204" pitchFamily="34" charset="0"/>
                <a:sym typeface="Calibri (MS) Bold"/>
              </a:rPr>
              <a:t>Low tax penetration and yield: </a:t>
            </a:r>
          </a:p>
          <a:p>
            <a:pPr marL="70424" marR="319843" defTabSz="422544">
              <a:spcBef>
                <a:spcPts val="277"/>
              </a:spcBef>
              <a:buSzPct val="66666"/>
              <a:tabLst>
                <a:tab pos="164323" algn="l"/>
              </a:tabLst>
            </a:pPr>
            <a:r>
              <a:rPr lang="en-US" sz="1600" dirty="0">
                <a:solidFill>
                  <a:srgbClr val="000000"/>
                </a:solidFill>
                <a:latin typeface="Arial" panose="020B0604020202020204" pitchFamily="34" charset="0"/>
                <a:ea typeface="Calibri (MS)"/>
                <a:cs typeface="Arial" panose="020B0604020202020204" pitchFamily="34" charset="0"/>
                <a:sym typeface="Calibri (MS)"/>
              </a:rPr>
              <a:t>Nigeria has been dependent on oil and gas revenue.</a:t>
            </a:r>
          </a:p>
          <a:p>
            <a:pPr marL="70424" marR="319843" defTabSz="422544">
              <a:spcBef>
                <a:spcPts val="277"/>
              </a:spcBef>
              <a:buSzPct val="66666"/>
              <a:tabLst>
                <a:tab pos="164323" algn="l"/>
              </a:tabLst>
            </a:pPr>
            <a:endParaRPr lang="en-GB" sz="1600" dirty="0">
              <a:solidFill>
                <a:prstClr val="black"/>
              </a:solidFill>
              <a:latin typeface="Arial" panose="020B0604020202020204" pitchFamily="34" charset="0"/>
              <a:cs typeface="Arial" panose="020B0604020202020204" pitchFamily="34" charset="0"/>
            </a:endParaRPr>
          </a:p>
        </p:txBody>
      </p:sp>
      <p:sp>
        <p:nvSpPr>
          <p:cNvPr id="11" name="object 10">
            <a:extLst>
              <a:ext uri="{FF2B5EF4-FFF2-40B4-BE49-F238E27FC236}">
                <a16:creationId xmlns:a16="http://schemas.microsoft.com/office/drawing/2014/main" id="{6D984B49-5A12-5497-5375-C3FCAD679620}"/>
              </a:ext>
            </a:extLst>
          </p:cNvPr>
          <p:cNvSpPr txBox="1"/>
          <p:nvPr/>
        </p:nvSpPr>
        <p:spPr>
          <a:xfrm>
            <a:off x="5139366" y="2599999"/>
            <a:ext cx="1751722" cy="2883673"/>
          </a:xfrm>
          <a:prstGeom prst="rect">
            <a:avLst/>
          </a:prstGeom>
          <a:ln w="7143">
            <a:solidFill>
              <a:srgbClr val="000000"/>
            </a:solidFill>
          </a:ln>
        </p:spPr>
        <p:txBody>
          <a:bodyPr vert="horz" wrap="square" lIns="0" tIns="36384" rIns="0" bIns="0" rtlCol="0">
            <a:spAutoFit/>
          </a:bodyPr>
          <a:lstStyle/>
          <a:p>
            <a:pPr marL="78053" marR="135566" defTabSz="422544">
              <a:spcBef>
                <a:spcPts val="287"/>
              </a:spcBef>
              <a:buSzPct val="66666"/>
              <a:tabLst>
                <a:tab pos="164323" algn="l"/>
              </a:tabLst>
            </a:pPr>
            <a:r>
              <a:rPr lang="en-GB" sz="1800" b="1" dirty="0">
                <a:solidFill>
                  <a:prstClr val="black"/>
                </a:solidFill>
                <a:latin typeface="Arial" panose="020B0604020202020204" pitchFamily="34" charset="0"/>
                <a:cs typeface="Arial" panose="020B0604020202020204" pitchFamily="34" charset="0"/>
              </a:rPr>
              <a:t>3. </a:t>
            </a:r>
            <a:r>
              <a:rPr lang="en-US" sz="1800" b="1" dirty="0">
                <a:solidFill>
                  <a:srgbClr val="000000"/>
                </a:solidFill>
                <a:latin typeface="Arial" panose="020B0604020202020204" pitchFamily="34" charset="0"/>
                <a:ea typeface="Calibri (MS) Bold"/>
                <a:cs typeface="Arial" panose="020B0604020202020204" pitchFamily="34" charset="0"/>
                <a:sym typeface="Calibri (MS) Bold"/>
              </a:rPr>
              <a:t>Ease</a:t>
            </a:r>
            <a:r>
              <a:rPr lang="en-US" sz="1800" b="1" dirty="0">
                <a:solidFill>
                  <a:srgbClr val="FFFFFF"/>
                </a:solidFill>
                <a:latin typeface="Arial" panose="020B0604020202020204" pitchFamily="34" charset="0"/>
                <a:ea typeface="Calibri (MS) Bold"/>
                <a:cs typeface="Arial" panose="020B0604020202020204" pitchFamily="34" charset="0"/>
                <a:sym typeface="Calibri (MS) Bold"/>
              </a:rPr>
              <a:t> </a:t>
            </a:r>
            <a:r>
              <a:rPr lang="en-US" sz="1800" b="1" dirty="0">
                <a:solidFill>
                  <a:srgbClr val="000000"/>
                </a:solidFill>
                <a:latin typeface="Arial" panose="020B0604020202020204" pitchFamily="34" charset="0"/>
                <a:ea typeface="Calibri (MS) Bold"/>
                <a:cs typeface="Arial" panose="020B0604020202020204" pitchFamily="34" charset="0"/>
                <a:sym typeface="Calibri (MS) Bold"/>
              </a:rPr>
              <a:t>of</a:t>
            </a:r>
            <a:r>
              <a:rPr lang="en-US" sz="1800" b="1" dirty="0">
                <a:solidFill>
                  <a:srgbClr val="FFFFFF"/>
                </a:solidFill>
                <a:latin typeface="Arial" panose="020B0604020202020204" pitchFamily="34" charset="0"/>
                <a:ea typeface="Calibri (MS) Bold"/>
                <a:cs typeface="Arial" panose="020B0604020202020204" pitchFamily="34" charset="0"/>
                <a:sym typeface="Calibri (MS) Bold"/>
              </a:rPr>
              <a:t> </a:t>
            </a:r>
            <a:r>
              <a:rPr lang="en-US" sz="1800" b="1" dirty="0">
                <a:solidFill>
                  <a:srgbClr val="000000"/>
                </a:solidFill>
                <a:latin typeface="Arial" panose="020B0604020202020204" pitchFamily="34" charset="0"/>
                <a:ea typeface="Calibri (MS) Bold"/>
                <a:cs typeface="Arial" panose="020B0604020202020204" pitchFamily="34" charset="0"/>
                <a:sym typeface="Calibri (MS) Bold"/>
              </a:rPr>
              <a:t>doing</a:t>
            </a:r>
            <a:r>
              <a:rPr lang="en-US" sz="1800" b="1" dirty="0">
                <a:solidFill>
                  <a:srgbClr val="FFFFFF"/>
                </a:solidFill>
                <a:latin typeface="Arial" panose="020B0604020202020204" pitchFamily="34" charset="0"/>
                <a:ea typeface="Calibri (MS) Bold"/>
                <a:cs typeface="Arial" panose="020B0604020202020204" pitchFamily="34" charset="0"/>
                <a:sym typeface="Calibri (MS) Bold"/>
              </a:rPr>
              <a:t> </a:t>
            </a:r>
            <a:r>
              <a:rPr lang="en-US" sz="1800" b="1" dirty="0">
                <a:solidFill>
                  <a:srgbClr val="000000"/>
                </a:solidFill>
                <a:latin typeface="Arial" panose="020B0604020202020204" pitchFamily="34" charset="0"/>
                <a:ea typeface="Calibri (MS) Bold"/>
                <a:cs typeface="Arial" panose="020B0604020202020204" pitchFamily="34" charset="0"/>
                <a:sym typeface="Calibri (MS) Bold"/>
              </a:rPr>
              <a:t>business:</a:t>
            </a:r>
          </a:p>
          <a:p>
            <a:pPr marL="78053" marR="135566" defTabSz="422544">
              <a:spcBef>
                <a:spcPts val="287"/>
              </a:spcBef>
              <a:buSzPct val="66666"/>
              <a:tabLst>
                <a:tab pos="164323" algn="l"/>
              </a:tabLst>
            </a:pPr>
            <a:r>
              <a:rPr lang="en-US" sz="1800" dirty="0">
                <a:solidFill>
                  <a:srgbClr val="000000"/>
                </a:solidFill>
                <a:latin typeface="Arial" panose="020B0604020202020204" pitchFamily="34" charset="0"/>
                <a:ea typeface="Calibri (MS)"/>
                <a:cs typeface="Arial" panose="020B0604020202020204" pitchFamily="34" charset="0"/>
                <a:sym typeface="Calibri (MS)"/>
              </a:rPr>
              <a:t>Several businesses have exited the Nigerian market in recent times.</a:t>
            </a:r>
          </a:p>
          <a:p>
            <a:pPr marL="78053" marR="135566" defTabSz="422544">
              <a:spcBef>
                <a:spcPts val="287"/>
              </a:spcBef>
              <a:buSzPct val="66666"/>
              <a:tabLst>
                <a:tab pos="164323" algn="l"/>
              </a:tabLst>
            </a:pPr>
            <a:endParaRPr lang="en-GB" sz="1800" b="1" dirty="0">
              <a:solidFill>
                <a:prstClr val="black"/>
              </a:solidFill>
              <a:latin typeface="Arial" panose="020B0604020202020204" pitchFamily="34" charset="0"/>
              <a:cs typeface="Arial" panose="020B0604020202020204" pitchFamily="34" charset="0"/>
            </a:endParaRPr>
          </a:p>
        </p:txBody>
      </p:sp>
      <p:sp>
        <p:nvSpPr>
          <p:cNvPr id="12" name="object 10">
            <a:extLst>
              <a:ext uri="{FF2B5EF4-FFF2-40B4-BE49-F238E27FC236}">
                <a16:creationId xmlns:a16="http://schemas.microsoft.com/office/drawing/2014/main" id="{F151FE70-B78A-EC4D-6605-6813EED955BC}"/>
              </a:ext>
            </a:extLst>
          </p:cNvPr>
          <p:cNvSpPr txBox="1"/>
          <p:nvPr/>
        </p:nvSpPr>
        <p:spPr>
          <a:xfrm>
            <a:off x="6891087" y="2590148"/>
            <a:ext cx="1898382" cy="1269128"/>
          </a:xfrm>
          <a:prstGeom prst="rect">
            <a:avLst/>
          </a:prstGeom>
          <a:ln w="7143">
            <a:solidFill>
              <a:srgbClr val="000000"/>
            </a:solidFill>
          </a:ln>
        </p:spPr>
        <p:txBody>
          <a:bodyPr vert="horz" wrap="square" lIns="0" tIns="36384" rIns="0" bIns="0" rtlCol="0">
            <a:spAutoFit/>
          </a:bodyPr>
          <a:lstStyle/>
          <a:p>
            <a:pPr defTabSz="422544">
              <a:lnSpc>
                <a:spcPts val="1552"/>
              </a:lnSpc>
            </a:pPr>
            <a:r>
              <a:rPr lang="en-GB" sz="1800" b="1" dirty="0">
                <a:solidFill>
                  <a:prstClr val="black"/>
                </a:solidFill>
                <a:latin typeface="Arial" panose="020B0604020202020204" pitchFamily="34" charset="0"/>
                <a:cs typeface="Arial" panose="020B0604020202020204" pitchFamily="34" charset="0"/>
              </a:rPr>
              <a:t>4. </a:t>
            </a:r>
            <a:r>
              <a:rPr lang="en-US" sz="1800" b="1" dirty="0">
                <a:solidFill>
                  <a:srgbClr val="000000"/>
                </a:solidFill>
                <a:latin typeface="Arial" panose="020B0604020202020204" pitchFamily="34" charset="0"/>
                <a:ea typeface="Calibri (MS) Bold"/>
                <a:cs typeface="Arial" panose="020B0604020202020204" pitchFamily="34" charset="0"/>
                <a:sym typeface="Calibri (MS) Bold"/>
              </a:rPr>
              <a:t>New business models: </a:t>
            </a:r>
            <a:r>
              <a:rPr lang="en-US" sz="1800" dirty="0">
                <a:solidFill>
                  <a:srgbClr val="000000"/>
                </a:solidFill>
                <a:latin typeface="Arial" panose="020B0604020202020204" pitchFamily="34" charset="0"/>
                <a:ea typeface="Calibri (MS)"/>
                <a:cs typeface="Arial" panose="020B0604020202020204" pitchFamily="34" charset="0"/>
                <a:sym typeface="Calibri (MS)"/>
              </a:rPr>
              <a:t>There are emerging business arrangements and industries.</a:t>
            </a:r>
          </a:p>
        </p:txBody>
      </p:sp>
      <p:sp>
        <p:nvSpPr>
          <p:cNvPr id="13" name="object 10">
            <a:extLst>
              <a:ext uri="{FF2B5EF4-FFF2-40B4-BE49-F238E27FC236}">
                <a16:creationId xmlns:a16="http://schemas.microsoft.com/office/drawing/2014/main" id="{A3EAA686-8E41-DC05-5795-CA63DA8D5C21}"/>
              </a:ext>
            </a:extLst>
          </p:cNvPr>
          <p:cNvSpPr txBox="1"/>
          <p:nvPr/>
        </p:nvSpPr>
        <p:spPr>
          <a:xfrm>
            <a:off x="8782151" y="2570748"/>
            <a:ext cx="2060020" cy="2291203"/>
          </a:xfrm>
          <a:prstGeom prst="rect">
            <a:avLst/>
          </a:prstGeom>
          <a:ln w="7143">
            <a:solidFill>
              <a:srgbClr val="000000"/>
            </a:solidFill>
          </a:ln>
        </p:spPr>
        <p:txBody>
          <a:bodyPr vert="horz" wrap="square" lIns="0" tIns="36384" rIns="0" bIns="0" rtlCol="0">
            <a:spAutoFit/>
          </a:bodyPr>
          <a:lstStyle/>
          <a:p>
            <a:pPr marL="78053" marR="135566" defTabSz="422544">
              <a:spcBef>
                <a:spcPts val="287"/>
              </a:spcBef>
              <a:buSzPct val="66666"/>
              <a:tabLst>
                <a:tab pos="164323" algn="l"/>
              </a:tabLst>
            </a:pPr>
            <a:r>
              <a:rPr lang="en-GB" sz="1800" b="1" dirty="0">
                <a:solidFill>
                  <a:prstClr val="black"/>
                </a:solidFill>
                <a:latin typeface="Arial" panose="020B0604020202020204" pitchFamily="34" charset="0"/>
                <a:cs typeface="Arial" panose="020B0604020202020204" pitchFamily="34" charset="0"/>
              </a:rPr>
              <a:t>5. </a:t>
            </a:r>
            <a:r>
              <a:rPr lang="en-US" sz="1800" b="1" dirty="0">
                <a:solidFill>
                  <a:srgbClr val="000000"/>
                </a:solidFill>
                <a:latin typeface="Arial" panose="020B0604020202020204" pitchFamily="34" charset="0"/>
                <a:ea typeface="Calibri (MS) Bold"/>
                <a:cs typeface="Arial" panose="020B0604020202020204" pitchFamily="34" charset="0"/>
                <a:sym typeface="Calibri (MS) Bold"/>
              </a:rPr>
              <a:t>Cumbersome processes and low tax morale: </a:t>
            </a:r>
            <a:r>
              <a:rPr lang="en-US" sz="1800" dirty="0">
                <a:solidFill>
                  <a:srgbClr val="000000"/>
                </a:solidFill>
                <a:latin typeface="Arial" panose="020B0604020202020204" pitchFamily="34" charset="0"/>
                <a:ea typeface="Calibri (MS)"/>
                <a:cs typeface="Arial" panose="020B0604020202020204" pitchFamily="34" charset="0"/>
                <a:sym typeface="Calibri (MS)"/>
              </a:rPr>
              <a:t>Cumbersome requirements and rules result in low tax morale..</a:t>
            </a:r>
          </a:p>
          <a:p>
            <a:pPr marL="78053" marR="135566" defTabSz="422544">
              <a:spcBef>
                <a:spcPts val="287"/>
              </a:spcBef>
              <a:buSzPct val="66666"/>
              <a:tabLst>
                <a:tab pos="164323" algn="l"/>
              </a:tabLst>
            </a:pPr>
            <a:endParaRPr sz="1800" dirty="0">
              <a:solidFill>
                <a:prstClr val="black"/>
              </a:solidFill>
              <a:latin typeface="Arial" panose="020B0604020202020204" pitchFamily="34" charset="0"/>
              <a:cs typeface="Arial" panose="020B0604020202020204" pitchFamily="34" charset="0"/>
            </a:endParaRPr>
          </a:p>
        </p:txBody>
      </p:sp>
      <p:sp>
        <p:nvSpPr>
          <p:cNvPr id="7" name="object 6">
            <a:extLst>
              <a:ext uri="{FF2B5EF4-FFF2-40B4-BE49-F238E27FC236}">
                <a16:creationId xmlns:a16="http://schemas.microsoft.com/office/drawing/2014/main" id="{039D952E-C4B2-28E0-490B-907D16846DD6}"/>
              </a:ext>
            </a:extLst>
          </p:cNvPr>
          <p:cNvSpPr txBox="1"/>
          <p:nvPr/>
        </p:nvSpPr>
        <p:spPr>
          <a:xfrm>
            <a:off x="3534304" y="2599998"/>
            <a:ext cx="1612380" cy="3598068"/>
          </a:xfrm>
          <a:prstGeom prst="rect">
            <a:avLst/>
          </a:prstGeom>
          <a:ln w="7143">
            <a:solidFill>
              <a:srgbClr val="000000"/>
            </a:solidFill>
          </a:ln>
        </p:spPr>
        <p:txBody>
          <a:bodyPr vert="horz" wrap="square" lIns="0" tIns="35210" rIns="0" bIns="0" rtlCol="0">
            <a:spAutoFit/>
          </a:bodyPr>
          <a:lstStyle/>
          <a:p>
            <a:pPr marL="70424" marR="319843" defTabSz="422544">
              <a:spcBef>
                <a:spcPts val="277"/>
              </a:spcBef>
              <a:buSzPct val="66666"/>
              <a:tabLst>
                <a:tab pos="164323" algn="l"/>
              </a:tabLst>
            </a:pPr>
            <a:r>
              <a:rPr lang="en-GB" sz="1600" b="1" dirty="0">
                <a:solidFill>
                  <a:prstClr val="black"/>
                </a:solidFill>
                <a:latin typeface="Arial" panose="020B0604020202020204" pitchFamily="34" charset="0"/>
                <a:cs typeface="Arial" panose="020B0604020202020204" pitchFamily="34" charset="0"/>
              </a:rPr>
              <a:t>2. </a:t>
            </a:r>
            <a:r>
              <a:rPr lang="en-US" sz="1600" b="1" dirty="0">
                <a:solidFill>
                  <a:srgbClr val="000000"/>
                </a:solidFill>
                <a:latin typeface="Arial" panose="020B0604020202020204" pitchFamily="34" charset="0"/>
                <a:ea typeface="Calibri (MS) Bold"/>
                <a:cs typeface="Arial" panose="020B0604020202020204" pitchFamily="34" charset="0"/>
                <a:sym typeface="Calibri (MS) Bold"/>
              </a:rPr>
              <a:t>Multiplicity of taxes and agencies: </a:t>
            </a:r>
          </a:p>
          <a:p>
            <a:pPr marL="70424" marR="319843" defTabSz="422544">
              <a:spcBef>
                <a:spcPts val="277"/>
              </a:spcBef>
              <a:buSzPct val="66666"/>
              <a:tabLst>
                <a:tab pos="164323" algn="l"/>
              </a:tabLst>
            </a:pPr>
            <a:r>
              <a:rPr lang="en-US" sz="1600" dirty="0">
                <a:solidFill>
                  <a:srgbClr val="000000"/>
                </a:solidFill>
                <a:latin typeface="Arial" panose="020B0604020202020204" pitchFamily="34" charset="0"/>
                <a:ea typeface="Calibri (MS)"/>
                <a:cs typeface="Arial" panose="020B0604020202020204" pitchFamily="34" charset="0"/>
                <a:sym typeface="Calibri (MS)"/>
              </a:rPr>
              <a:t>Multiple taxes are imposed on the same income by different government agencies</a:t>
            </a:r>
          </a:p>
          <a:p>
            <a:pPr marL="70424" marR="319843" defTabSz="422544">
              <a:spcBef>
                <a:spcPts val="277"/>
              </a:spcBef>
              <a:buSzPct val="66666"/>
              <a:tabLst>
                <a:tab pos="164323" algn="l"/>
              </a:tabLst>
            </a:pPr>
            <a:endParaRPr lang="en-US" sz="1600" b="1" dirty="0">
              <a:solidFill>
                <a:srgbClr val="000000"/>
              </a:solidFill>
              <a:latin typeface="Arial" panose="020B0604020202020204" pitchFamily="34" charset="0"/>
              <a:ea typeface="Calibri (MS) Bold"/>
              <a:cs typeface="Arial" panose="020B0604020202020204" pitchFamily="34" charset="0"/>
              <a:sym typeface="Calibri (MS) Bold"/>
            </a:endParaRPr>
          </a:p>
          <a:p>
            <a:pPr marL="70424" marR="319843" defTabSz="422544">
              <a:spcBef>
                <a:spcPts val="277"/>
              </a:spcBef>
              <a:buSzPct val="66666"/>
              <a:tabLst>
                <a:tab pos="164323" algn="l"/>
              </a:tabLst>
            </a:pPr>
            <a:endParaRPr lang="en-GB" sz="1600" dirty="0">
              <a:solidFill>
                <a:prstClr val="black"/>
              </a:solidFill>
              <a:latin typeface="Arial" panose="020B0604020202020204" pitchFamily="34" charset="0"/>
              <a:cs typeface="Arial" panose="020B0604020202020204" pitchFamily="34" charset="0"/>
            </a:endParaRPr>
          </a:p>
        </p:txBody>
      </p:sp>
      <p:sp>
        <p:nvSpPr>
          <p:cNvPr id="14" name="object 10">
            <a:extLst>
              <a:ext uri="{FF2B5EF4-FFF2-40B4-BE49-F238E27FC236}">
                <a16:creationId xmlns:a16="http://schemas.microsoft.com/office/drawing/2014/main" id="{3697F7F8-9346-71C0-0F9C-65C1208949BB}"/>
              </a:ext>
            </a:extLst>
          </p:cNvPr>
          <p:cNvSpPr txBox="1"/>
          <p:nvPr/>
        </p:nvSpPr>
        <p:spPr>
          <a:xfrm>
            <a:off x="6906300" y="3993930"/>
            <a:ext cx="1898382" cy="1975732"/>
          </a:xfrm>
          <a:prstGeom prst="rect">
            <a:avLst/>
          </a:prstGeom>
          <a:ln w="7143">
            <a:solidFill>
              <a:srgbClr val="000000"/>
            </a:solidFill>
          </a:ln>
        </p:spPr>
        <p:txBody>
          <a:bodyPr vert="horz" wrap="square" lIns="0" tIns="36384" rIns="0" bIns="0" rtlCol="0">
            <a:spAutoFit/>
          </a:bodyPr>
          <a:lstStyle/>
          <a:p>
            <a:pPr marL="78053" marR="135566" defTabSz="422544">
              <a:spcBef>
                <a:spcPts val="287"/>
              </a:spcBef>
              <a:buSzPct val="66666"/>
              <a:tabLst>
                <a:tab pos="164323" algn="l"/>
              </a:tabLst>
            </a:pPr>
            <a:r>
              <a:rPr lang="en-GB" sz="1800" b="1" dirty="0">
                <a:solidFill>
                  <a:prstClr val="black"/>
                </a:solidFill>
                <a:latin typeface="Arial" panose="020B0604020202020204" pitchFamily="34" charset="0"/>
                <a:cs typeface="Arial" panose="020B0604020202020204" pitchFamily="34" charset="0"/>
              </a:rPr>
              <a:t>6. </a:t>
            </a:r>
            <a:r>
              <a:rPr lang="en-US" sz="1800" b="1" dirty="0">
                <a:solidFill>
                  <a:srgbClr val="000000"/>
                </a:solidFill>
                <a:latin typeface="Arial" panose="020B0604020202020204" pitchFamily="34" charset="0"/>
                <a:ea typeface="Calibri (MS) Bold"/>
                <a:cs typeface="Arial" panose="020B0604020202020204" pitchFamily="34" charset="0"/>
                <a:sym typeface="Calibri (MS) Bold"/>
              </a:rPr>
              <a:t>Outdated and fragmented laws: </a:t>
            </a:r>
            <a:r>
              <a:rPr lang="en-US" sz="1800" dirty="0">
                <a:solidFill>
                  <a:srgbClr val="000000"/>
                </a:solidFill>
                <a:latin typeface="Arial" panose="020B0604020202020204" pitchFamily="34" charset="0"/>
                <a:ea typeface="Calibri (MS)"/>
                <a:cs typeface="Arial" panose="020B0604020202020204" pitchFamily="34" charset="0"/>
                <a:sym typeface="Calibri (MS)"/>
              </a:rPr>
              <a:t>Laws are out of tune with new business realities</a:t>
            </a:r>
            <a:r>
              <a:rPr lang="en-GB" sz="1800" dirty="0">
                <a:solidFill>
                  <a:prstClr val="black"/>
                </a:solidFill>
                <a:latin typeface="Arial" panose="020B0604020202020204" pitchFamily="34" charset="0"/>
                <a:cs typeface="Arial" panose="020B0604020202020204" pitchFamily="34" charset="0"/>
              </a:rPr>
              <a:t>. </a:t>
            </a:r>
            <a:endParaRPr sz="1800" dirty="0">
              <a:solidFill>
                <a:prstClr val="black"/>
              </a:solidFill>
              <a:latin typeface="Arial" panose="020B0604020202020204" pitchFamily="34" charset="0"/>
              <a:cs typeface="Arial" panose="020B0604020202020204" pitchFamily="34" charset="0"/>
            </a:endParaRPr>
          </a:p>
        </p:txBody>
      </p:sp>
      <p:sp>
        <p:nvSpPr>
          <p:cNvPr id="2" name="object 10">
            <a:extLst>
              <a:ext uri="{FF2B5EF4-FFF2-40B4-BE49-F238E27FC236}">
                <a16:creationId xmlns:a16="http://schemas.microsoft.com/office/drawing/2014/main" id="{EA635329-7404-C334-A770-FF56F8A1D709}"/>
              </a:ext>
            </a:extLst>
          </p:cNvPr>
          <p:cNvSpPr txBox="1"/>
          <p:nvPr/>
        </p:nvSpPr>
        <p:spPr>
          <a:xfrm>
            <a:off x="8819895" y="4911304"/>
            <a:ext cx="2038065" cy="1760288"/>
          </a:xfrm>
          <a:prstGeom prst="rect">
            <a:avLst/>
          </a:prstGeom>
          <a:ln w="7143">
            <a:solidFill>
              <a:srgbClr val="000000"/>
            </a:solidFill>
          </a:ln>
        </p:spPr>
        <p:txBody>
          <a:bodyPr vert="horz" wrap="square" lIns="0" tIns="36384" rIns="0" bIns="0" rtlCol="0">
            <a:spAutoFit/>
          </a:bodyPr>
          <a:lstStyle/>
          <a:p>
            <a:pPr marL="78053" marR="135566" defTabSz="422544">
              <a:spcBef>
                <a:spcPts val="287"/>
              </a:spcBef>
              <a:buSzPct val="66666"/>
              <a:tabLst>
                <a:tab pos="164323" algn="l"/>
              </a:tabLst>
            </a:pPr>
            <a:r>
              <a:rPr lang="en-GB" sz="1600" b="1" dirty="0">
                <a:solidFill>
                  <a:prstClr val="black"/>
                </a:solidFill>
                <a:latin typeface="Arial" panose="020B0604020202020204" pitchFamily="34" charset="0"/>
                <a:cs typeface="Arial" panose="020B0604020202020204" pitchFamily="34" charset="0"/>
              </a:rPr>
              <a:t>7. </a:t>
            </a:r>
            <a:r>
              <a:rPr lang="en-US" sz="1600" b="1" dirty="0">
                <a:solidFill>
                  <a:srgbClr val="000000"/>
                </a:solidFill>
                <a:latin typeface="Arial" panose="020B0604020202020204" pitchFamily="34" charset="0"/>
                <a:ea typeface="Calibri (MS) Bold"/>
                <a:cs typeface="Arial" panose="020B0604020202020204" pitchFamily="34" charset="0"/>
                <a:sym typeface="Calibri (MS) Bold"/>
              </a:rPr>
              <a:t>Limited technology deployment: </a:t>
            </a:r>
            <a:r>
              <a:rPr lang="en-US" sz="1600" dirty="0">
                <a:solidFill>
                  <a:srgbClr val="000000"/>
                </a:solidFill>
                <a:latin typeface="Arial" panose="020B0604020202020204" pitchFamily="34" charset="0"/>
                <a:ea typeface="Calibri (MS)"/>
                <a:cs typeface="Arial" panose="020B0604020202020204" pitchFamily="34" charset="0"/>
                <a:sym typeface="Calibri (MS)"/>
              </a:rPr>
              <a:t>No standard technology platform for use in compliance.</a:t>
            </a:r>
          </a:p>
        </p:txBody>
      </p:sp>
    </p:spTree>
    <p:extLst>
      <p:ext uri="{BB962C8B-B14F-4D97-AF65-F5344CB8AC3E}">
        <p14:creationId xmlns:p14="http://schemas.microsoft.com/office/powerpoint/2010/main" val="2784824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10E397-8D25-6256-30F7-CB7647169188}"/>
            </a:ext>
          </a:extLst>
        </p:cNvPr>
        <p:cNvGrpSpPr/>
        <p:nvPr/>
      </p:nvGrpSpPr>
      <p:grpSpPr>
        <a:xfrm>
          <a:off x="0" y="0"/>
          <a:ext cx="0" cy="0"/>
          <a:chOff x="0" y="0"/>
          <a:chExt cx="0" cy="0"/>
        </a:xfrm>
      </p:grpSpPr>
      <p:sp>
        <p:nvSpPr>
          <p:cNvPr id="4" name="object 4">
            <a:extLst>
              <a:ext uri="{FF2B5EF4-FFF2-40B4-BE49-F238E27FC236}">
                <a16:creationId xmlns:a16="http://schemas.microsoft.com/office/drawing/2014/main" id="{2222DF62-5CD4-0388-66F5-8840C15E7B71}"/>
              </a:ext>
            </a:extLst>
          </p:cNvPr>
          <p:cNvSpPr txBox="1">
            <a:spLocks noGrp="1"/>
          </p:cNvSpPr>
          <p:nvPr>
            <p:ph type="title"/>
          </p:nvPr>
        </p:nvSpPr>
        <p:spPr>
          <a:xfrm>
            <a:off x="1766995" y="415997"/>
            <a:ext cx="8249555" cy="730167"/>
          </a:xfrm>
          <a:prstGeom prst="rect">
            <a:avLst/>
          </a:prstGeom>
        </p:spPr>
        <p:txBody>
          <a:bodyPr vert="horz" wrap="square" lIns="0" tIns="174465" rIns="0" bIns="0" rtlCol="0" anchor="t">
            <a:spAutoFit/>
          </a:bodyPr>
          <a:lstStyle/>
          <a:p>
            <a:pPr marL="73358" algn="ctr">
              <a:spcBef>
                <a:spcPts val="656"/>
              </a:spcBef>
            </a:pPr>
            <a:r>
              <a:rPr lang="en-GB" sz="3600" b="1" dirty="0">
                <a:solidFill>
                  <a:schemeClr val="tx1"/>
                </a:solidFill>
                <a:latin typeface="Arial" panose="020B0604020202020204" pitchFamily="34" charset="0"/>
                <a:cs typeface="Arial" panose="020B0604020202020204" pitchFamily="34" charset="0"/>
              </a:rPr>
              <a:t>Why The R</a:t>
            </a:r>
            <a:r>
              <a:rPr sz="3600" b="1" spc="-9" dirty="0" err="1">
                <a:solidFill>
                  <a:schemeClr val="tx1"/>
                </a:solidFill>
                <a:latin typeface="Arial" panose="020B0604020202020204" pitchFamily="34" charset="0"/>
                <a:cs typeface="Arial" panose="020B0604020202020204" pitchFamily="34" charset="0"/>
              </a:rPr>
              <a:t>eform</a:t>
            </a:r>
            <a:r>
              <a:rPr lang="en-GB" sz="3600" b="1" spc="-9" dirty="0">
                <a:solidFill>
                  <a:schemeClr val="tx1"/>
                </a:solidFill>
                <a:latin typeface="Arial" panose="020B0604020202020204" pitchFamily="34" charset="0"/>
                <a:cs typeface="Arial" panose="020B0604020202020204" pitchFamily="34" charset="0"/>
              </a:rPr>
              <a:t>s</a:t>
            </a:r>
            <a:endParaRPr sz="3600" b="1" spc="-9" dirty="0">
              <a:solidFill>
                <a:schemeClr val="tx1"/>
              </a:solidFill>
              <a:latin typeface="Arial" panose="020B0604020202020204" pitchFamily="34" charset="0"/>
              <a:cs typeface="Arial" panose="020B0604020202020204" pitchFamily="34" charset="0"/>
            </a:endParaRPr>
          </a:p>
        </p:txBody>
      </p:sp>
      <p:sp>
        <p:nvSpPr>
          <p:cNvPr id="5" name="object 5">
            <a:extLst>
              <a:ext uri="{FF2B5EF4-FFF2-40B4-BE49-F238E27FC236}">
                <a16:creationId xmlns:a16="http://schemas.microsoft.com/office/drawing/2014/main" id="{A635D820-476F-B670-8792-B88233F6366D}"/>
              </a:ext>
            </a:extLst>
          </p:cNvPr>
          <p:cNvSpPr txBox="1"/>
          <p:nvPr/>
        </p:nvSpPr>
        <p:spPr>
          <a:xfrm>
            <a:off x="1766995" y="1314992"/>
            <a:ext cx="8611949" cy="332072"/>
          </a:xfrm>
          <a:prstGeom prst="rect">
            <a:avLst/>
          </a:prstGeom>
          <a:solidFill>
            <a:srgbClr val="015B37"/>
          </a:solidFill>
          <a:ln w="7143">
            <a:solidFill>
              <a:srgbClr val="000000"/>
            </a:solidFill>
          </a:ln>
        </p:spPr>
        <p:txBody>
          <a:bodyPr vert="horz" wrap="square" lIns="0" tIns="24060" rIns="0" bIns="0" rtlCol="0">
            <a:spAutoFit/>
          </a:bodyPr>
          <a:lstStyle/>
          <a:p>
            <a:pPr marL="71011">
              <a:spcBef>
                <a:spcPts val="189"/>
              </a:spcBef>
            </a:pPr>
            <a:r>
              <a:rPr lang="en-GB" sz="2000" b="1" spc="-9" dirty="0">
                <a:solidFill>
                  <a:srgbClr val="FFFFFF"/>
                </a:solidFill>
                <a:latin typeface="Arial"/>
                <a:cs typeface="Arial"/>
              </a:rPr>
              <a:t>Objectives of the New Tax Laws</a:t>
            </a:r>
            <a:endParaRPr sz="2000" dirty="0">
              <a:latin typeface="Arial"/>
              <a:cs typeface="Arial"/>
            </a:endParaRPr>
          </a:p>
        </p:txBody>
      </p:sp>
      <p:sp>
        <p:nvSpPr>
          <p:cNvPr id="6" name="object 6">
            <a:extLst>
              <a:ext uri="{FF2B5EF4-FFF2-40B4-BE49-F238E27FC236}">
                <a16:creationId xmlns:a16="http://schemas.microsoft.com/office/drawing/2014/main" id="{592CE19A-D450-3821-A919-8228A3BC41AF}"/>
              </a:ext>
            </a:extLst>
          </p:cNvPr>
          <p:cNvSpPr txBox="1"/>
          <p:nvPr/>
        </p:nvSpPr>
        <p:spPr>
          <a:xfrm>
            <a:off x="1766995" y="1819630"/>
            <a:ext cx="1612380" cy="3344152"/>
          </a:xfrm>
          <a:prstGeom prst="rect">
            <a:avLst/>
          </a:prstGeom>
          <a:ln w="7143">
            <a:solidFill>
              <a:srgbClr val="000000"/>
            </a:solidFill>
          </a:ln>
        </p:spPr>
        <p:txBody>
          <a:bodyPr vert="horz" wrap="square" lIns="0" tIns="35210" rIns="0" bIns="0" rtlCol="0">
            <a:spAutoFit/>
          </a:bodyPr>
          <a:lstStyle/>
          <a:p>
            <a:pPr marL="70424" marR="319843">
              <a:spcBef>
                <a:spcPts val="277"/>
              </a:spcBef>
              <a:buSzPct val="66666"/>
              <a:tabLst>
                <a:tab pos="164323" algn="l"/>
              </a:tabLst>
            </a:pPr>
            <a:r>
              <a:rPr lang="en-GB" sz="1400" b="1" dirty="0">
                <a:latin typeface="Arial" panose="020B0604020202020204" pitchFamily="34" charset="0"/>
                <a:cs typeface="Arial" panose="020B0604020202020204" pitchFamily="34" charset="0"/>
              </a:rPr>
              <a:t>1. Increase Domestic Revenue Mobilisation:</a:t>
            </a:r>
          </a:p>
          <a:p>
            <a:pPr marL="70424" marR="319843">
              <a:spcBef>
                <a:spcPts val="277"/>
              </a:spcBef>
              <a:buSzPct val="66666"/>
              <a:tabLst>
                <a:tab pos="164323" algn="l"/>
              </a:tabLst>
            </a:pPr>
            <a:r>
              <a:rPr lang="en-GB" sz="1400" b="1" dirty="0">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Raise Nigeria’s tax-to-GDP</a:t>
            </a:r>
          </a:p>
          <a:p>
            <a:pPr marL="162562" marR="319843" indent="-92138">
              <a:spcBef>
                <a:spcPts val="277"/>
              </a:spcBef>
              <a:buSzPct val="66666"/>
              <a:buChar char="•"/>
              <a:tabLst>
                <a:tab pos="164323" algn="l"/>
              </a:tabLst>
            </a:pPr>
            <a:r>
              <a:rPr lang="en-GB" sz="1400" dirty="0">
                <a:latin typeface="Arial" panose="020B0604020202020204" pitchFamily="34" charset="0"/>
                <a:cs typeface="Arial" panose="020B0604020202020204" pitchFamily="34" charset="0"/>
              </a:rPr>
              <a:t>ratio to 18 percent within five years, reducing reliance on oil revenue and debt financing.</a:t>
            </a:r>
          </a:p>
        </p:txBody>
      </p:sp>
      <p:sp>
        <p:nvSpPr>
          <p:cNvPr id="11" name="object 10">
            <a:extLst>
              <a:ext uri="{FF2B5EF4-FFF2-40B4-BE49-F238E27FC236}">
                <a16:creationId xmlns:a16="http://schemas.microsoft.com/office/drawing/2014/main" id="{2BFFD476-B2C8-2C6C-A097-1EC849618E00}"/>
              </a:ext>
            </a:extLst>
          </p:cNvPr>
          <p:cNvSpPr txBox="1"/>
          <p:nvPr/>
        </p:nvSpPr>
        <p:spPr>
          <a:xfrm>
            <a:off x="5102462" y="1815892"/>
            <a:ext cx="1751722" cy="3737752"/>
          </a:xfrm>
          <a:prstGeom prst="rect">
            <a:avLst/>
          </a:prstGeom>
          <a:ln w="7143">
            <a:solidFill>
              <a:srgbClr val="000000"/>
            </a:solidFill>
          </a:ln>
        </p:spPr>
        <p:txBody>
          <a:bodyPr vert="horz" wrap="square" lIns="0" tIns="36384" rIns="0" bIns="0" rtlCol="0">
            <a:spAutoFit/>
          </a:bodyPr>
          <a:lstStyle/>
          <a:p>
            <a:pPr marL="78053" marR="135566">
              <a:spcBef>
                <a:spcPts val="287"/>
              </a:spcBef>
              <a:buSzPct val="66666"/>
              <a:tabLst>
                <a:tab pos="164323" algn="l"/>
              </a:tabLst>
            </a:pPr>
            <a:r>
              <a:rPr lang="en-GB" sz="1400" b="1" dirty="0">
                <a:latin typeface="Arial" panose="020B0604020202020204" pitchFamily="34" charset="0"/>
                <a:cs typeface="Arial" panose="020B0604020202020204" pitchFamily="34" charset="0"/>
              </a:rPr>
              <a:t>3. Modernise Tax Administration: </a:t>
            </a:r>
          </a:p>
          <a:p>
            <a:pPr marL="78053" marR="135566">
              <a:spcBef>
                <a:spcPts val="287"/>
              </a:spcBef>
              <a:buSzPct val="66666"/>
              <a:tabLst>
                <a:tab pos="164323" algn="l"/>
              </a:tabLst>
            </a:pPr>
            <a:r>
              <a:rPr lang="en-GB" sz="1400" dirty="0">
                <a:latin typeface="Arial" panose="020B0604020202020204" pitchFamily="34" charset="0"/>
                <a:cs typeface="Arial" panose="020B0604020202020204" pitchFamily="34" charset="0"/>
              </a:rPr>
              <a:t>Establish the Nigeria Revenue Service (NRS) with the mandate to collect and account for all revenues accruing to the federation. In addition, the digitalisation of all aspects of tax administration aims to improve efficiency and curb leakages.</a:t>
            </a:r>
            <a:endParaRPr sz="1400" dirty="0">
              <a:latin typeface="Arial" panose="020B0604020202020204" pitchFamily="34" charset="0"/>
              <a:cs typeface="Arial" panose="020B0604020202020204" pitchFamily="34" charset="0"/>
            </a:endParaRPr>
          </a:p>
        </p:txBody>
      </p:sp>
      <p:sp>
        <p:nvSpPr>
          <p:cNvPr id="12" name="object 10">
            <a:extLst>
              <a:ext uri="{FF2B5EF4-FFF2-40B4-BE49-F238E27FC236}">
                <a16:creationId xmlns:a16="http://schemas.microsoft.com/office/drawing/2014/main" id="{1B4E5A5D-758B-896E-C312-03C865FBC872}"/>
              </a:ext>
            </a:extLst>
          </p:cNvPr>
          <p:cNvSpPr txBox="1"/>
          <p:nvPr/>
        </p:nvSpPr>
        <p:spPr>
          <a:xfrm>
            <a:off x="6891087" y="1819630"/>
            <a:ext cx="1898382" cy="2191175"/>
          </a:xfrm>
          <a:prstGeom prst="rect">
            <a:avLst/>
          </a:prstGeom>
          <a:ln w="7143">
            <a:solidFill>
              <a:srgbClr val="000000"/>
            </a:solidFill>
          </a:ln>
        </p:spPr>
        <p:txBody>
          <a:bodyPr vert="horz" wrap="square" lIns="0" tIns="36384" rIns="0" bIns="0" rtlCol="0">
            <a:spAutoFit/>
          </a:bodyPr>
          <a:lstStyle/>
          <a:p>
            <a:pPr marL="78053" marR="135566">
              <a:spcBef>
                <a:spcPts val="287"/>
              </a:spcBef>
              <a:buSzPct val="66666"/>
              <a:tabLst>
                <a:tab pos="164323" algn="l"/>
              </a:tabLst>
            </a:pPr>
            <a:r>
              <a:rPr lang="en-GB" sz="1400" b="1" dirty="0">
                <a:latin typeface="Arial" panose="020B0604020202020204" pitchFamily="34" charset="0"/>
                <a:cs typeface="Arial" panose="020B0604020202020204" pitchFamily="34" charset="0"/>
              </a:rPr>
              <a:t>4. Enhance Transparency and Taxpayer Confidence: </a:t>
            </a:r>
            <a:r>
              <a:rPr lang="en-GB" sz="1400" dirty="0">
                <a:latin typeface="Arial" panose="020B0604020202020204" pitchFamily="34" charset="0"/>
                <a:cs typeface="Arial" panose="020B0604020202020204" pitchFamily="34" charset="0"/>
              </a:rPr>
              <a:t>Introduce a Tax Tribunal and Tax Ombudsman to resolve disputes and protect taxpayer rights.</a:t>
            </a:r>
            <a:endParaRPr sz="1400" dirty="0">
              <a:latin typeface="Arial" panose="020B0604020202020204" pitchFamily="34" charset="0"/>
              <a:cs typeface="Arial" panose="020B0604020202020204" pitchFamily="34" charset="0"/>
            </a:endParaRPr>
          </a:p>
        </p:txBody>
      </p:sp>
      <p:sp>
        <p:nvSpPr>
          <p:cNvPr id="13" name="object 10">
            <a:extLst>
              <a:ext uri="{FF2B5EF4-FFF2-40B4-BE49-F238E27FC236}">
                <a16:creationId xmlns:a16="http://schemas.microsoft.com/office/drawing/2014/main" id="{B84C0461-4D24-3BD9-CD46-F72D2A04C189}"/>
              </a:ext>
            </a:extLst>
          </p:cNvPr>
          <p:cNvSpPr txBox="1"/>
          <p:nvPr/>
        </p:nvSpPr>
        <p:spPr>
          <a:xfrm>
            <a:off x="8819054" y="1828048"/>
            <a:ext cx="1751722" cy="3483837"/>
          </a:xfrm>
          <a:prstGeom prst="rect">
            <a:avLst/>
          </a:prstGeom>
          <a:ln w="7143">
            <a:solidFill>
              <a:srgbClr val="000000"/>
            </a:solidFill>
          </a:ln>
        </p:spPr>
        <p:txBody>
          <a:bodyPr vert="horz" wrap="square" lIns="0" tIns="36384" rIns="0" bIns="0" rtlCol="0">
            <a:spAutoFit/>
          </a:bodyPr>
          <a:lstStyle/>
          <a:p>
            <a:pPr marL="78053" marR="135566">
              <a:spcBef>
                <a:spcPts val="287"/>
              </a:spcBef>
              <a:buSzPct val="66666"/>
              <a:tabLst>
                <a:tab pos="164323" algn="l"/>
              </a:tabLst>
            </a:pPr>
            <a:r>
              <a:rPr lang="en-GB" sz="1600" b="1" dirty="0">
                <a:latin typeface="Arial" panose="020B0604020202020204" pitchFamily="34" charset="0"/>
                <a:cs typeface="Arial" panose="020B0604020202020204" pitchFamily="34" charset="0"/>
              </a:rPr>
              <a:t>5. Promote Fairness and Equity: </a:t>
            </a:r>
            <a:r>
              <a:rPr lang="en-GB" sz="1600" dirty="0">
                <a:latin typeface="Arial" panose="020B0604020202020204" pitchFamily="34" charset="0"/>
                <a:cs typeface="Arial" panose="020B0604020202020204" pitchFamily="34" charset="0"/>
              </a:rPr>
              <a:t>Exempt essentials like food and medicine from VAT. Also, simplify compliance for micro and small businesses earning under ₦50 million annually.</a:t>
            </a:r>
            <a:endParaRPr sz="1600" dirty="0">
              <a:latin typeface="Arial" panose="020B0604020202020204" pitchFamily="34" charset="0"/>
              <a:cs typeface="Arial" panose="020B0604020202020204" pitchFamily="34" charset="0"/>
            </a:endParaRPr>
          </a:p>
        </p:txBody>
      </p:sp>
      <p:sp>
        <p:nvSpPr>
          <p:cNvPr id="7" name="object 6">
            <a:extLst>
              <a:ext uri="{FF2B5EF4-FFF2-40B4-BE49-F238E27FC236}">
                <a16:creationId xmlns:a16="http://schemas.microsoft.com/office/drawing/2014/main" id="{091708F8-DD65-91A5-5C73-B7C6B0558CFF}"/>
              </a:ext>
            </a:extLst>
          </p:cNvPr>
          <p:cNvSpPr txBox="1"/>
          <p:nvPr/>
        </p:nvSpPr>
        <p:spPr>
          <a:xfrm>
            <a:off x="3453180" y="1815892"/>
            <a:ext cx="1612380" cy="3267208"/>
          </a:xfrm>
          <a:prstGeom prst="rect">
            <a:avLst/>
          </a:prstGeom>
          <a:ln w="7143">
            <a:solidFill>
              <a:srgbClr val="000000"/>
            </a:solidFill>
          </a:ln>
        </p:spPr>
        <p:txBody>
          <a:bodyPr vert="horz" wrap="square" lIns="0" tIns="35210" rIns="0" bIns="0" rtlCol="0">
            <a:spAutoFit/>
          </a:bodyPr>
          <a:lstStyle/>
          <a:p>
            <a:pPr marL="70424" marR="319843">
              <a:spcBef>
                <a:spcPts val="277"/>
              </a:spcBef>
              <a:buSzPct val="66666"/>
              <a:tabLst>
                <a:tab pos="164323" algn="l"/>
              </a:tabLst>
            </a:pPr>
            <a:r>
              <a:rPr lang="en-GB" sz="1400" b="1" dirty="0">
                <a:latin typeface="Arial" panose="020B0604020202020204" pitchFamily="34" charset="0"/>
                <a:cs typeface="Arial" panose="020B0604020202020204" pitchFamily="34" charset="0"/>
              </a:rPr>
              <a:t>2. Simplify and Harmonise the Tax System: </a:t>
            </a:r>
            <a:r>
              <a:rPr lang="en-GB" sz="1400" dirty="0">
                <a:latin typeface="Arial" panose="020B0604020202020204" pitchFamily="34" charset="0"/>
                <a:cs typeface="Arial" panose="020B0604020202020204" pitchFamily="34" charset="0"/>
              </a:rPr>
              <a:t>Merge fragmented tax laws into a coherent framework and make compliance easy for individuals and businesses.</a:t>
            </a:r>
          </a:p>
        </p:txBody>
      </p:sp>
      <p:sp>
        <p:nvSpPr>
          <p:cNvPr id="14" name="object 10">
            <a:extLst>
              <a:ext uri="{FF2B5EF4-FFF2-40B4-BE49-F238E27FC236}">
                <a16:creationId xmlns:a16="http://schemas.microsoft.com/office/drawing/2014/main" id="{CF6380D8-52B5-0F85-4550-4F8586374EE8}"/>
              </a:ext>
            </a:extLst>
          </p:cNvPr>
          <p:cNvSpPr txBox="1"/>
          <p:nvPr/>
        </p:nvSpPr>
        <p:spPr>
          <a:xfrm>
            <a:off x="6883769" y="4054345"/>
            <a:ext cx="1898382" cy="1760288"/>
          </a:xfrm>
          <a:prstGeom prst="rect">
            <a:avLst/>
          </a:prstGeom>
          <a:ln w="7143">
            <a:solidFill>
              <a:srgbClr val="000000"/>
            </a:solidFill>
          </a:ln>
        </p:spPr>
        <p:txBody>
          <a:bodyPr vert="horz" wrap="square" lIns="0" tIns="36384" rIns="0" bIns="0" rtlCol="0">
            <a:spAutoFit/>
          </a:bodyPr>
          <a:lstStyle/>
          <a:p>
            <a:pPr marL="78053" marR="135566">
              <a:spcBef>
                <a:spcPts val="287"/>
              </a:spcBef>
              <a:buSzPct val="66666"/>
              <a:tabLst>
                <a:tab pos="164323" algn="l"/>
              </a:tabLst>
            </a:pPr>
            <a:r>
              <a:rPr lang="en-GB" sz="1600" b="1" dirty="0">
                <a:latin typeface="Arial" panose="020B0604020202020204" pitchFamily="34" charset="0"/>
                <a:cs typeface="Arial" panose="020B0604020202020204" pitchFamily="34" charset="0"/>
              </a:rPr>
              <a:t>6. Support Economic Competitiveness and Growth: </a:t>
            </a:r>
            <a:r>
              <a:rPr lang="en-GB" sz="1600" dirty="0">
                <a:latin typeface="Arial" panose="020B0604020202020204" pitchFamily="34" charset="0"/>
                <a:cs typeface="Arial" panose="020B0604020202020204" pitchFamily="34" charset="0"/>
              </a:rPr>
              <a:t>Lower compliance costs to attract investment. </a:t>
            </a:r>
            <a:endParaRPr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9307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92E00-94D5-CE98-E3B5-E8E1DA45D34B}"/>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0E8AEC2C-0C6C-7314-AB35-B413A846EF64}"/>
              </a:ext>
            </a:extLst>
          </p:cNvPr>
          <p:cNvSpPr/>
          <p:nvPr/>
        </p:nvSpPr>
        <p:spPr>
          <a:xfrm>
            <a:off x="2822" y="653143"/>
            <a:ext cx="228290" cy="633027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1134">
              <a:defRPr/>
            </a:pPr>
            <a:endParaRPr lang="en-ID" sz="1833">
              <a:solidFill>
                <a:prstClr val="white"/>
              </a:solidFill>
              <a:latin typeface="Swis721 Lt BT" panose="020B0403020202020204" pitchFamily="34" charset="0"/>
            </a:endParaRPr>
          </a:p>
        </p:txBody>
      </p:sp>
      <p:sp>
        <p:nvSpPr>
          <p:cNvPr id="65" name="Title 1">
            <a:extLst>
              <a:ext uri="{FF2B5EF4-FFF2-40B4-BE49-F238E27FC236}">
                <a16:creationId xmlns:a16="http://schemas.microsoft.com/office/drawing/2014/main" id="{32F369D9-8A10-481F-BD39-F110D4B934F0}"/>
              </a:ext>
            </a:extLst>
          </p:cNvPr>
          <p:cNvSpPr txBox="1">
            <a:spLocks/>
          </p:cNvSpPr>
          <p:nvPr/>
        </p:nvSpPr>
        <p:spPr bwMode="auto">
          <a:xfrm>
            <a:off x="36244" y="26570"/>
            <a:ext cx="12071160" cy="77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12" tIns="46556" rIns="93112" bIns="46556"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defTabSz="931134">
              <a:defRPr/>
            </a:pPr>
            <a:r>
              <a:rPr lang="en-GB" sz="3666" b="1" dirty="0">
                <a:solidFill>
                  <a:prstClr val="black"/>
                </a:solidFill>
                <a:latin typeface="Arial" panose="020B0604020202020204" pitchFamily="34" charset="0"/>
                <a:cs typeface="Arial" panose="020B0604020202020204" pitchFamily="34" charset="0"/>
              </a:rPr>
              <a:t>Overview of 2026 Tax Law for SMEs</a:t>
            </a:r>
            <a:endParaRPr lang="en-US" sz="3666" b="1" dirty="0">
              <a:solidFill>
                <a:prstClr val="black"/>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0306CAD6-D557-609B-8BB2-95A821810701}"/>
              </a:ext>
            </a:extLst>
          </p:cNvPr>
          <p:cNvSpPr txBox="1"/>
          <p:nvPr/>
        </p:nvSpPr>
        <p:spPr>
          <a:xfrm>
            <a:off x="395677" y="802505"/>
            <a:ext cx="8375098" cy="4897751"/>
          </a:xfrm>
          <a:prstGeom prst="rect">
            <a:avLst/>
          </a:prstGeom>
          <a:noFill/>
        </p:spPr>
        <p:txBody>
          <a:bodyPr wrap="square">
            <a:spAutoFit/>
          </a:bodyPr>
          <a:lstStyle/>
          <a:p>
            <a:pPr algn="just">
              <a:buNone/>
            </a:pPr>
            <a:r>
              <a:rPr lang="en-GB" sz="2000" dirty="0">
                <a:effectLst/>
                <a:latin typeface="Arial" panose="020B0604020202020204" pitchFamily="34" charset="0"/>
                <a:ea typeface="Times New Roman" panose="02020603050405020304" pitchFamily="18" charset="0"/>
                <a:cs typeface="Arial" panose="020B0604020202020204" pitchFamily="34" charset="0"/>
              </a:rPr>
              <a:t>In a historic move to modernize and streamline its tax system, the Federal Government of Nigeria on June 26, 2025, enacted four transformative pieces of legislation collectively known as the ‘New Nigeria Tax Laws’. These include</a:t>
            </a:r>
          </a:p>
          <a:p>
            <a:pPr marL="342900" lvl="0" indent="-342900" algn="just">
              <a:lnSpc>
                <a:spcPct val="107000"/>
              </a:lnSpc>
              <a:buFont typeface="+mj-lt"/>
              <a:buAutoNum type="arabicPeriod"/>
            </a:pPr>
            <a:r>
              <a:rPr lang="en-US" sz="2000" dirty="0">
                <a:effectLst/>
                <a:latin typeface="Arial" panose="020B0604020202020204" pitchFamily="34" charset="0"/>
                <a:ea typeface="Calibri" panose="020F0502020204030204" pitchFamily="34" charset="0"/>
                <a:cs typeface="Arial" panose="020B0604020202020204" pitchFamily="34" charset="0"/>
              </a:rPr>
              <a:t>The Nigeria Tax Act (NTA) 2025</a:t>
            </a:r>
            <a:endParaRPr lang="en-GB" sz="2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buFont typeface="+mj-lt"/>
              <a:buAutoNum type="arabicPeriod"/>
            </a:pPr>
            <a:r>
              <a:rPr lang="en-US" sz="2000" dirty="0">
                <a:effectLst/>
                <a:latin typeface="Arial" panose="020B0604020202020204" pitchFamily="34" charset="0"/>
                <a:ea typeface="Calibri" panose="020F0502020204030204" pitchFamily="34" charset="0"/>
                <a:cs typeface="Arial" panose="020B0604020202020204" pitchFamily="34" charset="0"/>
              </a:rPr>
              <a:t>The Nigeria Tax Administration Act (NTAA) 2025</a:t>
            </a:r>
            <a:endParaRPr lang="en-GB" sz="2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buFont typeface="+mj-lt"/>
              <a:buAutoNum type="arabicPeriod"/>
            </a:pPr>
            <a:r>
              <a:rPr lang="en-US" sz="2000" dirty="0">
                <a:effectLst/>
                <a:latin typeface="Arial" panose="020B0604020202020204" pitchFamily="34" charset="0"/>
                <a:ea typeface="Calibri" panose="020F0502020204030204" pitchFamily="34" charset="0"/>
                <a:cs typeface="Arial" panose="020B0604020202020204" pitchFamily="34" charset="0"/>
              </a:rPr>
              <a:t>The Nigeria Revenue Service (Establishment) Act (NRSA) 2025, and</a:t>
            </a:r>
            <a:endParaRPr lang="en-GB" sz="2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mj-lt"/>
              <a:buAutoNum type="arabicPeriod"/>
            </a:pPr>
            <a:r>
              <a:rPr lang="en-US" sz="2000" dirty="0">
                <a:effectLst/>
                <a:latin typeface="Arial" panose="020B0604020202020204" pitchFamily="34" charset="0"/>
                <a:ea typeface="Calibri" panose="020F0502020204030204" pitchFamily="34" charset="0"/>
                <a:cs typeface="Arial" panose="020B0604020202020204" pitchFamily="34" charset="0"/>
              </a:rPr>
              <a:t>The Joint Revenue Board Act (JRBA) 2025.</a:t>
            </a:r>
            <a:endParaRPr lang="en-GB" sz="2000" dirty="0">
              <a:effectLst/>
              <a:latin typeface="Arial" panose="020B0604020202020204" pitchFamily="34" charset="0"/>
              <a:ea typeface="Calibri" panose="020F0502020204030204" pitchFamily="34" charset="0"/>
              <a:cs typeface="Arial" panose="020B0604020202020204" pitchFamily="34" charset="0"/>
            </a:endParaRPr>
          </a:p>
          <a:p>
            <a:pPr algn="just">
              <a:buNone/>
            </a:pPr>
            <a:r>
              <a:rPr lang="en-GB" sz="2000" dirty="0">
                <a:effectLst/>
                <a:latin typeface="Arial" panose="020B0604020202020204" pitchFamily="34" charset="0"/>
                <a:ea typeface="Times New Roman" panose="02020603050405020304" pitchFamily="18" charset="0"/>
                <a:cs typeface="Arial" panose="020B0604020202020204" pitchFamily="34" charset="0"/>
              </a:rPr>
              <a:t>Together, these laws form a comprehensive reform aimed at enhancing tax collection efficiency, improving transparency, supporting fiscal federalism, broadening the national tax base, and aligning Nigeria’s tax system with international standards such as the OECD BEPS recommendations. The reforms are set to take effect from 1 January 2026, allowing time for awareness, system upgrades, and operational readiness.</a:t>
            </a:r>
          </a:p>
        </p:txBody>
      </p:sp>
      <p:grpSp>
        <p:nvGrpSpPr>
          <p:cNvPr id="3" name="Group 21">
            <a:extLst>
              <a:ext uri="{FF2B5EF4-FFF2-40B4-BE49-F238E27FC236}">
                <a16:creationId xmlns:a16="http://schemas.microsoft.com/office/drawing/2014/main" id="{4C90510F-AC6D-3D7D-0473-0EB02D5C797F}"/>
              </a:ext>
            </a:extLst>
          </p:cNvPr>
          <p:cNvGrpSpPr/>
          <p:nvPr/>
        </p:nvGrpSpPr>
        <p:grpSpPr>
          <a:xfrm>
            <a:off x="8770776" y="802505"/>
            <a:ext cx="3336628" cy="5227071"/>
            <a:chOff x="0" y="0"/>
            <a:chExt cx="6350025" cy="6350000"/>
          </a:xfrm>
        </p:grpSpPr>
        <p:sp>
          <p:nvSpPr>
            <p:cNvPr id="5" name="Freeform 22">
              <a:extLst>
                <a:ext uri="{FF2B5EF4-FFF2-40B4-BE49-F238E27FC236}">
                  <a16:creationId xmlns:a16="http://schemas.microsoft.com/office/drawing/2014/main" id="{4BBA452A-1A66-7924-452B-6F46E4F6B4FC}"/>
                </a:ext>
              </a:extLst>
            </p:cNvPr>
            <p:cNvSpPr/>
            <p:nvPr/>
          </p:nvSpPr>
          <p:spPr>
            <a:xfrm>
              <a:off x="0" y="0"/>
              <a:ext cx="6350026" cy="6350000"/>
            </a:xfrm>
            <a:custGeom>
              <a:avLst/>
              <a:gdLst/>
              <a:ahLst/>
              <a:cxnLst/>
              <a:rect l="l" t="t" r="r" b="b"/>
              <a:pathLst>
                <a:path w="6350026" h="6350000">
                  <a:moveTo>
                    <a:pt x="0" y="0"/>
                  </a:moveTo>
                  <a:lnTo>
                    <a:pt x="6350026" y="0"/>
                  </a:lnTo>
                  <a:lnTo>
                    <a:pt x="6350026" y="6350000"/>
                  </a:lnTo>
                  <a:lnTo>
                    <a:pt x="0" y="6350000"/>
                  </a:lnTo>
                  <a:close/>
                </a:path>
              </a:pathLst>
            </a:custGeom>
            <a:blipFill>
              <a:blip r:embed="rId2"/>
              <a:stretch>
                <a:fillRect l="-40324" r="-23385"/>
              </a:stretch>
            </a:blipFill>
          </p:spPr>
          <p:txBody>
            <a:bodyPr/>
            <a:lstStyle/>
            <a:p>
              <a:endParaRPr lang="en-GB"/>
            </a:p>
          </p:txBody>
        </p:sp>
      </p:grpSp>
    </p:spTree>
    <p:extLst>
      <p:ext uri="{BB962C8B-B14F-4D97-AF65-F5344CB8AC3E}">
        <p14:creationId xmlns:p14="http://schemas.microsoft.com/office/powerpoint/2010/main" val="233669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CED1E0-0FB8-45EB-C3E3-CA490E5622B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4B3F899-A296-581D-68C2-44908F020ABF}"/>
              </a:ext>
            </a:extLst>
          </p:cNvPr>
          <p:cNvSpPr/>
          <p:nvPr/>
        </p:nvSpPr>
        <p:spPr>
          <a:xfrm>
            <a:off x="2822" y="653143"/>
            <a:ext cx="228290" cy="633027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1134">
              <a:defRPr/>
            </a:pPr>
            <a:endParaRPr lang="en-ID" sz="1833">
              <a:solidFill>
                <a:prstClr val="white"/>
              </a:solidFill>
              <a:latin typeface="Swis721 Lt BT" panose="020B0403020202020204" pitchFamily="34" charset="0"/>
            </a:endParaRPr>
          </a:p>
        </p:txBody>
      </p:sp>
      <p:sp>
        <p:nvSpPr>
          <p:cNvPr id="65" name="Title 1">
            <a:extLst>
              <a:ext uri="{FF2B5EF4-FFF2-40B4-BE49-F238E27FC236}">
                <a16:creationId xmlns:a16="http://schemas.microsoft.com/office/drawing/2014/main" id="{D7F4C6ED-E5BD-A325-5ADB-ED93428CAB30}"/>
              </a:ext>
            </a:extLst>
          </p:cNvPr>
          <p:cNvSpPr txBox="1">
            <a:spLocks/>
          </p:cNvSpPr>
          <p:nvPr/>
        </p:nvSpPr>
        <p:spPr bwMode="auto">
          <a:xfrm>
            <a:off x="36244" y="26570"/>
            <a:ext cx="12071160" cy="77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12" tIns="46556" rIns="93112" bIns="46556"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defTabSz="931134">
              <a:defRPr/>
            </a:pPr>
            <a:r>
              <a:rPr lang="en-GB" sz="3666" b="1" dirty="0">
                <a:solidFill>
                  <a:prstClr val="black"/>
                </a:solidFill>
                <a:latin typeface="Arial" panose="020B0604020202020204" pitchFamily="34" charset="0"/>
                <a:cs typeface="Arial" panose="020B0604020202020204" pitchFamily="34" charset="0"/>
              </a:rPr>
              <a:t>Key Objectives of the Reform</a:t>
            </a:r>
          </a:p>
        </p:txBody>
      </p:sp>
      <p:sp>
        <p:nvSpPr>
          <p:cNvPr id="2" name="TextBox 1">
            <a:extLst>
              <a:ext uri="{FF2B5EF4-FFF2-40B4-BE49-F238E27FC236}">
                <a16:creationId xmlns:a16="http://schemas.microsoft.com/office/drawing/2014/main" id="{95827041-54E4-7DF4-FAFF-1FCB07956DC8}"/>
              </a:ext>
            </a:extLst>
          </p:cNvPr>
          <p:cNvSpPr txBox="1"/>
          <p:nvPr/>
        </p:nvSpPr>
        <p:spPr>
          <a:xfrm>
            <a:off x="395677" y="802505"/>
            <a:ext cx="8375098" cy="4708981"/>
          </a:xfrm>
          <a:prstGeom prst="rect">
            <a:avLst/>
          </a:prstGeom>
          <a:noFill/>
        </p:spPr>
        <p:txBody>
          <a:bodyPr wrap="square">
            <a:spAutoFit/>
          </a:bodyPr>
          <a:lstStyle/>
          <a:p>
            <a:pPr algn="just">
              <a:buNone/>
            </a:pPr>
            <a:r>
              <a:rPr lang="en-GB" sz="2000" dirty="0">
                <a:effectLst/>
                <a:latin typeface="Arial" panose="020B0604020202020204" pitchFamily="34" charset="0"/>
                <a:ea typeface="Times New Roman" panose="02020603050405020304" pitchFamily="18" charset="0"/>
                <a:cs typeface="Arial" panose="020B0604020202020204" pitchFamily="34" charset="0"/>
              </a:rPr>
              <a:t>The key objectives of the reform include:</a:t>
            </a:r>
          </a:p>
          <a:p>
            <a:pPr marL="342900" indent="-342900" algn="just">
              <a:buFont typeface="Wingdings" panose="05000000000000000000" pitchFamily="2" charset="2"/>
              <a:buChar char="q"/>
            </a:pPr>
            <a:r>
              <a:rPr lang="en-GB" sz="2000" dirty="0">
                <a:effectLst/>
                <a:latin typeface="Arial" panose="020B0604020202020204" pitchFamily="34" charset="0"/>
                <a:ea typeface="Times New Roman" panose="02020603050405020304" pitchFamily="18" charset="0"/>
                <a:cs typeface="Arial" panose="020B0604020202020204" pitchFamily="34" charset="0"/>
              </a:rPr>
              <a:t>Streamlining multiple tax statutes into a cohesive framework.</a:t>
            </a:r>
          </a:p>
          <a:p>
            <a:pPr marL="342900" indent="-342900" algn="just">
              <a:buFont typeface="Wingdings" panose="05000000000000000000" pitchFamily="2" charset="2"/>
              <a:buChar char="q"/>
            </a:pPr>
            <a:r>
              <a:rPr lang="en-GB" sz="2000" dirty="0">
                <a:effectLst/>
                <a:latin typeface="Arial" panose="020B0604020202020204" pitchFamily="34" charset="0"/>
                <a:ea typeface="Times New Roman" panose="02020603050405020304" pitchFamily="18" charset="0"/>
                <a:cs typeface="Arial" panose="020B0604020202020204" pitchFamily="34" charset="0"/>
              </a:rPr>
              <a:t>Broadening the tax base while reducing compliance complexity.</a:t>
            </a:r>
          </a:p>
          <a:p>
            <a:pPr marL="342900" indent="-342900" algn="just">
              <a:buFont typeface="Wingdings" panose="05000000000000000000" pitchFamily="2" charset="2"/>
              <a:buChar char="q"/>
            </a:pPr>
            <a:r>
              <a:rPr lang="en-GB" sz="2000" dirty="0">
                <a:effectLst/>
                <a:latin typeface="Arial" panose="020B0604020202020204" pitchFamily="34" charset="0"/>
                <a:ea typeface="Times New Roman" panose="02020603050405020304" pitchFamily="18" charset="0"/>
                <a:cs typeface="Arial" panose="020B0604020202020204" pitchFamily="34" charset="0"/>
              </a:rPr>
              <a:t>Enhancing fairness and equity across individual and corporate taxpayers.</a:t>
            </a:r>
          </a:p>
          <a:p>
            <a:pPr marL="342900" indent="-342900" algn="just">
              <a:buFont typeface="Wingdings" panose="05000000000000000000" pitchFamily="2" charset="2"/>
              <a:buChar char="q"/>
            </a:pPr>
            <a:r>
              <a:rPr lang="en-GB" sz="2000" dirty="0">
                <a:effectLst/>
                <a:latin typeface="Arial" panose="020B0604020202020204" pitchFamily="34" charset="0"/>
                <a:ea typeface="Times New Roman" panose="02020603050405020304" pitchFamily="18" charset="0"/>
                <a:cs typeface="Arial" panose="020B0604020202020204" pitchFamily="34" charset="0"/>
              </a:rPr>
              <a:t>Promoting voluntary compliance through automation and digital filing.</a:t>
            </a:r>
          </a:p>
          <a:p>
            <a:pPr marL="342900" indent="-342900" algn="just">
              <a:buFont typeface="Wingdings" panose="05000000000000000000" pitchFamily="2" charset="2"/>
              <a:buChar char="q"/>
            </a:pPr>
            <a:r>
              <a:rPr lang="en-GB" sz="2000" dirty="0">
                <a:effectLst/>
                <a:latin typeface="Arial" panose="020B0604020202020204" pitchFamily="34" charset="0"/>
                <a:ea typeface="Times New Roman" panose="02020603050405020304" pitchFamily="18" charset="0"/>
                <a:cs typeface="Arial" panose="020B0604020202020204" pitchFamily="34" charset="0"/>
              </a:rPr>
              <a:t>Aligning Nigeria’s tax practices with global standards and the digital economy.</a:t>
            </a:r>
          </a:p>
          <a:p>
            <a:pPr marL="897025" lvl="1" indent="-342900" algn="just">
              <a:buFont typeface="Wingdings" panose="05000000000000000000" pitchFamily="2" charset="2"/>
              <a:buChar char="Ø"/>
            </a:pPr>
            <a:r>
              <a:rPr lang="en-GB" sz="2000" dirty="0">
                <a:effectLst/>
                <a:latin typeface="Arial" panose="020B0604020202020204" pitchFamily="34" charset="0"/>
                <a:ea typeface="Times New Roman" panose="02020603050405020304" pitchFamily="18" charset="0"/>
                <a:cs typeface="Arial" panose="020B0604020202020204" pitchFamily="34" charset="0"/>
              </a:rPr>
              <a:t>For both corporate and private organisations, these changes present new responsibilities, risks, and opportunities. </a:t>
            </a:r>
          </a:p>
          <a:p>
            <a:pPr marL="897025" lvl="1" indent="-342900" algn="just">
              <a:buFont typeface="Wingdings" panose="05000000000000000000" pitchFamily="2" charset="2"/>
              <a:buChar char="Ø"/>
            </a:pPr>
            <a:r>
              <a:rPr lang="en-GB" sz="2000" dirty="0">
                <a:effectLst/>
                <a:latin typeface="Arial" panose="020B0604020202020204" pitchFamily="34" charset="0"/>
                <a:ea typeface="Times New Roman" panose="02020603050405020304" pitchFamily="18" charset="0"/>
                <a:cs typeface="Arial" panose="020B0604020202020204" pitchFamily="34" charset="0"/>
              </a:rPr>
              <a:t>Companies must now align their accounting systems, reporting structures, and operational processes with the new regulatory requirements. </a:t>
            </a:r>
          </a:p>
          <a:p>
            <a:pPr marL="897025" lvl="1" indent="-342900" algn="just">
              <a:buFont typeface="Wingdings" panose="05000000000000000000" pitchFamily="2" charset="2"/>
              <a:buChar char="Ø"/>
            </a:pPr>
            <a:r>
              <a:rPr lang="en-GB" sz="2000" dirty="0">
                <a:effectLst/>
                <a:latin typeface="Arial" panose="020B0604020202020204" pitchFamily="34" charset="0"/>
                <a:ea typeface="Times New Roman" panose="02020603050405020304" pitchFamily="18" charset="0"/>
                <a:cs typeface="Arial" panose="020B0604020202020204" pitchFamily="34" charset="0"/>
              </a:rPr>
              <a:t>Individuals must also understand how the reforms impact their income, exemptions, and reliefs.</a:t>
            </a:r>
          </a:p>
        </p:txBody>
      </p:sp>
      <p:pic>
        <p:nvPicPr>
          <p:cNvPr id="6" name="Picture 5">
            <a:extLst>
              <a:ext uri="{FF2B5EF4-FFF2-40B4-BE49-F238E27FC236}">
                <a16:creationId xmlns:a16="http://schemas.microsoft.com/office/drawing/2014/main" id="{E94126D7-F872-6C46-F15D-B2443B5926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0682" y="802505"/>
            <a:ext cx="3734935" cy="4853793"/>
          </a:xfrm>
          <a:prstGeom prst="rect">
            <a:avLst/>
          </a:prstGeom>
        </p:spPr>
      </p:pic>
    </p:spTree>
    <p:extLst>
      <p:ext uri="{BB962C8B-B14F-4D97-AF65-F5344CB8AC3E}">
        <p14:creationId xmlns:p14="http://schemas.microsoft.com/office/powerpoint/2010/main" val="4174543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344A7C-A5FC-3BFE-01A7-EC7ECE436BF6}"/>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7ACD243-7640-9AB9-B1C7-167693C3B4B3}"/>
              </a:ext>
            </a:extLst>
          </p:cNvPr>
          <p:cNvSpPr/>
          <p:nvPr/>
        </p:nvSpPr>
        <p:spPr>
          <a:xfrm>
            <a:off x="2822" y="653143"/>
            <a:ext cx="228290" cy="633027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1134">
              <a:defRPr/>
            </a:pPr>
            <a:endParaRPr lang="en-ID" sz="1833">
              <a:solidFill>
                <a:prstClr val="white"/>
              </a:solidFill>
              <a:latin typeface="Swis721 Lt BT" panose="020B0403020202020204" pitchFamily="34" charset="0"/>
            </a:endParaRPr>
          </a:p>
        </p:txBody>
      </p:sp>
      <p:sp>
        <p:nvSpPr>
          <p:cNvPr id="65" name="Title 1">
            <a:extLst>
              <a:ext uri="{FF2B5EF4-FFF2-40B4-BE49-F238E27FC236}">
                <a16:creationId xmlns:a16="http://schemas.microsoft.com/office/drawing/2014/main" id="{BB12F7C9-B9B7-2968-2007-83E304469E33}"/>
              </a:ext>
            </a:extLst>
          </p:cNvPr>
          <p:cNvSpPr txBox="1">
            <a:spLocks/>
          </p:cNvSpPr>
          <p:nvPr/>
        </p:nvSpPr>
        <p:spPr bwMode="auto">
          <a:xfrm>
            <a:off x="36244" y="26570"/>
            <a:ext cx="12071160" cy="77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12" tIns="46556" rIns="93112" bIns="46556"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r>
              <a:rPr lang="en-US" sz="4000" b="1" dirty="0">
                <a:solidFill>
                  <a:srgbClr val="1D6E43"/>
                </a:solidFill>
                <a:latin typeface="Segoe UI" panose="020B0502040204020203" pitchFamily="34" charset="0"/>
                <a:cs typeface="Segoe UI" panose="020B0502040204020203" pitchFamily="34" charset="0"/>
              </a:rPr>
              <a:t>Top 20 Changes Introduced in the New Laws</a:t>
            </a:r>
            <a:endParaRPr lang="en-US" sz="4000" b="1" dirty="0">
              <a:solidFill>
                <a:srgbClr val="1F3263"/>
              </a:solidFill>
              <a:latin typeface="Segoe UI" panose="020B0502040204020203" pitchFamily="34" charset="0"/>
              <a:cs typeface="Segoe UI" panose="020B0502040204020203" pitchFamily="34" charset="0"/>
            </a:endParaRPr>
          </a:p>
        </p:txBody>
      </p:sp>
      <p:grpSp>
        <p:nvGrpSpPr>
          <p:cNvPr id="3" name="Group 2">
            <a:extLst>
              <a:ext uri="{FF2B5EF4-FFF2-40B4-BE49-F238E27FC236}">
                <a16:creationId xmlns:a16="http://schemas.microsoft.com/office/drawing/2014/main" id="{FF48455A-2F4C-AD69-4488-665F3283C5DB}"/>
              </a:ext>
            </a:extLst>
          </p:cNvPr>
          <p:cNvGrpSpPr/>
          <p:nvPr/>
        </p:nvGrpSpPr>
        <p:grpSpPr>
          <a:xfrm>
            <a:off x="734518" y="1289154"/>
            <a:ext cx="10322482" cy="4103012"/>
            <a:chOff x="1177349" y="3676940"/>
            <a:chExt cx="11270641" cy="3640834"/>
          </a:xfrm>
        </p:grpSpPr>
        <p:grpSp>
          <p:nvGrpSpPr>
            <p:cNvPr id="5" name="Group 2">
              <a:extLst>
                <a:ext uri="{FF2B5EF4-FFF2-40B4-BE49-F238E27FC236}">
                  <a16:creationId xmlns:a16="http://schemas.microsoft.com/office/drawing/2014/main" id="{3BF8855A-31B5-2DA8-E00D-00A1FFBE3FFF}"/>
                </a:ext>
              </a:extLst>
            </p:cNvPr>
            <p:cNvGrpSpPr/>
            <p:nvPr/>
          </p:nvGrpSpPr>
          <p:grpSpPr>
            <a:xfrm>
              <a:off x="2571758" y="3676940"/>
              <a:ext cx="9876232" cy="3640834"/>
              <a:chOff x="0" y="-66552"/>
              <a:chExt cx="2601148" cy="958903"/>
            </a:xfrm>
          </p:grpSpPr>
          <p:sp>
            <p:nvSpPr>
              <p:cNvPr id="11" name="Freeform 3">
                <a:extLst>
                  <a:ext uri="{FF2B5EF4-FFF2-40B4-BE49-F238E27FC236}">
                    <a16:creationId xmlns:a16="http://schemas.microsoft.com/office/drawing/2014/main" id="{1FCD827A-456A-2F44-719E-73A5D0C41B77}"/>
                  </a:ext>
                </a:extLst>
              </p:cNvPr>
              <p:cNvSpPr/>
              <p:nvPr/>
            </p:nvSpPr>
            <p:spPr>
              <a:xfrm>
                <a:off x="0" y="-66552"/>
                <a:ext cx="2601148" cy="958903"/>
              </a:xfrm>
              <a:custGeom>
                <a:avLst/>
                <a:gdLst/>
                <a:ahLst/>
                <a:cxnLst/>
                <a:rect l="l" t="t" r="r" b="b"/>
                <a:pathLst>
                  <a:path w="1510507" h="406400">
                    <a:moveTo>
                      <a:pt x="0" y="0"/>
                    </a:moveTo>
                    <a:lnTo>
                      <a:pt x="1510507" y="0"/>
                    </a:lnTo>
                    <a:lnTo>
                      <a:pt x="1510507" y="406400"/>
                    </a:lnTo>
                    <a:lnTo>
                      <a:pt x="0" y="406400"/>
                    </a:lnTo>
                    <a:close/>
                  </a:path>
                </a:pathLst>
              </a:custGeom>
              <a:solidFill>
                <a:srgbClr val="ECF0F3"/>
              </a:solidFill>
            </p:spPr>
            <p:txBody>
              <a:bodyPr/>
              <a:lstStyle/>
              <a:p>
                <a:endParaRPr lang="en-GB"/>
              </a:p>
            </p:txBody>
          </p:sp>
          <p:sp>
            <p:nvSpPr>
              <p:cNvPr id="12" name="TextBox 4">
                <a:extLst>
                  <a:ext uri="{FF2B5EF4-FFF2-40B4-BE49-F238E27FC236}">
                    <a16:creationId xmlns:a16="http://schemas.microsoft.com/office/drawing/2014/main" id="{40972DFD-E635-CCA6-F7EE-678B5CF8343C}"/>
                  </a:ext>
                </a:extLst>
              </p:cNvPr>
              <p:cNvSpPr txBox="1"/>
              <p:nvPr/>
            </p:nvSpPr>
            <p:spPr>
              <a:xfrm>
                <a:off x="0" y="-9525"/>
                <a:ext cx="1510507" cy="415925"/>
              </a:xfrm>
              <a:prstGeom prst="rect">
                <a:avLst/>
              </a:prstGeom>
            </p:spPr>
            <p:txBody>
              <a:bodyPr lIns="34486" tIns="34486" rIns="34486" bIns="34486" rtlCol="0" anchor="ctr"/>
              <a:lstStyle/>
              <a:p>
                <a:pPr algn="ctr" defTabSz="465567">
                  <a:lnSpc>
                    <a:spcPts val="1629"/>
                  </a:lnSpc>
                  <a:defRPr/>
                </a:pPr>
                <a:endParaRPr sz="815">
                  <a:solidFill>
                    <a:prstClr val="black"/>
                  </a:solidFill>
                  <a:latin typeface="Calibri" panose="020F0502020204030204"/>
                </a:endParaRPr>
              </a:p>
            </p:txBody>
          </p:sp>
        </p:grpSp>
        <p:sp>
          <p:nvSpPr>
            <p:cNvPr id="7" name="Freeform 14">
              <a:extLst>
                <a:ext uri="{FF2B5EF4-FFF2-40B4-BE49-F238E27FC236}">
                  <a16:creationId xmlns:a16="http://schemas.microsoft.com/office/drawing/2014/main" id="{8B5866B0-940D-523E-DCFF-3EBDB9763842}"/>
                </a:ext>
              </a:extLst>
            </p:cNvPr>
            <p:cNvSpPr/>
            <p:nvPr/>
          </p:nvSpPr>
          <p:spPr>
            <a:xfrm rot="5400000" flipV="1">
              <a:off x="1470194" y="4204340"/>
              <a:ext cx="1493598" cy="2079288"/>
            </a:xfrm>
            <a:custGeom>
              <a:avLst/>
              <a:gdLst/>
              <a:ahLst/>
              <a:cxnLst/>
              <a:rect l="l" t="t" r="r" b="b"/>
              <a:pathLst>
                <a:path w="1302258" h="1561929">
                  <a:moveTo>
                    <a:pt x="0" y="1561928"/>
                  </a:moveTo>
                  <a:lnTo>
                    <a:pt x="1302258" y="1561928"/>
                  </a:lnTo>
                  <a:lnTo>
                    <a:pt x="1302258" y="0"/>
                  </a:lnTo>
                  <a:lnTo>
                    <a:pt x="0" y="0"/>
                  </a:lnTo>
                  <a:lnTo>
                    <a:pt x="0" y="1561928"/>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8" name="TextBox 33">
              <a:extLst>
                <a:ext uri="{FF2B5EF4-FFF2-40B4-BE49-F238E27FC236}">
                  <a16:creationId xmlns:a16="http://schemas.microsoft.com/office/drawing/2014/main" id="{685E66AD-23B8-CE38-9126-4F5BADB94646}"/>
                </a:ext>
              </a:extLst>
            </p:cNvPr>
            <p:cNvSpPr txBox="1"/>
            <p:nvPr/>
          </p:nvSpPr>
          <p:spPr>
            <a:xfrm>
              <a:off x="3256636" y="4195044"/>
              <a:ext cx="7979689" cy="183272"/>
            </a:xfrm>
            <a:prstGeom prst="rect">
              <a:avLst/>
            </a:prstGeom>
          </p:spPr>
          <p:txBody>
            <a:bodyPr wrap="square" lIns="0" tIns="0" rIns="0" bIns="0" rtlCol="0" anchor="t">
              <a:spAutoFit/>
            </a:bodyPr>
            <a:lstStyle/>
            <a:p>
              <a:pPr defTabSz="465567">
                <a:lnSpc>
                  <a:spcPts val="1466"/>
                </a:lnSpc>
                <a:spcBef>
                  <a:spcPct val="0"/>
                </a:spcBef>
              </a:pPr>
              <a:r>
                <a:rPr lang="en-US" sz="2037" b="1" dirty="0">
                  <a:solidFill>
                    <a:prstClr val="black"/>
                  </a:solidFill>
                  <a:latin typeface="Georgia" panose="02040502050405020303" pitchFamily="18" charset="0"/>
                </a:rPr>
                <a:t>Increased exemption threshold for small companies </a:t>
              </a:r>
              <a:endParaRPr lang="en-US" sz="2444" b="1" dirty="0">
                <a:solidFill>
                  <a:srgbClr val="313131"/>
                </a:solidFill>
                <a:latin typeface="Georgia" panose="02040502050405020303" pitchFamily="18" charset="0"/>
                <a:ea typeface="Open Sauce Bold"/>
                <a:cs typeface="Open Sauce Bold"/>
                <a:sym typeface="Open Sauce Bold"/>
              </a:endParaRPr>
            </a:p>
          </p:txBody>
        </p:sp>
        <p:sp>
          <p:nvSpPr>
            <p:cNvPr id="9" name="TextBox 37">
              <a:extLst>
                <a:ext uri="{FF2B5EF4-FFF2-40B4-BE49-F238E27FC236}">
                  <a16:creationId xmlns:a16="http://schemas.microsoft.com/office/drawing/2014/main" id="{31CE3EDC-BB1C-A5BB-5F17-165F489C8D61}"/>
                </a:ext>
              </a:extLst>
            </p:cNvPr>
            <p:cNvSpPr txBox="1"/>
            <p:nvPr/>
          </p:nvSpPr>
          <p:spPr>
            <a:xfrm>
              <a:off x="3256636" y="4497185"/>
              <a:ext cx="8170546" cy="2688241"/>
            </a:xfrm>
            <a:prstGeom prst="rect">
              <a:avLst/>
            </a:prstGeom>
          </p:spPr>
          <p:txBody>
            <a:bodyPr wrap="square" lIns="0" tIns="0" rIns="0" bIns="0" rtlCol="0" anchor="t">
              <a:spAutoFit/>
            </a:bodyPr>
            <a:lstStyle/>
            <a:p>
              <a:pPr algn="just" defTabSz="465567" eaLnBrk="0" fontAlgn="base" hangingPunct="0">
                <a:lnSpc>
                  <a:spcPct val="150000"/>
                </a:lnSpc>
                <a:spcBef>
                  <a:spcPct val="0"/>
                </a:spcBef>
                <a:spcAft>
                  <a:spcPct val="0"/>
                </a:spcAft>
              </a:pPr>
              <a:r>
                <a:rPr lang="en-US" sz="2037" dirty="0">
                  <a:solidFill>
                    <a:prstClr val="black"/>
                  </a:solidFill>
                  <a:latin typeface="Georgia" panose="02040502050405020303" pitchFamily="18" charset="0"/>
                </a:rPr>
                <a:t>Small companies are now exempt from Companies Income Tax (CIT), Capital Gains Tax (CGT), and the newly introduced Development Levy. Under the revised provisions, a </a:t>
              </a:r>
              <a:r>
                <a:rPr lang="en-US" sz="2037" i="1" dirty="0">
                  <a:solidFill>
                    <a:prstClr val="black"/>
                  </a:solidFill>
                  <a:latin typeface="Georgia" panose="02040502050405020303" pitchFamily="18" charset="0"/>
                </a:rPr>
                <a:t>small company</a:t>
              </a:r>
              <a:r>
                <a:rPr lang="en-US" sz="2037" dirty="0">
                  <a:solidFill>
                    <a:prstClr val="black"/>
                  </a:solidFill>
                  <a:latin typeface="Georgia" panose="02040502050405020303" pitchFamily="18" charset="0"/>
                </a:rPr>
                <a:t> is defined as one with an annual gross turnover of up to </a:t>
              </a:r>
              <a:r>
                <a:rPr lang="en-US" sz="2037" b="1" dirty="0">
                  <a:solidFill>
                    <a:prstClr val="black"/>
                  </a:solidFill>
                  <a:latin typeface="Georgia" panose="02040502050405020303" pitchFamily="18" charset="0"/>
                </a:rPr>
                <a:t>₦100 million</a:t>
              </a:r>
              <a:r>
                <a:rPr lang="en-US" sz="2037" dirty="0">
                  <a:solidFill>
                    <a:prstClr val="black"/>
                  </a:solidFill>
                  <a:latin typeface="Georgia" panose="02040502050405020303" pitchFamily="18" charset="0"/>
                </a:rPr>
                <a:t> (previously ₦25 million) and total fixed assets not exceeding </a:t>
              </a:r>
              <a:r>
                <a:rPr lang="en-US" sz="2037" b="1" dirty="0">
                  <a:solidFill>
                    <a:prstClr val="black"/>
                  </a:solidFill>
                  <a:latin typeface="Georgia" panose="02040502050405020303" pitchFamily="18" charset="0"/>
                </a:rPr>
                <a:t>₦250 million</a:t>
              </a:r>
              <a:r>
                <a:rPr lang="en-US" sz="2037" dirty="0">
                  <a:solidFill>
                    <a:prstClr val="black"/>
                  </a:solidFill>
                  <a:latin typeface="Georgia" panose="02040502050405020303" pitchFamily="18" charset="0"/>
                </a:rPr>
                <a:t>.</a:t>
              </a:r>
              <a:endParaRPr lang="en-US" altLang="en-US" sz="2037" dirty="0">
                <a:solidFill>
                  <a:prstClr val="black"/>
                </a:solidFill>
                <a:latin typeface="Georgia" panose="02040502050405020303" pitchFamily="18" charset="0"/>
              </a:endParaRPr>
            </a:p>
          </p:txBody>
        </p:sp>
        <p:sp>
          <p:nvSpPr>
            <p:cNvPr id="10" name="TextBox 45">
              <a:extLst>
                <a:ext uri="{FF2B5EF4-FFF2-40B4-BE49-F238E27FC236}">
                  <a16:creationId xmlns:a16="http://schemas.microsoft.com/office/drawing/2014/main" id="{81E62D00-7EFA-DD03-3978-CBC234AFB13D}"/>
                </a:ext>
              </a:extLst>
            </p:cNvPr>
            <p:cNvSpPr txBox="1"/>
            <p:nvPr/>
          </p:nvSpPr>
          <p:spPr>
            <a:xfrm>
              <a:off x="1550950" y="4938530"/>
              <a:ext cx="782775" cy="623126"/>
            </a:xfrm>
            <a:prstGeom prst="rect">
              <a:avLst/>
            </a:prstGeom>
          </p:spPr>
          <p:txBody>
            <a:bodyPr wrap="square" lIns="0" tIns="0" rIns="0" bIns="0" rtlCol="0" anchor="t">
              <a:spAutoFit/>
            </a:bodyPr>
            <a:lstStyle/>
            <a:p>
              <a:pPr algn="r" defTabSz="465567">
                <a:lnSpc>
                  <a:spcPts val="5132"/>
                </a:lnSpc>
                <a:spcBef>
                  <a:spcPct val="0"/>
                </a:spcBef>
                <a:defRPr/>
              </a:pPr>
              <a:r>
                <a:rPr lang="en-US" sz="3666" b="1" dirty="0">
                  <a:solidFill>
                    <a:prstClr val="white"/>
                  </a:solidFill>
                  <a:latin typeface="Eastman Grotesque Bold"/>
                  <a:ea typeface="Eastman Grotesque Bold"/>
                  <a:cs typeface="Eastman Grotesque Bold"/>
                  <a:sym typeface="Eastman Grotesque Bold"/>
                </a:rPr>
                <a:t>01</a:t>
              </a:r>
            </a:p>
          </p:txBody>
        </p:sp>
      </p:grpSp>
    </p:spTree>
    <p:extLst>
      <p:ext uri="{BB962C8B-B14F-4D97-AF65-F5344CB8AC3E}">
        <p14:creationId xmlns:p14="http://schemas.microsoft.com/office/powerpoint/2010/main" val="4239905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5D7447-0DA1-DF1B-A7B8-B1E501E6D408}"/>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16C1D398-356B-A1B1-8264-4897ADFF61BD}"/>
              </a:ext>
            </a:extLst>
          </p:cNvPr>
          <p:cNvSpPr/>
          <p:nvPr/>
        </p:nvSpPr>
        <p:spPr>
          <a:xfrm>
            <a:off x="2822" y="653143"/>
            <a:ext cx="228290" cy="633027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1134">
              <a:defRPr/>
            </a:pPr>
            <a:endParaRPr lang="en-ID" sz="1833">
              <a:solidFill>
                <a:prstClr val="white"/>
              </a:solidFill>
              <a:latin typeface="Swis721 Lt BT" panose="020B0403020202020204" pitchFamily="34" charset="0"/>
            </a:endParaRPr>
          </a:p>
        </p:txBody>
      </p:sp>
      <p:sp>
        <p:nvSpPr>
          <p:cNvPr id="65" name="Title 1">
            <a:extLst>
              <a:ext uri="{FF2B5EF4-FFF2-40B4-BE49-F238E27FC236}">
                <a16:creationId xmlns:a16="http://schemas.microsoft.com/office/drawing/2014/main" id="{B4BA0BE6-E1F3-F4BF-73F5-47C10348B5F3}"/>
              </a:ext>
            </a:extLst>
          </p:cNvPr>
          <p:cNvSpPr txBox="1">
            <a:spLocks/>
          </p:cNvSpPr>
          <p:nvPr/>
        </p:nvSpPr>
        <p:spPr bwMode="auto">
          <a:xfrm>
            <a:off x="36244" y="26570"/>
            <a:ext cx="12071160" cy="77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12" tIns="46556" rIns="93112" bIns="46556"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US" sz="4000" b="1" dirty="0">
                <a:solidFill>
                  <a:srgbClr val="1D6E43"/>
                </a:solidFill>
                <a:latin typeface="Segoe UI" panose="020B0502040204020203" pitchFamily="34" charset="0"/>
                <a:cs typeface="Segoe UI" panose="020B0502040204020203" pitchFamily="34" charset="0"/>
              </a:rPr>
              <a:t>Top 20 Changes (Cont’d)</a:t>
            </a:r>
            <a:endParaRPr lang="en-US" sz="4000" b="1" dirty="0">
              <a:solidFill>
                <a:srgbClr val="1F3263"/>
              </a:solidFill>
              <a:latin typeface="Segoe UI" panose="020B0502040204020203" pitchFamily="34" charset="0"/>
              <a:cs typeface="Segoe UI" panose="020B0502040204020203" pitchFamily="34" charset="0"/>
            </a:endParaRPr>
          </a:p>
        </p:txBody>
      </p:sp>
      <p:grpSp>
        <p:nvGrpSpPr>
          <p:cNvPr id="2" name="Group 1">
            <a:extLst>
              <a:ext uri="{FF2B5EF4-FFF2-40B4-BE49-F238E27FC236}">
                <a16:creationId xmlns:a16="http://schemas.microsoft.com/office/drawing/2014/main" id="{29AB83F0-7BB6-1A40-CE7E-FF58827DDB51}"/>
              </a:ext>
            </a:extLst>
          </p:cNvPr>
          <p:cNvGrpSpPr/>
          <p:nvPr/>
        </p:nvGrpSpPr>
        <p:grpSpPr>
          <a:xfrm>
            <a:off x="746323" y="1156138"/>
            <a:ext cx="10460726" cy="4808482"/>
            <a:chOff x="1150860" y="3676940"/>
            <a:chExt cx="11630625" cy="4499034"/>
          </a:xfrm>
        </p:grpSpPr>
        <p:grpSp>
          <p:nvGrpSpPr>
            <p:cNvPr id="6" name="Group 2">
              <a:extLst>
                <a:ext uri="{FF2B5EF4-FFF2-40B4-BE49-F238E27FC236}">
                  <a16:creationId xmlns:a16="http://schemas.microsoft.com/office/drawing/2014/main" id="{944F0F92-BA5A-00CE-DB09-41984279A727}"/>
                </a:ext>
              </a:extLst>
            </p:cNvPr>
            <p:cNvGrpSpPr/>
            <p:nvPr/>
          </p:nvGrpSpPr>
          <p:grpSpPr>
            <a:xfrm>
              <a:off x="2571758" y="3676940"/>
              <a:ext cx="10209727" cy="4499034"/>
              <a:chOff x="0" y="-66552"/>
              <a:chExt cx="2688982" cy="1184931"/>
            </a:xfrm>
          </p:grpSpPr>
          <p:sp>
            <p:nvSpPr>
              <p:cNvPr id="17" name="Freeform 3">
                <a:extLst>
                  <a:ext uri="{FF2B5EF4-FFF2-40B4-BE49-F238E27FC236}">
                    <a16:creationId xmlns:a16="http://schemas.microsoft.com/office/drawing/2014/main" id="{8C1EC9A5-14C9-4A20-4AA5-7406F1D09EC2}"/>
                  </a:ext>
                </a:extLst>
              </p:cNvPr>
              <p:cNvSpPr/>
              <p:nvPr/>
            </p:nvSpPr>
            <p:spPr>
              <a:xfrm>
                <a:off x="0" y="-66552"/>
                <a:ext cx="2688982" cy="1184931"/>
              </a:xfrm>
              <a:custGeom>
                <a:avLst/>
                <a:gdLst/>
                <a:ahLst/>
                <a:cxnLst/>
                <a:rect l="l" t="t" r="r" b="b"/>
                <a:pathLst>
                  <a:path w="1510507" h="406400">
                    <a:moveTo>
                      <a:pt x="0" y="0"/>
                    </a:moveTo>
                    <a:lnTo>
                      <a:pt x="1510507" y="0"/>
                    </a:lnTo>
                    <a:lnTo>
                      <a:pt x="1510507" y="406400"/>
                    </a:lnTo>
                    <a:lnTo>
                      <a:pt x="0" y="406400"/>
                    </a:lnTo>
                    <a:close/>
                  </a:path>
                </a:pathLst>
              </a:custGeom>
              <a:solidFill>
                <a:srgbClr val="ECF0F3"/>
              </a:solidFill>
            </p:spPr>
            <p:txBody>
              <a:bodyPr/>
              <a:lstStyle/>
              <a:p>
                <a:endParaRPr lang="en-GB"/>
              </a:p>
            </p:txBody>
          </p:sp>
          <p:sp>
            <p:nvSpPr>
              <p:cNvPr id="18" name="TextBox 4">
                <a:extLst>
                  <a:ext uri="{FF2B5EF4-FFF2-40B4-BE49-F238E27FC236}">
                    <a16:creationId xmlns:a16="http://schemas.microsoft.com/office/drawing/2014/main" id="{7BCA0E8C-5048-240F-837E-E80FE7938308}"/>
                  </a:ext>
                </a:extLst>
              </p:cNvPr>
              <p:cNvSpPr txBox="1"/>
              <p:nvPr/>
            </p:nvSpPr>
            <p:spPr>
              <a:xfrm>
                <a:off x="0" y="-9525"/>
                <a:ext cx="1510507" cy="415925"/>
              </a:xfrm>
              <a:prstGeom prst="rect">
                <a:avLst/>
              </a:prstGeom>
            </p:spPr>
            <p:txBody>
              <a:bodyPr lIns="34486" tIns="34486" rIns="34486" bIns="34486" rtlCol="0" anchor="ctr"/>
              <a:lstStyle/>
              <a:p>
                <a:pPr algn="ctr" defTabSz="465567">
                  <a:lnSpc>
                    <a:spcPts val="1629"/>
                  </a:lnSpc>
                  <a:defRPr/>
                </a:pPr>
                <a:endParaRPr sz="815">
                  <a:solidFill>
                    <a:prstClr val="black"/>
                  </a:solidFill>
                  <a:latin typeface="Calibri" panose="020F0502020204030204"/>
                </a:endParaRPr>
              </a:p>
            </p:txBody>
          </p:sp>
        </p:grpSp>
        <p:sp>
          <p:nvSpPr>
            <p:cNvPr id="13" name="Freeform 14">
              <a:extLst>
                <a:ext uri="{FF2B5EF4-FFF2-40B4-BE49-F238E27FC236}">
                  <a16:creationId xmlns:a16="http://schemas.microsoft.com/office/drawing/2014/main" id="{EF327470-1C40-B816-52F5-AA5A31650BE8}"/>
                </a:ext>
              </a:extLst>
            </p:cNvPr>
            <p:cNvSpPr/>
            <p:nvPr/>
          </p:nvSpPr>
          <p:spPr>
            <a:xfrm rot="5400000" flipV="1">
              <a:off x="1443705" y="4649560"/>
              <a:ext cx="1493598" cy="2079288"/>
            </a:xfrm>
            <a:custGeom>
              <a:avLst/>
              <a:gdLst/>
              <a:ahLst/>
              <a:cxnLst/>
              <a:rect l="l" t="t" r="r" b="b"/>
              <a:pathLst>
                <a:path w="1302258" h="1561929">
                  <a:moveTo>
                    <a:pt x="0" y="1561928"/>
                  </a:moveTo>
                  <a:lnTo>
                    <a:pt x="1302258" y="1561928"/>
                  </a:lnTo>
                  <a:lnTo>
                    <a:pt x="1302258" y="0"/>
                  </a:lnTo>
                  <a:lnTo>
                    <a:pt x="0" y="0"/>
                  </a:lnTo>
                  <a:lnTo>
                    <a:pt x="0" y="1561928"/>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14" name="TextBox 33">
              <a:extLst>
                <a:ext uri="{FF2B5EF4-FFF2-40B4-BE49-F238E27FC236}">
                  <a16:creationId xmlns:a16="http://schemas.microsoft.com/office/drawing/2014/main" id="{6E3F4B4B-A6F7-BA36-56A7-A18A5B61ECD7}"/>
                </a:ext>
              </a:extLst>
            </p:cNvPr>
            <p:cNvSpPr txBox="1"/>
            <p:nvPr/>
          </p:nvSpPr>
          <p:spPr>
            <a:xfrm>
              <a:off x="3272733" y="4078017"/>
              <a:ext cx="7979689" cy="298674"/>
            </a:xfrm>
            <a:prstGeom prst="rect">
              <a:avLst/>
            </a:prstGeom>
          </p:spPr>
          <p:txBody>
            <a:bodyPr wrap="square" lIns="0" tIns="0" rIns="0" bIns="0" rtlCol="0" anchor="t">
              <a:spAutoFit/>
            </a:bodyPr>
            <a:lstStyle/>
            <a:p>
              <a:pPr defTabSz="931134"/>
              <a:r>
                <a:rPr lang="en-US" sz="2037" b="1" dirty="0">
                  <a:solidFill>
                    <a:prstClr val="black"/>
                  </a:solidFill>
                  <a:latin typeface="Georgia" panose="02040502050405020303" pitchFamily="18" charset="0"/>
                </a:rPr>
                <a:t>Increased Capital Gains Tax (CGT) rate</a:t>
              </a:r>
            </a:p>
          </p:txBody>
        </p:sp>
        <p:sp>
          <p:nvSpPr>
            <p:cNvPr id="15" name="TextBox 37">
              <a:extLst>
                <a:ext uri="{FF2B5EF4-FFF2-40B4-BE49-F238E27FC236}">
                  <a16:creationId xmlns:a16="http://schemas.microsoft.com/office/drawing/2014/main" id="{FF048A42-9870-E3E3-BD89-B3DFAAFBC2BE}"/>
                </a:ext>
              </a:extLst>
            </p:cNvPr>
            <p:cNvSpPr txBox="1"/>
            <p:nvPr/>
          </p:nvSpPr>
          <p:spPr>
            <a:xfrm>
              <a:off x="3272733" y="4380158"/>
              <a:ext cx="8705914" cy="3584320"/>
            </a:xfrm>
            <a:prstGeom prst="rect">
              <a:avLst/>
            </a:prstGeom>
          </p:spPr>
          <p:txBody>
            <a:bodyPr wrap="square" lIns="0" tIns="0" rIns="0" bIns="0" rtlCol="0" anchor="t">
              <a:spAutoFit/>
            </a:bodyPr>
            <a:lstStyle/>
            <a:p>
              <a:pPr algn="just" defTabSz="465567" eaLnBrk="0" fontAlgn="base" hangingPunct="0">
                <a:lnSpc>
                  <a:spcPct val="150000"/>
                </a:lnSpc>
                <a:spcBef>
                  <a:spcPct val="0"/>
                </a:spcBef>
                <a:spcAft>
                  <a:spcPct val="0"/>
                </a:spcAft>
              </a:pPr>
              <a:r>
                <a:rPr lang="en-US" sz="2037" dirty="0">
                  <a:solidFill>
                    <a:prstClr val="black"/>
                  </a:solidFill>
                  <a:latin typeface="Georgia" panose="02040502050405020303" pitchFamily="18" charset="0"/>
                </a:rPr>
                <a:t>The new Tax Act raises the Capital Gains Tax (CGT) rate for companies from 10% to 30%, thereby aligning it with the Companies Income Tax (CIT) rate. This adjustment eliminates potential tax arbitrage opportunities that may have previously arisen from differentiating chargeable gains and trading income. For individuals, capital gains will now be taxed according to their applicable personal income tax rate, based on the progressive tax bands.</a:t>
              </a:r>
              <a:endParaRPr lang="en-US" altLang="en-US" sz="2037" dirty="0">
                <a:solidFill>
                  <a:prstClr val="black"/>
                </a:solidFill>
                <a:latin typeface="Georgia" panose="02040502050405020303" pitchFamily="18" charset="0"/>
              </a:endParaRPr>
            </a:p>
          </p:txBody>
        </p:sp>
        <p:sp>
          <p:nvSpPr>
            <p:cNvPr id="16" name="TextBox 45">
              <a:extLst>
                <a:ext uri="{FF2B5EF4-FFF2-40B4-BE49-F238E27FC236}">
                  <a16:creationId xmlns:a16="http://schemas.microsoft.com/office/drawing/2014/main" id="{D6CC985A-5114-F5EE-5EC8-2CF6FA43E877}"/>
                </a:ext>
              </a:extLst>
            </p:cNvPr>
            <p:cNvSpPr txBox="1"/>
            <p:nvPr/>
          </p:nvSpPr>
          <p:spPr>
            <a:xfrm>
              <a:off x="1524462" y="5383748"/>
              <a:ext cx="782775" cy="623126"/>
            </a:xfrm>
            <a:prstGeom prst="rect">
              <a:avLst/>
            </a:prstGeom>
          </p:spPr>
          <p:txBody>
            <a:bodyPr wrap="square" lIns="0" tIns="0" rIns="0" bIns="0" rtlCol="0" anchor="t">
              <a:spAutoFit/>
            </a:bodyPr>
            <a:lstStyle/>
            <a:p>
              <a:pPr algn="r" defTabSz="465567">
                <a:lnSpc>
                  <a:spcPts val="5132"/>
                </a:lnSpc>
                <a:spcBef>
                  <a:spcPct val="0"/>
                </a:spcBef>
                <a:defRPr/>
              </a:pPr>
              <a:r>
                <a:rPr lang="en-US" sz="3666" b="1" dirty="0">
                  <a:solidFill>
                    <a:prstClr val="white"/>
                  </a:solidFill>
                  <a:latin typeface="Eastman Grotesque Bold"/>
                  <a:ea typeface="Eastman Grotesque Bold"/>
                  <a:cs typeface="Eastman Grotesque Bold"/>
                  <a:sym typeface="Eastman Grotesque Bold"/>
                </a:rPr>
                <a:t>02</a:t>
              </a:r>
            </a:p>
          </p:txBody>
        </p:sp>
      </p:grpSp>
    </p:spTree>
    <p:extLst>
      <p:ext uri="{BB962C8B-B14F-4D97-AF65-F5344CB8AC3E}">
        <p14:creationId xmlns:p14="http://schemas.microsoft.com/office/powerpoint/2010/main" val="428199559"/>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1_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4C1724AEBEADB4282BB2BDE28BA4709" ma:contentTypeVersion="10" ma:contentTypeDescription="Create a new document." ma:contentTypeScope="" ma:versionID="d76c54b869bc831d1bde5d1ddf7bca33">
  <xsd:schema xmlns:xsd="http://www.w3.org/2001/XMLSchema" xmlns:xs="http://www.w3.org/2001/XMLSchema" xmlns:p="http://schemas.microsoft.com/office/2006/metadata/properties" xmlns:ns1="http://schemas.microsoft.com/sharepoint/v3" xmlns:ns2="fbb99255-3bb3-4250-8757-71bb48b72c5f" xmlns:ns3="aa4e4eb7-71a1-4dd8-a55c-49137a3ff5ca" targetNamespace="http://schemas.microsoft.com/office/2006/metadata/properties" ma:root="true" ma:fieldsID="bc91b225e359440b68b9cb56b0abce11" ns1:_="" ns2:_="" ns3:_="">
    <xsd:import namespace="http://schemas.microsoft.com/sharepoint/v3"/>
    <xsd:import namespace="fbb99255-3bb3-4250-8757-71bb48b72c5f"/>
    <xsd:import namespace="aa4e4eb7-71a1-4dd8-a55c-49137a3ff5c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ObjectDetectorVersions" minOccurs="0"/>
                <xsd:element ref="ns2: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hidden="true" ma:internalName="_ip_UnifiedCompliancePolicyProperties">
      <xsd:simpleType>
        <xsd:restriction base="dms:Note"/>
      </xsd:simpleType>
    </xsd:element>
    <xsd:element name="_ip_UnifiedCompliancePolicyUIAction" ma:index="1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b99255-3bb3-4250-8757-71bb48b72c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a4e4eb7-71a1-4dd8-a55c-49137a3ff5c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B010844-2EF0-4C18-9132-5A6FE8BDCB11}">
  <ds:schemaRefs>
    <ds:schemaRef ds:uri="fbb99255-3bb3-4250-8757-71bb48b72c5f"/>
    <ds:schemaRef ds:uri="http://www.w3.org/XML/1998/namespace"/>
    <ds:schemaRef ds:uri="http://purl.org/dc/terms/"/>
    <ds:schemaRef ds:uri="http://purl.org/dc/dcmitype/"/>
    <ds:schemaRef ds:uri="http://schemas.microsoft.com/office/2006/metadata/properties"/>
    <ds:schemaRef ds:uri="aa4e4eb7-71a1-4dd8-a55c-49137a3ff5ca"/>
    <ds:schemaRef ds:uri="http://schemas.openxmlformats.org/package/2006/metadata/core-properties"/>
    <ds:schemaRef ds:uri="http://schemas.microsoft.com/office/2006/documentManagement/types"/>
    <ds:schemaRef ds:uri="http://purl.org/dc/elements/1.1/"/>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8D5B5A9E-15A9-42B1-9290-A63C3A0ED8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bb99255-3bb3-4250-8757-71bb48b72c5f"/>
    <ds:schemaRef ds:uri="aa4e4eb7-71a1-4dd8-a55c-49137a3ff5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75A434A-D4B4-434B-8C55-C60215D1825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TM04033937[[fn=Vapor Trail]]</Template>
  <TotalTime>18071</TotalTime>
  <Words>3692</Words>
  <Application>Microsoft Office PowerPoint</Application>
  <PresentationFormat>Custom</PresentationFormat>
  <Paragraphs>243</Paragraphs>
  <Slides>36</Slides>
  <Notes>0</Notes>
  <HiddenSlides>0</HiddenSlides>
  <MMClips>0</MMClips>
  <ScaleCrop>false</ScaleCrop>
  <HeadingPairs>
    <vt:vector size="6" baseType="variant">
      <vt:variant>
        <vt:lpstr>Fonts Used</vt:lpstr>
      </vt:variant>
      <vt:variant>
        <vt:i4>18</vt:i4>
      </vt:variant>
      <vt:variant>
        <vt:lpstr>Theme</vt:lpstr>
      </vt:variant>
      <vt:variant>
        <vt:i4>2</vt:i4>
      </vt:variant>
      <vt:variant>
        <vt:lpstr>Slide Titles</vt:lpstr>
      </vt:variant>
      <vt:variant>
        <vt:i4>36</vt:i4>
      </vt:variant>
    </vt:vector>
  </HeadingPairs>
  <TitlesOfParts>
    <vt:vector size="56" baseType="lpstr">
      <vt:lpstr>Arial</vt:lpstr>
      <vt:lpstr>Arial MT</vt:lpstr>
      <vt:lpstr>Calibri</vt:lpstr>
      <vt:lpstr>Calibri (MS)</vt:lpstr>
      <vt:lpstr>Calibri (MS) Bold</vt:lpstr>
      <vt:lpstr>Calibri (MS) Light</vt:lpstr>
      <vt:lpstr>Eastman Grotesque Bold</vt:lpstr>
      <vt:lpstr>Georgia</vt:lpstr>
      <vt:lpstr>Gill Sans MT</vt:lpstr>
      <vt:lpstr>Gotham Bold</vt:lpstr>
      <vt:lpstr>Gotham Book</vt:lpstr>
      <vt:lpstr>Open Sauce Bold</vt:lpstr>
      <vt:lpstr>Segoe UI</vt:lpstr>
      <vt:lpstr>Swis721 Lt BT</vt:lpstr>
      <vt:lpstr>Times New Roman</vt:lpstr>
      <vt:lpstr>Trebuchet MS</vt:lpstr>
      <vt:lpstr>Verdana</vt:lpstr>
      <vt:lpstr>Wingdings</vt:lpstr>
      <vt:lpstr>Gallery</vt:lpstr>
      <vt:lpstr>1_Gallery</vt:lpstr>
      <vt:lpstr>PowerPoint Presentation</vt:lpstr>
      <vt:lpstr>Overview of Nigeria’s Economic Context  &amp; Realities</vt:lpstr>
      <vt:lpstr>PowerPoint Presentation</vt:lpstr>
      <vt:lpstr>Tax Environment Realities Prior to New Tax Acts</vt:lpstr>
      <vt:lpstr>Why The Reforms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Abiahu Chidoziem</dc:creator>
  <cp:lastModifiedBy>Abiahu Chidoziem</cp:lastModifiedBy>
  <cp:revision>109</cp:revision>
  <dcterms:created xsi:type="dcterms:W3CDTF">2015-09-07T17:44:56Z</dcterms:created>
  <dcterms:modified xsi:type="dcterms:W3CDTF">2026-01-31T09:05:25Z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0x01010054C1724AEBEADB4282BB2BDE28BA4709</vt:lpwstr>
  </property>
  <property fmtid="{D5CDD505-2E9C-101B-9397-08002B2CF9AE}" pid="3" name="_dlc_DocIdItemGuid">
    <vt:lpwstr>af986489-f540-4e83-9328-e761f9ca16d8</vt:lpwstr>
  </property>
  <property fmtid="{D5CDD505-2E9C-101B-9397-08002B2CF9AE}" pid="4" name="MSIP_Label_3571d414-8c78-48dc-92e4-1c48959ff893_Enabled">
    <vt:lpwstr>true</vt:lpwstr>
  </property>
  <property fmtid="{D5CDD505-2E9C-101B-9397-08002B2CF9AE}" pid="5" name="MSIP_Label_3571d414-8c78-48dc-92e4-1c48959ff893_SetDate">
    <vt:lpwstr>2025-08-11T14:48:41Z</vt:lpwstr>
  </property>
  <property fmtid="{D5CDD505-2E9C-101B-9397-08002B2CF9AE}" pid="6" name="MSIP_Label_3571d414-8c78-48dc-92e4-1c48959ff893_Method">
    <vt:lpwstr>Standard</vt:lpwstr>
  </property>
  <property fmtid="{D5CDD505-2E9C-101B-9397-08002B2CF9AE}" pid="7" name="MSIP_Label_3571d414-8c78-48dc-92e4-1c48959ff893_Name">
    <vt:lpwstr>Internal-General</vt:lpwstr>
  </property>
  <property fmtid="{D5CDD505-2E9C-101B-9397-08002B2CF9AE}" pid="8" name="MSIP_Label_3571d414-8c78-48dc-92e4-1c48959ff893_SiteId">
    <vt:lpwstr>2a50328f-787b-4d68-b2e3-1c12440252ab</vt:lpwstr>
  </property>
  <property fmtid="{D5CDD505-2E9C-101B-9397-08002B2CF9AE}" pid="9" name="MSIP_Label_3571d414-8c78-48dc-92e4-1c48959ff893_ActionId">
    <vt:lpwstr>b122a2b0-5091-44d2-b6b0-64ccc7078ef8</vt:lpwstr>
  </property>
  <property fmtid="{D5CDD505-2E9C-101B-9397-08002B2CF9AE}" pid="10" name="MSIP_Label_3571d414-8c78-48dc-92e4-1c48959ff893_ContentBits">
    <vt:lpwstr>3</vt:lpwstr>
  </property>
  <property fmtid="{D5CDD505-2E9C-101B-9397-08002B2CF9AE}" pid="11" name="MSIP_Label_3571d414-8c78-48dc-92e4-1c48959ff893_Tag">
    <vt:lpwstr>10, 3, 0, 1</vt:lpwstr>
  </property>
  <property fmtid="{D5CDD505-2E9C-101B-9397-08002B2CF9AE}" pid="12" name="ClassificationContentMarkingFooterLocations">
    <vt:lpwstr>Office Theme:10</vt:lpwstr>
  </property>
  <property fmtid="{D5CDD505-2E9C-101B-9397-08002B2CF9AE}" pid="13" name="ClassificationContentMarkingFooterText">
    <vt:lpwstr>Fidelity Bank Internal Use Only</vt:lpwstr>
  </property>
  <property fmtid="{D5CDD505-2E9C-101B-9397-08002B2CF9AE}" pid="14" name="ClassificationContentMarkingHeaderLocations">
    <vt:lpwstr>Office Theme:9</vt:lpwstr>
  </property>
  <property fmtid="{D5CDD505-2E9C-101B-9397-08002B2CF9AE}" pid="15" name="ClassificationContentMarkingHeaderText">
    <vt:lpwstr>Internal Use Only</vt:lpwstr>
  </property>
</Properties>
</file>