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7" r:id="rId1"/>
  </p:sldMasterIdLst>
  <p:notesMasterIdLst>
    <p:notesMasterId r:id="rId51"/>
  </p:notesMasterIdLst>
  <p:sldIdLst>
    <p:sldId id="256" r:id="rId2"/>
    <p:sldId id="506" r:id="rId3"/>
    <p:sldId id="700" r:id="rId4"/>
    <p:sldId id="699" r:id="rId5"/>
    <p:sldId id="710" r:id="rId6"/>
    <p:sldId id="711" r:id="rId7"/>
    <p:sldId id="709" r:id="rId8"/>
    <p:sldId id="695" r:id="rId9"/>
    <p:sldId id="713" r:id="rId10"/>
    <p:sldId id="712" r:id="rId11"/>
    <p:sldId id="714" r:id="rId12"/>
    <p:sldId id="696" r:id="rId13"/>
    <p:sldId id="702" r:id="rId14"/>
    <p:sldId id="698" r:id="rId15"/>
    <p:sldId id="697" r:id="rId16"/>
    <p:sldId id="708" r:id="rId17"/>
    <p:sldId id="715" r:id="rId18"/>
    <p:sldId id="716" r:id="rId19"/>
    <p:sldId id="707" r:id="rId20"/>
    <p:sldId id="717" r:id="rId21"/>
    <p:sldId id="718" r:id="rId22"/>
    <p:sldId id="704" r:id="rId23"/>
    <p:sldId id="705" r:id="rId24"/>
    <p:sldId id="703" r:id="rId25"/>
    <p:sldId id="706" r:id="rId26"/>
    <p:sldId id="723" r:id="rId27"/>
    <p:sldId id="796" r:id="rId28"/>
    <p:sldId id="794" r:id="rId29"/>
    <p:sldId id="722" r:id="rId30"/>
    <p:sldId id="724" r:id="rId31"/>
    <p:sldId id="788" r:id="rId32"/>
    <p:sldId id="721" r:id="rId33"/>
    <p:sldId id="720" r:id="rId34"/>
    <p:sldId id="793" r:id="rId35"/>
    <p:sldId id="797" r:id="rId36"/>
    <p:sldId id="789" r:id="rId37"/>
    <p:sldId id="791" r:id="rId38"/>
    <p:sldId id="790" r:id="rId39"/>
    <p:sldId id="800" r:id="rId40"/>
    <p:sldId id="799" r:id="rId41"/>
    <p:sldId id="798" r:id="rId42"/>
    <p:sldId id="804" r:id="rId43"/>
    <p:sldId id="803" r:id="rId44"/>
    <p:sldId id="802" r:id="rId45"/>
    <p:sldId id="807" r:id="rId46"/>
    <p:sldId id="806" r:id="rId47"/>
    <p:sldId id="805" r:id="rId48"/>
    <p:sldId id="808" r:id="rId49"/>
    <p:sldId id="406" r:id="rId50"/>
  </p:sldIdLst>
  <p:sldSz cx="12192000" cy="6858000"/>
  <p:notesSz cx="12192000" cy="6858000"/>
  <p:embeddedFontLst>
    <p:embeddedFont>
      <p:font typeface="AR ESSENCE" panose="020B0604020202020204" charset="0"/>
      <p:regular r:id="rId52"/>
    </p:embeddedFont>
    <p:embeddedFont>
      <p:font typeface="Berlin Sans FB" panose="020E0602020502020306" pitchFamily="34" charset="0"/>
      <p:regular r:id="rId53"/>
      <p:bold r:id="rId54"/>
    </p:embeddedFont>
    <p:embeddedFont>
      <p:font typeface="Constantia" panose="02030602050306030303" pitchFamily="18" charset="0"/>
      <p:regular r:id="rId55"/>
      <p:bold r:id="rId56"/>
      <p:italic r:id="rId57"/>
      <p:boldItalic r:id="rId58"/>
    </p:embeddedFont>
    <p:embeddedFont>
      <p:font typeface="Eras Demi ITC" panose="020B0805030504020804" pitchFamily="34" charset="0"/>
      <p:regular r:id="rId59"/>
    </p:embeddedFont>
    <p:embeddedFont>
      <p:font typeface="Montserrat SemiBold" panose="00000700000000000000" pitchFamily="2" charset="0"/>
      <p:bold r:id="rId60"/>
      <p:boldItalic r:id="rId61"/>
    </p:embeddedFont>
    <p:embeddedFont>
      <p:font typeface="Noto Sans Symbols" panose="020B0604020202020204" charset="0"/>
      <p:regular r:id="rId62"/>
      <p:bold r:id="rId63"/>
    </p:embeddedFont>
    <p:embeddedFont>
      <p:font typeface="RGLHIM+Calibri" panose="020B0604020202020204" charset="0"/>
      <p:regular r:id="rId64"/>
    </p:embeddedFont>
    <p:embeddedFont>
      <p:font typeface="TT Rounds Condensed Bold" panose="020B0604020202020204" charset="0"/>
      <p:regular r:id="rId65"/>
    </p:embeddedFont>
    <p:embeddedFont>
      <p:font typeface="Wingdings 2" panose="05020102010507070707" pitchFamily="18" charset="2"/>
      <p:regular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p:cViewPr varScale="1">
        <p:scale>
          <a:sx n="62" d="100"/>
          <a:sy n="62" d="100"/>
        </p:scale>
        <p:origin x="812" y="52"/>
      </p:cViewPr>
      <p:guideLst>
        <p:guide orient="horz" pos="3168"/>
        <p:guide pos="2448"/>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5DE9F824-B0D2-4779-B68C-6E4C29C8C058}" type="datetimeFigureOut">
              <a:rPr lang="en-US" smtClean="0"/>
              <a:pPr/>
              <a:t>4/23/2026</a:t>
            </a:fld>
            <a:endParaRPr lang="en-GB"/>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18EC922C-6435-4724-87EA-A3C4067D8D14}" type="slidenum">
              <a:rPr lang="en-GB" smtClean="0"/>
              <a:pPr/>
              <a:t>‹#›</a:t>
            </a:fld>
            <a:endParaRPr lang="en-GB"/>
          </a:p>
        </p:txBody>
      </p:sp>
    </p:spTree>
    <p:extLst>
      <p:ext uri="{BB962C8B-B14F-4D97-AF65-F5344CB8AC3E}">
        <p14:creationId xmlns:p14="http://schemas.microsoft.com/office/powerpoint/2010/main" val="2234292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8EC922C-6435-4724-87EA-A3C4067D8D14}" type="slidenum">
              <a:rPr lang="en-GB" smtClean="0"/>
              <a:pPr/>
              <a:t>1</a:t>
            </a:fld>
            <a:endParaRPr lang="en-GB"/>
          </a:p>
        </p:txBody>
      </p:sp>
    </p:spTree>
    <p:extLst>
      <p:ext uri="{BB962C8B-B14F-4D97-AF65-F5344CB8AC3E}">
        <p14:creationId xmlns:p14="http://schemas.microsoft.com/office/powerpoint/2010/main" val="81955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4/23/2026</a:t>
            </a:fld>
            <a:endParaRPr lang="en-US"/>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B6F15528-21DE-4FAA-801E-634DDDAF4B2B}"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pPr/>
              <a:t>4/23/2026</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BB181BB-ACC0-42CF-AC16-57FB6801FF9F}" type="datetime1">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816E3-617C-4887-850B-9EC0427675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4/23/2026</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4/23/2026</a:t>
            </a:fld>
            <a:endParaRPr lang="en-US"/>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F15528-21DE-4FAA-801E-634DDDAF4B2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CA5A1-FBDE-4680-9A2A-80F663144F16}" type="datetimeFigureOut">
              <a:rPr lang="en-US" smtClean="0"/>
              <a:pPr/>
              <a:t>4/23/2026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9816E3-617C-4887-850B-9EC04276756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69600" y="6356351"/>
            <a:ext cx="812800" cy="365125"/>
          </a:xfrm>
        </p:spPr>
        <p:txBody>
          <a:bodyPr/>
          <a:lstStyle/>
          <a:p>
            <a:fld id="{B6F15528-21DE-4FAA-801E-634DDDAF4B2B}" type="slidenum">
              <a:rPr lang="en-GB" smtClean="0"/>
              <a:pPr/>
              <a:t>‹#›</a:t>
            </a:fld>
            <a:endParaRPr lang="en-GB"/>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4/23/2026</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GB" smtClean="0"/>
              <a:pPr/>
              <a:t>‹#›</a:t>
            </a:fld>
            <a:endParaRPr lang="en-GB"/>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ercim-news.ercim.eu/en122/special/enhancing-technical-simulations-with-machine-learning" TargetMode="External"/><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hyperlink" Target="https://creativecommons.org/licenses/by/3.0/" TargetMode="External"/><Relationship Id="rId5" Type="http://schemas.openxmlformats.org/officeDocument/2006/relationships/hyperlink" Target="https://www.pickpik.com/office-desktop-laptop-iphone-technology-computer-76020" TargetMode="Externa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rawpixel.com/search/robot%20head?page=1&amp;path=_topics&amp;sort=curated" TargetMode="Externa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hyperlink" Target="https://svgsilh.com/673ab7/image/2099129.html" TargetMode="External"/><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flipH="1">
            <a:off x="14573223" y="-214338"/>
            <a:ext cx="45719" cy="276999"/>
          </a:xfrm>
          <a:prstGeom prst="rect">
            <a:avLst/>
          </a:prstGeom>
          <a:blipFill>
            <a:blip r:embed="rId3" cstate="print"/>
            <a:stretch>
              <a:fillRect/>
            </a:stretch>
          </a:blipFill>
        </p:spPr>
        <p:txBody>
          <a:bodyPr wrap="square" lIns="0" tIns="0" rIns="0" bIns="0" rtlCol="0">
            <a:spAutoFit/>
          </a:bodyPr>
          <a:lstStyle/>
          <a:p>
            <a:endParaRPr/>
          </a:p>
        </p:txBody>
      </p:sp>
      <p:sp>
        <p:nvSpPr>
          <p:cNvPr id="3" name="object 3"/>
          <p:cNvSpPr txBox="1"/>
          <p:nvPr/>
        </p:nvSpPr>
        <p:spPr>
          <a:xfrm>
            <a:off x="452398" y="214290"/>
            <a:ext cx="11739602" cy="3286990"/>
          </a:xfrm>
          <a:prstGeom prst="rect">
            <a:avLst/>
          </a:prstGeom>
        </p:spPr>
        <p:txBody>
          <a:bodyPr vert="horz" wrap="square" lIns="0" tIns="0" rIns="0" bIns="0" rtlCol="0">
            <a:spAutoFit/>
            <a:scene3d>
              <a:camera prst="orthographicFront"/>
              <a:lightRig rig="threePt" dir="t"/>
            </a:scene3d>
            <a:sp3d extrusionH="57150">
              <a:bevelT w="82550" h="38100" prst="coolSlant"/>
            </a:sp3d>
          </a:bodyPr>
          <a:lstStyle/>
          <a:p>
            <a:pPr algn="ctr"/>
            <a:r>
              <a:rPr lang="en-US" sz="6000" dirty="0">
                <a:latin typeface="AR ESSENCE" pitchFamily="2" charset="0"/>
              </a:rPr>
              <a:t>NAVIGATING </a:t>
            </a:r>
            <a:r>
              <a:rPr lang="en-US" sz="6000" dirty="0">
                <a:solidFill>
                  <a:srgbClr val="FF0000"/>
                </a:solidFill>
                <a:latin typeface="AR ESSENCE" pitchFamily="2" charset="0"/>
              </a:rPr>
              <a:t>INTELLECTUAL PROPERTY</a:t>
            </a:r>
            <a:r>
              <a:rPr lang="en-US" sz="6000" dirty="0">
                <a:latin typeface="AR ESSENCE" pitchFamily="2" charset="0"/>
              </a:rPr>
              <a:t> IN THE AGE OF </a:t>
            </a:r>
            <a:r>
              <a:rPr lang="en-US" sz="6000" dirty="0">
                <a:solidFill>
                  <a:schemeClr val="accent1"/>
                </a:solidFill>
                <a:latin typeface="AR ESSENCE" pitchFamily="2" charset="0"/>
              </a:rPr>
              <a:t>ARTIFICIAL INTELLIGENCE</a:t>
            </a:r>
            <a:r>
              <a:rPr lang="en-US" sz="6000" dirty="0">
                <a:latin typeface="AR ESSENCE" pitchFamily="2" charset="0"/>
              </a:rPr>
              <a:t> AND GLOBAL CHANGE</a:t>
            </a:r>
            <a:endParaRPr lang="en-US" sz="6000" b="1" spc="50" dirty="0">
              <a:ln w="11430">
                <a:solidFill>
                  <a:schemeClr val="bg1"/>
                </a:solidFill>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effectLst>
                <a:outerShdw blurRad="76200" dist="50800" dir="5400000" algn="tl" rotWithShape="0">
                  <a:srgbClr val="000000">
                    <a:alpha val="65000"/>
                  </a:srgbClr>
                </a:outerShdw>
              </a:effectLst>
              <a:latin typeface="AR ESSENCE" pitchFamily="2" charset="0"/>
            </a:endParaRPr>
          </a:p>
          <a:p>
            <a:pPr algn="ctr">
              <a:lnSpc>
                <a:spcPts val="3911"/>
              </a:lnSpc>
            </a:pPr>
            <a:endParaRPr lang="en-GB" sz="4400" b="1" spc="-10" dirty="0">
              <a:solidFill>
                <a:srgbClr val="FF0000"/>
              </a:solidFill>
              <a:latin typeface="Eras Demi ITC" pitchFamily="34" charset="0"/>
              <a:cs typeface="RNKFQD+Calibri Bold"/>
            </a:endParaRPr>
          </a:p>
        </p:txBody>
      </p:sp>
      <p:sp>
        <p:nvSpPr>
          <p:cNvPr id="5" name="object 5"/>
          <p:cNvSpPr txBox="1"/>
          <p:nvPr/>
        </p:nvSpPr>
        <p:spPr>
          <a:xfrm>
            <a:off x="1095340" y="4214818"/>
            <a:ext cx="11096660" cy="2891625"/>
          </a:xfrm>
          <a:prstGeom prst="rect">
            <a:avLst/>
          </a:prstGeom>
          <a:solidFill>
            <a:schemeClr val="accent3">
              <a:lumMod val="40000"/>
              <a:lumOff val="60000"/>
            </a:schemeClr>
          </a:solidFill>
        </p:spPr>
        <p:txBody>
          <a:bodyPr vert="horz" wrap="square" lIns="0" tIns="0" rIns="0" bIns="0" rtlCol="0">
            <a:spAutoFit/>
            <a:scene3d>
              <a:camera prst="orthographicFront"/>
              <a:lightRig rig="threePt" dir="t"/>
            </a:scene3d>
            <a:sp3d extrusionH="57150">
              <a:bevelT w="50800" h="50800"/>
              <a:bevelB w="38100" h="38100"/>
            </a:sp3d>
          </a:bodyPr>
          <a:lstStyle/>
          <a:p>
            <a:pPr marL="885443" marR="0">
              <a:lnSpc>
                <a:spcPts val="2929"/>
              </a:lnSpc>
              <a:spcBef>
                <a:spcPts val="0"/>
              </a:spcBef>
              <a:spcAft>
                <a:spcPts val="0"/>
              </a:spcAft>
            </a:pPr>
            <a:r>
              <a:rPr lang="en-GB" sz="3200" spc="-23" dirty="0">
                <a:solidFill>
                  <a:srgbClr val="000000"/>
                </a:solidFill>
                <a:latin typeface="Berlin Sans FB" pitchFamily="34" charset="0"/>
                <a:cs typeface="Aharoni" pitchFamily="2" charset="-79"/>
              </a:rPr>
              <a:t>                                            </a:t>
            </a:r>
            <a:r>
              <a:rPr lang="en-GB" sz="1600" spc="-23" dirty="0">
                <a:solidFill>
                  <a:srgbClr val="000000"/>
                </a:solidFill>
                <a:latin typeface="Berlin Sans FB" pitchFamily="34" charset="0"/>
                <a:cs typeface="Aharoni" pitchFamily="2" charset="-79"/>
              </a:rPr>
              <a:t>BY</a:t>
            </a:r>
            <a:endParaRPr lang="en-GB" sz="3200" spc="-23" dirty="0">
              <a:solidFill>
                <a:srgbClr val="000000"/>
              </a:solidFill>
              <a:latin typeface="Berlin Sans FB" pitchFamily="34" charset="0"/>
              <a:cs typeface="Aharoni" pitchFamily="2" charset="-79"/>
            </a:endParaRPr>
          </a:p>
          <a:p>
            <a:pPr marL="885443" marR="0">
              <a:lnSpc>
                <a:spcPts val="2929"/>
              </a:lnSpc>
              <a:spcBef>
                <a:spcPts val="0"/>
              </a:spcBef>
              <a:spcAft>
                <a:spcPts val="0"/>
              </a:spcAft>
            </a:pPr>
            <a:endParaRPr lang="en-GB" sz="2400" spc="-23" dirty="0">
              <a:solidFill>
                <a:srgbClr val="000000"/>
              </a:solidFill>
              <a:latin typeface="Montserrat SemiBold" pitchFamily="2" charset="0"/>
              <a:cs typeface="RGLHIM+Calibri"/>
            </a:endParaRPr>
          </a:p>
          <a:p>
            <a:pPr marL="885443" marR="0">
              <a:spcBef>
                <a:spcPts val="0"/>
              </a:spcBef>
              <a:spcAft>
                <a:spcPts val="0"/>
              </a:spcAft>
            </a:pPr>
            <a:r>
              <a:rPr lang="en-GB" sz="2800" spc="-23" dirty="0">
                <a:solidFill>
                  <a:schemeClr val="accent3">
                    <a:lumMod val="75000"/>
                  </a:schemeClr>
                </a:solidFill>
                <a:latin typeface="Eras Demi ITC" pitchFamily="34" charset="0"/>
                <a:cs typeface="RGLHIM+Calibri"/>
              </a:rPr>
              <a:t>                                       Joseph Jar Kur</a:t>
            </a:r>
          </a:p>
          <a:p>
            <a:pPr marL="885443" marR="0">
              <a:spcBef>
                <a:spcPts val="0"/>
              </a:spcBef>
              <a:spcAft>
                <a:spcPts val="0"/>
              </a:spcAft>
            </a:pPr>
            <a:r>
              <a:rPr lang="en-GB" sz="2800" spc="-23" dirty="0">
                <a:solidFill>
                  <a:schemeClr val="accent3">
                    <a:lumMod val="75000"/>
                  </a:schemeClr>
                </a:solidFill>
                <a:latin typeface="Eras Demi ITC" pitchFamily="34" charset="0"/>
                <a:cs typeface="RGLHIM+Calibri"/>
              </a:rPr>
              <a:t>                                               </a:t>
            </a:r>
            <a:r>
              <a:rPr lang="en-GB" sz="2000" spc="-23" dirty="0">
                <a:latin typeface="Eras Demi ITC" pitchFamily="34" charset="0"/>
                <a:cs typeface="RGLHIM+Calibri"/>
              </a:rPr>
              <a:t>Professor</a:t>
            </a:r>
          </a:p>
          <a:p>
            <a:pPr marL="885443" marR="0">
              <a:spcBef>
                <a:spcPts val="0"/>
              </a:spcBef>
              <a:spcAft>
                <a:spcPts val="0"/>
              </a:spcAft>
            </a:pPr>
            <a:r>
              <a:rPr lang="en-GB" spc="-23" dirty="0">
                <a:solidFill>
                  <a:schemeClr val="accent3">
                    <a:lumMod val="75000"/>
                  </a:schemeClr>
                </a:solidFill>
                <a:latin typeface="Eras Demi ITC" pitchFamily="34" charset="0"/>
                <a:cs typeface="RGLHIM+Calibri"/>
              </a:rPr>
              <a:t>                                                                       </a:t>
            </a:r>
            <a:r>
              <a:rPr lang="en-GB" sz="1400" spc="-23" dirty="0">
                <a:solidFill>
                  <a:schemeClr val="accent3">
                    <a:lumMod val="75000"/>
                  </a:schemeClr>
                </a:solidFill>
                <a:latin typeface="Eras Demi ITC" pitchFamily="34" charset="0"/>
                <a:cs typeface="RGLHIM+Calibri"/>
              </a:rPr>
              <a:t> LLB,BL, LLM, PhD</a:t>
            </a:r>
          </a:p>
          <a:p>
            <a:pPr marL="885443" marR="0">
              <a:spcBef>
                <a:spcPts val="0"/>
              </a:spcBef>
              <a:spcAft>
                <a:spcPts val="0"/>
              </a:spcAft>
            </a:pPr>
            <a:r>
              <a:rPr lang="en-GB" sz="1400" spc="-23" dirty="0">
                <a:solidFill>
                  <a:schemeClr val="accent3">
                    <a:lumMod val="75000"/>
                  </a:schemeClr>
                </a:solidFill>
                <a:latin typeface="Eras Demi ITC" pitchFamily="34" charset="0"/>
                <a:cs typeface="RGLHIM+Calibri"/>
              </a:rPr>
              <a:t>                                                                                               jkur@utg.edu.gm</a:t>
            </a:r>
            <a:r>
              <a:rPr lang="en-GB" spc="-23" dirty="0">
                <a:solidFill>
                  <a:schemeClr val="accent3">
                    <a:lumMod val="75000"/>
                  </a:schemeClr>
                </a:solidFill>
                <a:latin typeface="Eras Demi ITC" pitchFamily="34" charset="0"/>
                <a:cs typeface="RGLHIM+Calibri"/>
              </a:rPr>
              <a:t> </a:t>
            </a:r>
          </a:p>
          <a:p>
            <a:pPr marL="885443" marR="0">
              <a:lnSpc>
                <a:spcPts val="2929"/>
              </a:lnSpc>
              <a:spcBef>
                <a:spcPts val="0"/>
              </a:spcBef>
              <a:spcAft>
                <a:spcPts val="0"/>
              </a:spcAft>
            </a:pPr>
            <a:endParaRPr lang="en-GB" sz="2800" dirty="0">
              <a:solidFill>
                <a:schemeClr val="accent3">
                  <a:lumMod val="50000"/>
                </a:schemeClr>
              </a:solidFill>
              <a:latin typeface="Eras Demi ITC" pitchFamily="34" charset="0"/>
              <a:cs typeface="RGLHIM+Calibri"/>
            </a:endParaRPr>
          </a:p>
          <a:p>
            <a:pPr marL="885443" marR="0">
              <a:lnSpc>
                <a:spcPts val="2929"/>
              </a:lnSpc>
              <a:spcBef>
                <a:spcPts val="0"/>
              </a:spcBef>
              <a:spcAft>
                <a:spcPts val="0"/>
              </a:spcAft>
            </a:pPr>
            <a:endParaRPr sz="2400" dirty="0">
              <a:solidFill>
                <a:srgbClr val="000000"/>
              </a:solidFill>
              <a:latin typeface="RGLHIM+Calibri"/>
              <a:cs typeface="RGLHIM+Calibri"/>
            </a:endParaRPr>
          </a:p>
        </p:txBody>
      </p:sp>
      <p:sp>
        <p:nvSpPr>
          <p:cNvPr id="4" name="Google Shape;260;p15">
            <a:extLst>
              <a:ext uri="{FF2B5EF4-FFF2-40B4-BE49-F238E27FC236}">
                <a16:creationId xmlns:a16="http://schemas.microsoft.com/office/drawing/2014/main" id="{3CCE5425-538D-089F-1750-155B57BBE8E7}"/>
              </a:ext>
            </a:extLst>
          </p:cNvPr>
          <p:cNvSpPr/>
          <p:nvPr/>
        </p:nvSpPr>
        <p:spPr>
          <a:xfrm>
            <a:off x="263352" y="2060848"/>
            <a:ext cx="3456383" cy="4464495"/>
          </a:xfrm>
          <a:prstGeom prst="ellipse">
            <a:avLst/>
          </a:prstGeom>
          <a:blipFill rotWithShape="1">
            <a:blip r:embed="rId4">
              <a:alphaModFix/>
            </a:blip>
            <a:stretch>
              <a:fillRect/>
            </a:stretch>
          </a:blipFill>
          <a:ln w="38100" cap="flat" cmpd="sng">
            <a:solidFill>
              <a:srgbClr val="F8F8F8"/>
            </a:solidFill>
            <a:prstDash val="solid"/>
            <a:round/>
            <a:headEnd type="none" w="sm" len="sm"/>
            <a:tailEnd type="none" w="sm" len="sm"/>
          </a:ln>
        </p:spPr>
        <p:txBody>
          <a:bodyPr spcFirstLastPara="1" wrap="square" lIns="120000" tIns="60000" rIns="120000" bIns="60000" anchor="t" anchorCtr="0">
            <a:noAutofit/>
          </a:bodyPr>
          <a:lstStyle/>
          <a:p>
            <a:endParaRPr sz="2400">
              <a:solidFill>
                <a:srgbClr val="000000"/>
              </a:solidFill>
              <a:latin typeface="Noto Sans Symbols"/>
              <a:ea typeface="Noto Sans Symbols"/>
              <a:cs typeface="Noto Sans Symbols"/>
              <a:sym typeface="Noto Sans Symbol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52B67-AE3C-DFE5-F09F-989317909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AA6DBD-6326-0E14-27FB-310FC0627135}"/>
              </a:ext>
            </a:extLst>
          </p:cNvPr>
          <p:cNvSpPr>
            <a:spLocks noGrp="1"/>
          </p:cNvSpPr>
          <p:nvPr>
            <p:ph type="title"/>
          </p:nvPr>
        </p:nvSpPr>
        <p:spPr>
          <a:xfrm>
            <a:off x="191344" y="116632"/>
            <a:ext cx="11391056" cy="504056"/>
          </a:xfrm>
        </p:spPr>
        <p:txBody>
          <a:bodyPr>
            <a:normAutofit fontScale="90000"/>
          </a:bodyPr>
          <a:lstStyle/>
          <a:p>
            <a:r>
              <a:rPr lang="en-GB" b="1" dirty="0"/>
              <a:t> </a:t>
            </a:r>
            <a:br>
              <a:rPr lang="en-GB" dirty="0"/>
            </a:br>
            <a:r>
              <a:rPr lang="en-GB" dirty="0"/>
              <a:t>                            </a:t>
            </a:r>
            <a:r>
              <a:rPr lang="en-GB" sz="4000" b="1" dirty="0">
                <a:solidFill>
                  <a:srgbClr val="FF0000"/>
                </a:solidFill>
              </a:rPr>
              <a:t>EFFECTS  OF   IPRs</a:t>
            </a:r>
          </a:p>
        </p:txBody>
      </p:sp>
      <p:sp>
        <p:nvSpPr>
          <p:cNvPr id="3" name="Text Placeholder 2">
            <a:extLst>
              <a:ext uri="{FF2B5EF4-FFF2-40B4-BE49-F238E27FC236}">
                <a16:creationId xmlns:a16="http://schemas.microsoft.com/office/drawing/2014/main" id="{A96D578F-79A3-969A-0251-D25115AE7ED8}"/>
              </a:ext>
            </a:extLst>
          </p:cNvPr>
          <p:cNvSpPr>
            <a:spLocks noGrp="1"/>
          </p:cNvSpPr>
          <p:nvPr>
            <p:ph type="body" idx="1"/>
          </p:nvPr>
        </p:nvSpPr>
        <p:spPr>
          <a:xfrm>
            <a:off x="191344" y="620688"/>
            <a:ext cx="11737304" cy="5976664"/>
          </a:xfrm>
        </p:spPr>
        <p:txBody>
          <a:bodyPr>
            <a:normAutofit lnSpcReduction="10000"/>
          </a:bodyPr>
          <a:lstStyle/>
          <a:p>
            <a:pPr algn="just">
              <a:buFont typeface="Wingdings" panose="05000000000000000000" pitchFamily="2" charset="2"/>
              <a:buChar char="Ø"/>
            </a:pPr>
            <a:r>
              <a:rPr lang="en-GB" sz="3200" b="1" dirty="0"/>
              <a:t> These Intellectual property Rights (IPRs) constitutes the old testaments regime of Laws that is based on the following strict monopoly principles:</a:t>
            </a:r>
          </a:p>
          <a:p>
            <a:pPr algn="just">
              <a:buFont typeface="Wingdings" panose="05000000000000000000" pitchFamily="2" charset="2"/>
              <a:buChar char="ü"/>
            </a:pPr>
            <a:r>
              <a:rPr lang="en-GB" sz="3200" b="1" dirty="0"/>
              <a:t> Rights enjoyable only by humans and are projected on reward for contributions to humanity.</a:t>
            </a:r>
          </a:p>
          <a:p>
            <a:pPr algn="just">
              <a:buFont typeface="Wingdings" panose="05000000000000000000" pitchFamily="2" charset="2"/>
              <a:buChar char="ü"/>
            </a:pPr>
            <a:r>
              <a:rPr lang="en-GB" sz="3200" b="1" dirty="0"/>
              <a:t> The humans are granted Legal ownerships of control through ‘exclusive rights’</a:t>
            </a:r>
            <a:r>
              <a:rPr lang="en-US" sz="3200" b="1" dirty="0"/>
              <a:t> to restrain third party participation without authorization, otherwise it becomes infringement.</a:t>
            </a:r>
          </a:p>
          <a:p>
            <a:pPr algn="just">
              <a:buFont typeface="Wingdings" panose="05000000000000000000" pitchFamily="2" charset="2"/>
              <a:buChar char="ü"/>
            </a:pPr>
            <a:r>
              <a:rPr lang="en-US" sz="3200" b="1" dirty="0"/>
              <a:t>The IPRs are privately owned and the balance of control or equitable balance tilt in </a:t>
            </a:r>
            <a:r>
              <a:rPr lang="en-US" sz="3200" b="1" dirty="0" err="1"/>
              <a:t>favour</a:t>
            </a:r>
            <a:r>
              <a:rPr lang="en-US" sz="3200" b="1" dirty="0"/>
              <a:t> of private than public enjoyment of the product.</a:t>
            </a:r>
            <a:endParaRPr lang="en-GB" sz="3200" b="1" dirty="0"/>
          </a:p>
        </p:txBody>
      </p:sp>
    </p:spTree>
    <p:extLst>
      <p:ext uri="{BB962C8B-B14F-4D97-AF65-F5344CB8AC3E}">
        <p14:creationId xmlns:p14="http://schemas.microsoft.com/office/powerpoint/2010/main" val="519537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4E522-CE3A-F18C-3933-AFA28660C8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70270D-E206-0914-DB9B-B93E9C294680}"/>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a:t>
            </a:r>
            <a:r>
              <a:rPr lang="en-GB" sz="4000" b="1" dirty="0">
                <a:solidFill>
                  <a:srgbClr val="FF0000"/>
                </a:solidFill>
              </a:rPr>
              <a:t>CLASSIFICATION OF RIGHTS UNDER IPRs</a:t>
            </a:r>
          </a:p>
        </p:txBody>
      </p:sp>
      <p:sp>
        <p:nvSpPr>
          <p:cNvPr id="3" name="Text Placeholder 2">
            <a:extLst>
              <a:ext uri="{FF2B5EF4-FFF2-40B4-BE49-F238E27FC236}">
                <a16:creationId xmlns:a16="http://schemas.microsoft.com/office/drawing/2014/main" id="{7F0FDD12-B0E5-5320-0FAE-C0CB4A15CB12}"/>
              </a:ext>
            </a:extLst>
          </p:cNvPr>
          <p:cNvSpPr>
            <a:spLocks noGrp="1"/>
          </p:cNvSpPr>
          <p:nvPr>
            <p:ph type="body" idx="1"/>
          </p:nvPr>
        </p:nvSpPr>
        <p:spPr>
          <a:xfrm>
            <a:off x="191344" y="731836"/>
            <a:ext cx="11737304" cy="5865516"/>
          </a:xfrm>
        </p:spPr>
        <p:txBody>
          <a:bodyPr>
            <a:normAutofit lnSpcReduction="10000"/>
          </a:bodyPr>
          <a:lstStyle/>
          <a:p>
            <a:pPr algn="just">
              <a:buFont typeface="Wingdings" panose="05000000000000000000" pitchFamily="2" charset="2"/>
              <a:buChar char="q"/>
            </a:pPr>
            <a:r>
              <a:rPr lang="en-GB" sz="3200" b="1" dirty="0"/>
              <a:t> AI outputs belong to the public domain by default, by operation of law and not by choice because it has no owner.</a:t>
            </a:r>
          </a:p>
          <a:p>
            <a:pPr algn="just">
              <a:buFont typeface="Wingdings" panose="05000000000000000000" pitchFamily="2" charset="2"/>
              <a:buChar char="q"/>
            </a:pPr>
            <a:r>
              <a:rPr lang="en-GB" sz="3200" b="1" dirty="0"/>
              <a:t>Artificial Intelligence on the other hand constitute a </a:t>
            </a:r>
            <a:r>
              <a:rPr lang="en-GB" sz="3200" b="1" dirty="0">
                <a:solidFill>
                  <a:srgbClr val="FF0000"/>
                </a:solidFill>
              </a:rPr>
              <a:t>new set of legal interest/issues that may require new rights</a:t>
            </a:r>
            <a:r>
              <a:rPr lang="en-GB" sz="3200" b="1" dirty="0"/>
              <a:t>. Currently, operatable on </a:t>
            </a:r>
            <a:r>
              <a:rPr lang="en-GB" sz="3200" b="1" dirty="0">
                <a:solidFill>
                  <a:srgbClr val="FF0000"/>
                </a:solidFill>
              </a:rPr>
              <a:t>OpenAI terms of service</a:t>
            </a:r>
          </a:p>
          <a:p>
            <a:pPr algn="just">
              <a:buFont typeface="Wingdings" panose="05000000000000000000" pitchFamily="2" charset="2"/>
              <a:buChar char="ü"/>
            </a:pPr>
            <a:r>
              <a:rPr lang="en-GB" sz="3200" b="1" dirty="0"/>
              <a:t>Currently, AI is not recognised nor protected by any statute. No country has granted AI rights</a:t>
            </a:r>
          </a:p>
          <a:p>
            <a:pPr algn="just">
              <a:buFont typeface="Wingdings" panose="05000000000000000000" pitchFamily="2" charset="2"/>
              <a:buChar char="ü"/>
            </a:pPr>
            <a:r>
              <a:rPr lang="en-GB" sz="3200" b="1" dirty="0"/>
              <a:t>Lacks clear ‘owner’ status.</a:t>
            </a:r>
          </a:p>
          <a:p>
            <a:pPr algn="just">
              <a:buFont typeface="Wingdings" panose="05000000000000000000" pitchFamily="2" charset="2"/>
              <a:buChar char="ü"/>
            </a:pPr>
            <a:r>
              <a:rPr lang="en-GB" sz="3200" b="1" dirty="0"/>
              <a:t>No exclusive  rights granted to AI</a:t>
            </a:r>
          </a:p>
          <a:p>
            <a:pPr algn="just">
              <a:buFont typeface="Wingdings" panose="05000000000000000000" pitchFamily="2" charset="2"/>
              <a:buChar char="ü"/>
            </a:pPr>
            <a:r>
              <a:rPr lang="en-GB" sz="3200" b="1" dirty="0"/>
              <a:t>No available remedies for infringement</a:t>
            </a:r>
          </a:p>
          <a:p>
            <a:pPr algn="just">
              <a:buFont typeface="Wingdings" panose="05000000000000000000" pitchFamily="2" charset="2"/>
              <a:buChar char="ü"/>
            </a:pPr>
            <a:r>
              <a:rPr lang="en-GB" sz="3200" b="1" dirty="0"/>
              <a:t>Currently, there is gap of protection for AI IP </a:t>
            </a:r>
          </a:p>
          <a:p>
            <a:pPr algn="just">
              <a:buFont typeface="Wingdings" panose="05000000000000000000" pitchFamily="2" charset="2"/>
              <a:buChar char="ü"/>
            </a:pPr>
            <a:endParaRPr lang="en-GB" sz="3200" b="1" dirty="0"/>
          </a:p>
        </p:txBody>
      </p:sp>
    </p:spTree>
    <p:extLst>
      <p:ext uri="{BB962C8B-B14F-4D97-AF65-F5344CB8AC3E}">
        <p14:creationId xmlns:p14="http://schemas.microsoft.com/office/powerpoint/2010/main" val="394761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5BA7A-B98A-B130-0FC9-21F1F650E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0CB9C6-9E60-F89B-3843-377BBE54F8F3}"/>
              </a:ext>
            </a:extLst>
          </p:cNvPr>
          <p:cNvSpPr>
            <a:spLocks noGrp="1"/>
          </p:cNvSpPr>
          <p:nvPr>
            <p:ph type="title"/>
          </p:nvPr>
        </p:nvSpPr>
        <p:spPr>
          <a:xfrm>
            <a:off x="191344" y="116632"/>
            <a:ext cx="11391056" cy="504056"/>
          </a:xfrm>
        </p:spPr>
        <p:txBody>
          <a:bodyPr>
            <a:normAutofit fontScale="90000"/>
          </a:bodyPr>
          <a:lstStyle/>
          <a:p>
            <a:r>
              <a:rPr lang="en-GB" b="1" dirty="0"/>
              <a:t> </a:t>
            </a:r>
            <a:br>
              <a:rPr lang="en-GB" dirty="0"/>
            </a:br>
            <a:r>
              <a:rPr lang="en-GB" dirty="0"/>
              <a:t>                </a:t>
            </a:r>
            <a:r>
              <a:rPr lang="en-GB" sz="3600" b="1" dirty="0">
                <a:solidFill>
                  <a:srgbClr val="FF0000"/>
                </a:solidFill>
              </a:rPr>
              <a:t>DEDUCTIONS FROM DEFINITIONS  OF IPRs</a:t>
            </a:r>
          </a:p>
        </p:txBody>
      </p:sp>
      <p:sp>
        <p:nvSpPr>
          <p:cNvPr id="3" name="Text Placeholder 2">
            <a:extLst>
              <a:ext uri="{FF2B5EF4-FFF2-40B4-BE49-F238E27FC236}">
                <a16:creationId xmlns:a16="http://schemas.microsoft.com/office/drawing/2014/main" id="{10515410-8D25-C66F-B8D6-592E75F96DDD}"/>
              </a:ext>
            </a:extLst>
          </p:cNvPr>
          <p:cNvSpPr>
            <a:spLocks noGrp="1"/>
          </p:cNvSpPr>
          <p:nvPr>
            <p:ph type="body" idx="1"/>
          </p:nvPr>
        </p:nvSpPr>
        <p:spPr>
          <a:xfrm>
            <a:off x="191344" y="548680"/>
            <a:ext cx="11737304" cy="6048672"/>
          </a:xfrm>
        </p:spPr>
        <p:txBody>
          <a:bodyPr>
            <a:normAutofit fontScale="92500"/>
          </a:bodyPr>
          <a:lstStyle/>
          <a:p>
            <a:pPr algn="just"/>
            <a:r>
              <a:rPr lang="en-US" b="1" dirty="0"/>
              <a:t>  </a:t>
            </a:r>
            <a:r>
              <a:rPr lang="en-GB" sz="2800" b="1" dirty="0"/>
              <a:t>The definitions are many, however, it is important to deduce from the above discourse that:</a:t>
            </a:r>
          </a:p>
          <a:p>
            <a:pPr marL="514350" indent="-514350" algn="just">
              <a:buAutoNum type="alphaLcParenBoth"/>
            </a:pPr>
            <a:r>
              <a:rPr lang="en-GB" sz="2800" b="1" dirty="0"/>
              <a:t>Intellectual property (IP) are  only creations of the “Human” mind and can only be owned by human beings whether in patents, copyright or trademark etcetera. Under the Nigerian Copyright Act, 2022,</a:t>
            </a:r>
            <a:r>
              <a:rPr lang="en-GB" sz="2800" b="1" dirty="0">
                <a:solidFill>
                  <a:srgbClr val="FF0000"/>
                </a:solidFill>
              </a:rPr>
              <a:t> an author is defined as a </a:t>
            </a:r>
            <a:r>
              <a:rPr lang="en-GB" sz="2800" b="1" dirty="0">
                <a:solidFill>
                  <a:schemeClr val="accent5"/>
                </a:solidFill>
              </a:rPr>
              <a:t>“person”</a:t>
            </a:r>
            <a:r>
              <a:rPr lang="en-GB" sz="2800" b="1" dirty="0">
                <a:solidFill>
                  <a:srgbClr val="FF0000"/>
                </a:solidFill>
              </a:rPr>
              <a:t> responsible for creating a copyrightable work.</a:t>
            </a:r>
          </a:p>
          <a:p>
            <a:pPr algn="just">
              <a:buFont typeface="Wingdings" panose="05000000000000000000" pitchFamily="2" charset="2"/>
              <a:buChar char="Ø"/>
            </a:pPr>
            <a:r>
              <a:rPr lang="en-GB" sz="2800" b="1" dirty="0">
                <a:solidFill>
                  <a:srgbClr val="FF0000"/>
                </a:solidFill>
              </a:rPr>
              <a:t> </a:t>
            </a:r>
            <a:r>
              <a:rPr lang="en-GB" sz="2800" b="1" dirty="0"/>
              <a:t>However, the Act does not provide a definition for the word</a:t>
            </a:r>
            <a:r>
              <a:rPr lang="en-GB" sz="2800" b="1" dirty="0">
                <a:solidFill>
                  <a:srgbClr val="FF0000"/>
                </a:solidFill>
              </a:rPr>
              <a:t>  “person” </a:t>
            </a:r>
            <a:r>
              <a:rPr lang="en-GB" sz="2800" b="1" dirty="0"/>
              <a:t>but it means any human being who creates a work as author  (thereby not giving room to any broader definition other than human beings</a:t>
            </a:r>
            <a:r>
              <a:rPr lang="en-GB" sz="2800" b="1" dirty="0">
                <a:solidFill>
                  <a:srgbClr val="FF0000"/>
                </a:solidFill>
              </a:rPr>
              <a:t>) </a:t>
            </a:r>
            <a:r>
              <a:rPr lang="en-GB" sz="2800" b="1" dirty="0">
                <a:solidFill>
                  <a:schemeClr val="accent5"/>
                </a:solidFill>
              </a:rPr>
              <a:t>excluding any bionic entity</a:t>
            </a:r>
            <a:r>
              <a:rPr lang="en-GB" sz="2800" b="1" dirty="0">
                <a:solidFill>
                  <a:srgbClr val="FF0000"/>
                </a:solidFill>
              </a:rPr>
              <a:t>, such as </a:t>
            </a:r>
            <a:r>
              <a:rPr lang="en-GB" sz="2800" b="1" dirty="0">
                <a:solidFill>
                  <a:schemeClr val="accent5"/>
                </a:solidFill>
              </a:rPr>
              <a:t>“Generative AI”</a:t>
            </a:r>
          </a:p>
          <a:p>
            <a:pPr algn="just"/>
            <a:r>
              <a:rPr lang="en-US" sz="2800" b="1" dirty="0"/>
              <a:t>By the Copyright Act of Nigeria,  ‘an author’ does not include a machine or artificial persons other than a company</a:t>
            </a:r>
            <a:endParaRPr lang="en-GB" sz="2800" b="1" dirty="0"/>
          </a:p>
          <a:p>
            <a:pPr algn="just"/>
            <a:r>
              <a:rPr lang="en-US" sz="2800" b="1" dirty="0"/>
              <a:t> </a:t>
            </a:r>
            <a:endParaRPr lang="en-GB" sz="2800" b="1" dirty="0"/>
          </a:p>
        </p:txBody>
      </p:sp>
    </p:spTree>
    <p:extLst>
      <p:ext uri="{BB962C8B-B14F-4D97-AF65-F5344CB8AC3E}">
        <p14:creationId xmlns:p14="http://schemas.microsoft.com/office/powerpoint/2010/main" val="3566583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10F17-26BD-F44D-4BD0-8811B0B564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4A12A-2318-540F-2AD0-5CB2EAEFD3F7}"/>
              </a:ext>
            </a:extLst>
          </p:cNvPr>
          <p:cNvSpPr>
            <a:spLocks noGrp="1"/>
          </p:cNvSpPr>
          <p:nvPr>
            <p:ph type="title"/>
          </p:nvPr>
        </p:nvSpPr>
        <p:spPr>
          <a:xfrm>
            <a:off x="191344" y="116632"/>
            <a:ext cx="11391056" cy="504056"/>
          </a:xfrm>
        </p:spPr>
        <p:txBody>
          <a:bodyPr>
            <a:normAutofit fontScale="90000"/>
          </a:bodyPr>
          <a:lstStyle/>
          <a:p>
            <a:r>
              <a:rPr lang="en-GB" b="1" dirty="0"/>
              <a:t> </a:t>
            </a:r>
            <a:br>
              <a:rPr lang="en-GB" dirty="0"/>
            </a:br>
            <a:r>
              <a:rPr lang="en-GB" dirty="0"/>
              <a:t>                </a:t>
            </a:r>
            <a:r>
              <a:rPr lang="en-GB" sz="3600" b="1" dirty="0">
                <a:solidFill>
                  <a:srgbClr val="FF0000"/>
                </a:solidFill>
              </a:rPr>
              <a:t>DEDUCTIONS FROM DEFINITIONS  OF IPRs</a:t>
            </a:r>
          </a:p>
        </p:txBody>
      </p:sp>
      <p:sp>
        <p:nvSpPr>
          <p:cNvPr id="3" name="Text Placeholder 2">
            <a:extLst>
              <a:ext uri="{FF2B5EF4-FFF2-40B4-BE49-F238E27FC236}">
                <a16:creationId xmlns:a16="http://schemas.microsoft.com/office/drawing/2014/main" id="{D23C2760-951F-8767-EDE4-804B63986CC0}"/>
              </a:ext>
            </a:extLst>
          </p:cNvPr>
          <p:cNvSpPr>
            <a:spLocks noGrp="1"/>
          </p:cNvSpPr>
          <p:nvPr>
            <p:ph type="body" idx="1"/>
          </p:nvPr>
        </p:nvSpPr>
        <p:spPr>
          <a:xfrm>
            <a:off x="191344" y="548680"/>
            <a:ext cx="11737304" cy="6048672"/>
          </a:xfrm>
        </p:spPr>
        <p:txBody>
          <a:bodyPr>
            <a:normAutofit fontScale="92500"/>
          </a:bodyPr>
          <a:lstStyle/>
          <a:p>
            <a:pPr algn="just">
              <a:buFont typeface="Wingdings" panose="05000000000000000000" pitchFamily="2" charset="2"/>
              <a:buChar char="Ø"/>
            </a:pPr>
            <a:r>
              <a:rPr lang="en-US" sz="2800" b="1" dirty="0"/>
              <a:t> </a:t>
            </a:r>
            <a:r>
              <a:rPr lang="en-US" sz="2800" b="1" dirty="0">
                <a:solidFill>
                  <a:srgbClr val="FF0000"/>
                </a:solidFill>
              </a:rPr>
              <a:t>Key references to ‘persons’ appears in who an author is (see s5 &amp; 108) limiting the section to natural humans and companies excluding AI</a:t>
            </a:r>
          </a:p>
          <a:p>
            <a:pPr algn="just">
              <a:buFont typeface="Wingdings" panose="05000000000000000000" pitchFamily="2" charset="2"/>
              <a:buChar char="Ø"/>
            </a:pPr>
            <a:r>
              <a:rPr lang="en-US" sz="2800" b="1" dirty="0">
                <a:solidFill>
                  <a:srgbClr val="FF0000"/>
                </a:solidFill>
              </a:rPr>
              <a:t>Ownership of copyright (see s) defining  ‘person’ and limiting  to author, employer, commissioner, assignee as persons who can own excluding AI</a:t>
            </a:r>
          </a:p>
          <a:p>
            <a:pPr algn="just">
              <a:buFont typeface="Wingdings" panose="05000000000000000000" pitchFamily="2" charset="2"/>
              <a:buChar char="Ø"/>
            </a:pPr>
            <a:r>
              <a:rPr lang="en-US" sz="2800" b="1" dirty="0">
                <a:solidFill>
                  <a:srgbClr val="FF0000"/>
                </a:solidFill>
              </a:rPr>
              <a:t>Infringement liability (see s) subjecting criminal liability to ‘person’ including individuals and companies</a:t>
            </a:r>
          </a:p>
          <a:p>
            <a:pPr algn="just">
              <a:buFont typeface="Wingdings" panose="05000000000000000000" pitchFamily="2" charset="2"/>
              <a:buChar char="Ø"/>
            </a:pPr>
            <a:r>
              <a:rPr lang="en-US" sz="2800" b="1" dirty="0">
                <a:solidFill>
                  <a:srgbClr val="FF0000"/>
                </a:solidFill>
              </a:rPr>
              <a:t>Cause of action suits (see s) limiting only the copyright owner or authorized person to possessing the requisite locus to sue, excluding AI</a:t>
            </a:r>
          </a:p>
          <a:p>
            <a:pPr algn="just"/>
            <a:r>
              <a:rPr lang="en-US" sz="2800" b="1" dirty="0"/>
              <a:t>B.  </a:t>
            </a:r>
            <a:r>
              <a:rPr lang="en-GB" sz="2800" b="1" dirty="0"/>
              <a:t>Animals cannot own intellectual property.(Creative works made by animals do not  have any spectrum of right to their own whether the work is created independently by the animal or works created by animals under some form of human intervention.</a:t>
            </a:r>
          </a:p>
          <a:p>
            <a:endParaRPr lang="en-GB" sz="2800" b="1" dirty="0"/>
          </a:p>
        </p:txBody>
      </p:sp>
    </p:spTree>
    <p:extLst>
      <p:ext uri="{BB962C8B-B14F-4D97-AF65-F5344CB8AC3E}">
        <p14:creationId xmlns:p14="http://schemas.microsoft.com/office/powerpoint/2010/main" val="403229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180E4-E251-3FBC-9E2D-006D9E803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3CAF0-1598-56B7-972D-E5B3BCD9396A}"/>
              </a:ext>
            </a:extLst>
          </p:cNvPr>
          <p:cNvSpPr>
            <a:spLocks noGrp="1"/>
          </p:cNvSpPr>
          <p:nvPr>
            <p:ph type="title"/>
          </p:nvPr>
        </p:nvSpPr>
        <p:spPr>
          <a:xfrm>
            <a:off x="191344" y="116632"/>
            <a:ext cx="11391056" cy="504056"/>
          </a:xfrm>
        </p:spPr>
        <p:txBody>
          <a:bodyPr>
            <a:normAutofit fontScale="90000"/>
          </a:bodyPr>
          <a:lstStyle/>
          <a:p>
            <a:r>
              <a:rPr lang="en-GB" b="1" dirty="0"/>
              <a:t> </a:t>
            </a:r>
            <a:br>
              <a:rPr lang="en-GB" dirty="0"/>
            </a:br>
            <a:r>
              <a:rPr lang="en-GB" dirty="0"/>
              <a:t>           </a:t>
            </a:r>
            <a:r>
              <a:rPr lang="en-GB" sz="4000" b="1" dirty="0">
                <a:solidFill>
                  <a:srgbClr val="FF0000"/>
                </a:solidFill>
              </a:rPr>
              <a:t>MEANING OF ARTIFICIAL INTELLIGENCE (AI)</a:t>
            </a:r>
          </a:p>
        </p:txBody>
      </p:sp>
      <p:sp>
        <p:nvSpPr>
          <p:cNvPr id="3" name="Text Placeholder 2">
            <a:extLst>
              <a:ext uri="{FF2B5EF4-FFF2-40B4-BE49-F238E27FC236}">
                <a16:creationId xmlns:a16="http://schemas.microsoft.com/office/drawing/2014/main" id="{8511094E-74E3-8BE1-9E33-1920BA004F9D}"/>
              </a:ext>
            </a:extLst>
          </p:cNvPr>
          <p:cNvSpPr>
            <a:spLocks noGrp="1"/>
          </p:cNvSpPr>
          <p:nvPr>
            <p:ph type="body" idx="1"/>
          </p:nvPr>
        </p:nvSpPr>
        <p:spPr>
          <a:xfrm>
            <a:off x="191344" y="731836"/>
            <a:ext cx="11737304" cy="5865516"/>
          </a:xfrm>
        </p:spPr>
        <p:txBody>
          <a:bodyPr>
            <a:normAutofit fontScale="92500" lnSpcReduction="10000"/>
          </a:bodyPr>
          <a:lstStyle/>
          <a:p>
            <a:pPr algn="just">
              <a:buFont typeface="Wingdings" panose="05000000000000000000" pitchFamily="2" charset="2"/>
              <a:buChar char="q"/>
            </a:pPr>
            <a:r>
              <a:rPr lang="en-US" sz="2800" b="1" dirty="0"/>
              <a:t> </a:t>
            </a:r>
            <a:r>
              <a:rPr lang="en-US" sz="3200" b="1" dirty="0">
                <a:solidFill>
                  <a:srgbClr val="C00000"/>
                </a:solidFill>
              </a:rPr>
              <a:t>AI is the simulation of human intelligence by machines, especially computer systems. </a:t>
            </a:r>
          </a:p>
          <a:p>
            <a:pPr algn="just">
              <a:buFont typeface="Wingdings" panose="05000000000000000000" pitchFamily="2" charset="2"/>
              <a:buChar char="q"/>
            </a:pPr>
            <a:r>
              <a:rPr lang="en-US" sz="3200" b="1" dirty="0">
                <a:solidFill>
                  <a:srgbClr val="C00000"/>
                </a:solidFill>
              </a:rPr>
              <a:t>AI is a branch of computer science concerned with building systems that can perform tasks typically requiring human intelligence such reasoning; problem-solving; perception; understanding language, and decision-making</a:t>
            </a:r>
          </a:p>
          <a:p>
            <a:pPr algn="just">
              <a:buFont typeface="Wingdings" panose="05000000000000000000" pitchFamily="2" charset="2"/>
              <a:buChar char="q"/>
            </a:pPr>
            <a:r>
              <a:rPr lang="en-US" sz="3200" b="1" dirty="0">
                <a:solidFill>
                  <a:srgbClr val="C00000"/>
                </a:solidFill>
              </a:rPr>
              <a:t>AI reasons like human beings; </a:t>
            </a:r>
            <a:r>
              <a:rPr lang="en-US" sz="3200" b="1" dirty="0" err="1">
                <a:solidFill>
                  <a:srgbClr val="C00000"/>
                </a:solidFill>
              </a:rPr>
              <a:t>analyse</a:t>
            </a:r>
            <a:r>
              <a:rPr lang="en-US" sz="3200" b="1" dirty="0">
                <a:solidFill>
                  <a:srgbClr val="C00000"/>
                </a:solidFill>
              </a:rPr>
              <a:t> data, recognizes patterns; makes decisions; make predictions with minimal human intervention. </a:t>
            </a:r>
          </a:p>
          <a:p>
            <a:pPr algn="just">
              <a:buFont typeface="Wingdings" panose="05000000000000000000" pitchFamily="2" charset="2"/>
              <a:buChar char="q"/>
            </a:pPr>
            <a:r>
              <a:rPr lang="en-US" sz="3200" b="1" dirty="0">
                <a:solidFill>
                  <a:srgbClr val="C00000"/>
                </a:solidFill>
              </a:rPr>
              <a:t>AI is a smart technology that mimic humans in a variety of way such as writing, drawing, driving, diagnosing, content generation </a:t>
            </a:r>
            <a:r>
              <a:rPr lang="en-US" sz="3200" b="1" dirty="0" err="1">
                <a:solidFill>
                  <a:srgbClr val="C00000"/>
                </a:solidFill>
              </a:rPr>
              <a:t>etc</a:t>
            </a:r>
            <a:endParaRPr lang="en-GB" sz="3200" b="1" dirty="0">
              <a:solidFill>
                <a:srgbClr val="C00000"/>
              </a:solidFill>
            </a:endParaRPr>
          </a:p>
          <a:p>
            <a:pPr marL="0" indent="0" algn="just">
              <a:buNone/>
            </a:pPr>
            <a:r>
              <a:rPr lang="en-US" sz="3200" b="1" dirty="0">
                <a:solidFill>
                  <a:srgbClr val="C00000"/>
                </a:solidFill>
              </a:rPr>
              <a:t> </a:t>
            </a:r>
            <a:endParaRPr lang="en-GB" sz="3200" b="1" dirty="0">
              <a:solidFill>
                <a:srgbClr val="C00000"/>
              </a:solidFill>
            </a:endParaRPr>
          </a:p>
        </p:txBody>
      </p:sp>
    </p:spTree>
    <p:extLst>
      <p:ext uri="{BB962C8B-B14F-4D97-AF65-F5344CB8AC3E}">
        <p14:creationId xmlns:p14="http://schemas.microsoft.com/office/powerpoint/2010/main" val="2343215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48EF9-7463-3ED1-0EE6-098F2884C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52FA1-7B31-26C3-0AB3-7C3452782477}"/>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MODELS OF AI</a:t>
            </a:r>
          </a:p>
        </p:txBody>
      </p:sp>
      <p:sp>
        <p:nvSpPr>
          <p:cNvPr id="3" name="Text Placeholder 2">
            <a:extLst>
              <a:ext uri="{FF2B5EF4-FFF2-40B4-BE49-F238E27FC236}">
                <a16:creationId xmlns:a16="http://schemas.microsoft.com/office/drawing/2014/main" id="{C13CC117-F2BE-1642-D238-22CB92EDAAE4}"/>
              </a:ext>
            </a:extLst>
          </p:cNvPr>
          <p:cNvSpPr>
            <a:spLocks noGrp="1"/>
          </p:cNvSpPr>
          <p:nvPr>
            <p:ph type="body" idx="1"/>
          </p:nvPr>
        </p:nvSpPr>
        <p:spPr>
          <a:xfrm>
            <a:off x="191344" y="731836"/>
            <a:ext cx="11737304" cy="5865516"/>
          </a:xfrm>
        </p:spPr>
        <p:txBody>
          <a:bodyPr>
            <a:normAutofit fontScale="85000" lnSpcReduction="10000"/>
          </a:bodyPr>
          <a:lstStyle/>
          <a:p>
            <a:pPr>
              <a:buFont typeface="Wingdings" panose="05000000000000000000" pitchFamily="2" charset="2"/>
              <a:buChar char="q"/>
            </a:pPr>
            <a:r>
              <a:rPr lang="en-US" b="1" dirty="0"/>
              <a:t>Examples of AI include:</a:t>
            </a:r>
            <a:endParaRPr lang="en-US" dirty="0"/>
          </a:p>
          <a:p>
            <a:pPr lvl="0"/>
            <a:r>
              <a:rPr lang="en-US" dirty="0"/>
              <a:t>ChatGPT</a:t>
            </a:r>
          </a:p>
          <a:p>
            <a:pPr lvl="0"/>
            <a:r>
              <a:rPr lang="en-US" dirty="0"/>
              <a:t>Midjourney</a:t>
            </a:r>
          </a:p>
          <a:p>
            <a:pPr lvl="0"/>
            <a:r>
              <a:rPr lang="en-US" dirty="0"/>
              <a:t>Gemini</a:t>
            </a:r>
          </a:p>
          <a:p>
            <a:pPr lvl="0"/>
            <a:r>
              <a:rPr lang="en-US" dirty="0"/>
              <a:t>Grammarly</a:t>
            </a:r>
          </a:p>
          <a:p>
            <a:pPr lvl="0"/>
            <a:r>
              <a:rPr lang="en-US" dirty="0"/>
              <a:t>Claude </a:t>
            </a:r>
            <a:r>
              <a:rPr lang="en-US" dirty="0" err="1"/>
              <a:t>etc</a:t>
            </a:r>
            <a:r>
              <a:rPr lang="en-US" dirty="0"/>
              <a:t> used for different purposes</a:t>
            </a:r>
          </a:p>
          <a:p>
            <a:pPr marL="0" lvl="0" indent="0">
              <a:buNone/>
            </a:pPr>
            <a:endParaRPr lang="en-US" dirty="0"/>
          </a:p>
          <a:p>
            <a:pPr>
              <a:buFont typeface="Wingdings" panose="05000000000000000000" pitchFamily="2" charset="2"/>
              <a:buChar char="q"/>
            </a:pPr>
            <a:r>
              <a:rPr lang="en-US" dirty="0">
                <a:solidFill>
                  <a:srgbClr val="FF0000"/>
                </a:solidFill>
              </a:rPr>
              <a:t>There are two broad AI categories relevant to IP</a:t>
            </a:r>
            <a:r>
              <a:rPr lang="en-US" dirty="0"/>
              <a:t>:</a:t>
            </a:r>
          </a:p>
          <a:p>
            <a:pPr marL="0" indent="0">
              <a:buNone/>
            </a:pPr>
            <a:endParaRPr lang="en-US" dirty="0"/>
          </a:p>
          <a:p>
            <a:pPr marL="0" indent="0" algn="just">
              <a:buNone/>
            </a:pPr>
            <a:r>
              <a:rPr lang="en-US" b="1" dirty="0"/>
              <a:t>(a) </a:t>
            </a:r>
            <a:r>
              <a:rPr lang="en-US" b="1" dirty="0">
                <a:solidFill>
                  <a:srgbClr val="FF0000"/>
                </a:solidFill>
              </a:rPr>
              <a:t>Assistive AI</a:t>
            </a:r>
            <a:r>
              <a:rPr lang="en-US" b="1" dirty="0"/>
              <a:t>:     This helps humans create. For example where a lawyer uses AI to summarize cases.</a:t>
            </a:r>
          </a:p>
          <a:p>
            <a:pPr algn="just"/>
            <a:endParaRPr lang="en-US" b="1" dirty="0"/>
          </a:p>
          <a:p>
            <a:pPr marL="0" indent="0" algn="just">
              <a:buNone/>
            </a:pPr>
            <a:r>
              <a:rPr lang="en-US" b="1" dirty="0"/>
              <a:t>(b) </a:t>
            </a:r>
            <a:r>
              <a:rPr lang="en-US" b="1" dirty="0">
                <a:solidFill>
                  <a:srgbClr val="FF0000"/>
                </a:solidFill>
              </a:rPr>
              <a:t>Generative AI</a:t>
            </a:r>
            <a:r>
              <a:rPr lang="en-US" b="1" dirty="0"/>
              <a:t>:    This independently produces content. For example where an AI creates a song from a text prompt. This second category creates the biggest IP problems.</a:t>
            </a:r>
          </a:p>
          <a:p>
            <a:pPr algn="just">
              <a:buNone/>
            </a:pPr>
            <a:r>
              <a:rPr lang="en-US" b="1" dirty="0"/>
              <a:t>      </a:t>
            </a:r>
            <a:endParaRPr lang="en-GB" dirty="0"/>
          </a:p>
          <a:p>
            <a:pPr marL="0" indent="0">
              <a:buNone/>
            </a:pPr>
            <a:r>
              <a:rPr lang="en-US" sz="2800" b="1" dirty="0"/>
              <a:t> </a:t>
            </a:r>
            <a:endParaRPr lang="en-GB" sz="2800" b="1" dirty="0"/>
          </a:p>
        </p:txBody>
      </p:sp>
    </p:spTree>
    <p:extLst>
      <p:ext uri="{BB962C8B-B14F-4D97-AF65-F5344CB8AC3E}">
        <p14:creationId xmlns:p14="http://schemas.microsoft.com/office/powerpoint/2010/main" val="2410847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33973-6B3D-5913-9DDB-D8DE30460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DCA8D3-719C-DAFB-C5ED-F3F6F2C201B1}"/>
              </a:ext>
            </a:extLst>
          </p:cNvPr>
          <p:cNvSpPr>
            <a:spLocks noGrp="1"/>
          </p:cNvSpPr>
          <p:nvPr>
            <p:ph type="title"/>
          </p:nvPr>
        </p:nvSpPr>
        <p:spPr>
          <a:xfrm>
            <a:off x="191344" y="116632"/>
            <a:ext cx="11391056" cy="504056"/>
          </a:xfrm>
        </p:spPr>
        <p:txBody>
          <a:bodyPr>
            <a:normAutofit fontScale="90000"/>
          </a:bodyPr>
          <a:lstStyle/>
          <a:p>
            <a:r>
              <a:rPr lang="en-GB" b="1" dirty="0"/>
              <a:t> </a:t>
            </a:r>
            <a:br>
              <a:rPr lang="en-GB" dirty="0"/>
            </a:br>
            <a:r>
              <a:rPr lang="en-GB" dirty="0"/>
              <a:t>     </a:t>
            </a:r>
            <a:r>
              <a:rPr lang="en-GB" sz="3100" b="1" dirty="0">
                <a:solidFill>
                  <a:srgbClr val="C00000"/>
                </a:solidFill>
              </a:rPr>
              <a:t>INTELLECTUAL PROPERTY AND ARTICIAL INTELLIGENCE: INTERFACE</a:t>
            </a:r>
          </a:p>
        </p:txBody>
      </p:sp>
      <p:sp>
        <p:nvSpPr>
          <p:cNvPr id="3" name="Text Placeholder 2">
            <a:extLst>
              <a:ext uri="{FF2B5EF4-FFF2-40B4-BE49-F238E27FC236}">
                <a16:creationId xmlns:a16="http://schemas.microsoft.com/office/drawing/2014/main" id="{7BD94757-0962-7912-5D2F-812656DF4A71}"/>
              </a:ext>
            </a:extLst>
          </p:cNvPr>
          <p:cNvSpPr>
            <a:spLocks noGrp="1"/>
          </p:cNvSpPr>
          <p:nvPr>
            <p:ph type="body" idx="1"/>
          </p:nvPr>
        </p:nvSpPr>
        <p:spPr>
          <a:xfrm>
            <a:off x="191344" y="620688"/>
            <a:ext cx="11737304" cy="5976664"/>
          </a:xfrm>
        </p:spPr>
        <p:txBody>
          <a:bodyPr>
            <a:normAutofit fontScale="92500" lnSpcReduction="20000"/>
          </a:bodyPr>
          <a:lstStyle/>
          <a:p>
            <a:pPr algn="just">
              <a:buFont typeface="Wingdings" panose="05000000000000000000" pitchFamily="2" charset="2"/>
              <a:buChar char="Ø"/>
            </a:pPr>
            <a:r>
              <a:rPr lang="en-US" sz="3200" b="1" dirty="0"/>
              <a:t> IP is the foundational enabler or emergence of the AI tools through inventions, (such as novel algorithms with specific model weights, parameters, which are protected through trade secrets); (</a:t>
            </a:r>
            <a:r>
              <a:rPr lang="en-US" sz="3200" b="1" dirty="0">
                <a:solidFill>
                  <a:srgbClr val="FF0000"/>
                </a:solidFill>
              </a:rPr>
              <a:t>Patents law or trade Secret protection</a:t>
            </a:r>
            <a:r>
              <a:rPr lang="en-US" sz="3200" b="1" dirty="0"/>
              <a:t>)</a:t>
            </a:r>
          </a:p>
          <a:p>
            <a:pPr marL="0" indent="0" algn="just">
              <a:buNone/>
            </a:pPr>
            <a:endParaRPr lang="en-US" sz="3200" b="1" dirty="0"/>
          </a:p>
          <a:p>
            <a:pPr algn="just">
              <a:buFont typeface="Wingdings" panose="05000000000000000000" pitchFamily="2" charset="2"/>
              <a:buChar char="Ø"/>
            </a:pPr>
            <a:r>
              <a:rPr lang="en-US" sz="3200" b="1" dirty="0"/>
              <a:t>The algorithmic protection vide copyright (which may be by way of software code implementation);</a:t>
            </a:r>
            <a:r>
              <a:rPr lang="en-US" sz="3200" b="1" dirty="0">
                <a:solidFill>
                  <a:srgbClr val="FF0000"/>
                </a:solidFill>
              </a:rPr>
              <a:t>(Copyright Law)</a:t>
            </a:r>
          </a:p>
          <a:p>
            <a:pPr marL="0" indent="0" algn="just">
              <a:buNone/>
            </a:pPr>
            <a:endParaRPr lang="en-US" sz="3200" b="1" dirty="0"/>
          </a:p>
          <a:p>
            <a:pPr algn="just">
              <a:buFont typeface="Wingdings" panose="05000000000000000000" pitchFamily="2" charset="2"/>
              <a:buChar char="Ø"/>
            </a:pPr>
            <a:r>
              <a:rPr lang="en-US" sz="3200" b="1" dirty="0"/>
              <a:t> The need to guarantee and secure the high quality  legal data acquired, where AI developers obtain access to materials  on fee from publishers and creators, giving  rise to data licensing market are all indices to the role of IP in been instrumental to the emergence of AI. </a:t>
            </a:r>
            <a:r>
              <a:rPr lang="en-US" sz="3200" b="1" dirty="0">
                <a:solidFill>
                  <a:srgbClr val="FF0000"/>
                </a:solidFill>
              </a:rPr>
              <a:t>(Data protection Law)</a:t>
            </a:r>
          </a:p>
          <a:p>
            <a:pPr marL="0" indent="0" algn="just">
              <a:buNone/>
            </a:pPr>
            <a:r>
              <a:rPr lang="en-US" sz="3200" b="1" dirty="0"/>
              <a:t> </a:t>
            </a:r>
            <a:endParaRPr lang="en-GB" sz="3200" b="1" dirty="0"/>
          </a:p>
        </p:txBody>
      </p:sp>
    </p:spTree>
    <p:extLst>
      <p:ext uri="{BB962C8B-B14F-4D97-AF65-F5344CB8AC3E}">
        <p14:creationId xmlns:p14="http://schemas.microsoft.com/office/powerpoint/2010/main" val="424218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FD6C9-37B7-16FA-4B86-F52882400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26B83-53E4-D1FF-8350-6EA912510CB7}"/>
              </a:ext>
            </a:extLst>
          </p:cNvPr>
          <p:cNvSpPr>
            <a:spLocks noGrp="1"/>
          </p:cNvSpPr>
          <p:nvPr>
            <p:ph type="title"/>
          </p:nvPr>
        </p:nvSpPr>
        <p:spPr>
          <a:xfrm>
            <a:off x="191344" y="116632"/>
            <a:ext cx="11391056" cy="504056"/>
          </a:xfrm>
        </p:spPr>
        <p:txBody>
          <a:bodyPr>
            <a:normAutofit fontScale="90000"/>
          </a:bodyPr>
          <a:lstStyle/>
          <a:p>
            <a:r>
              <a:rPr lang="en-GB" b="1" dirty="0"/>
              <a:t> </a:t>
            </a:r>
            <a:br>
              <a:rPr lang="en-GB" dirty="0"/>
            </a:br>
            <a:r>
              <a:rPr lang="en-GB" dirty="0"/>
              <a:t>     </a:t>
            </a:r>
            <a:r>
              <a:rPr lang="en-GB" sz="2200" b="1" dirty="0">
                <a:solidFill>
                  <a:srgbClr val="FF0000"/>
                </a:solidFill>
              </a:rPr>
              <a:t>OTHER PROPRIETARY INTEREST IN INTELLECTUAL PROPERTY AND ARTICIAL INTELLIGENCE: INTERFACE</a:t>
            </a:r>
          </a:p>
        </p:txBody>
      </p:sp>
      <p:sp>
        <p:nvSpPr>
          <p:cNvPr id="3" name="Text Placeholder 2">
            <a:extLst>
              <a:ext uri="{FF2B5EF4-FFF2-40B4-BE49-F238E27FC236}">
                <a16:creationId xmlns:a16="http://schemas.microsoft.com/office/drawing/2014/main" id="{2A0FEF84-F784-4E66-2047-8FF82FFD5326}"/>
              </a:ext>
            </a:extLst>
          </p:cNvPr>
          <p:cNvSpPr>
            <a:spLocks noGrp="1"/>
          </p:cNvSpPr>
          <p:nvPr>
            <p:ph type="body" idx="1"/>
          </p:nvPr>
        </p:nvSpPr>
        <p:spPr>
          <a:xfrm>
            <a:off x="191344" y="620688"/>
            <a:ext cx="11737304" cy="5976664"/>
          </a:xfrm>
        </p:spPr>
        <p:txBody>
          <a:bodyPr>
            <a:normAutofit/>
          </a:bodyPr>
          <a:lstStyle/>
          <a:p>
            <a:pPr algn="just"/>
            <a:r>
              <a:rPr lang="en-US" sz="2800" b="1" dirty="0"/>
              <a:t>Software embedded in the operating systems as an AI  tool may  either proprietary (closed-source) software or open-source software, controlled by copyright </a:t>
            </a:r>
            <a:r>
              <a:rPr lang="en-US" sz="2800" dirty="0"/>
              <a:t>under terms and conditions.</a:t>
            </a:r>
            <a:endParaRPr lang="en-US" sz="2800" b="1" dirty="0"/>
          </a:p>
          <a:p>
            <a:pPr algn="just"/>
            <a:r>
              <a:rPr lang="en-US" sz="2800" b="1" dirty="0"/>
              <a:t>The ownership of proprietary rights in ICT platforms or other digital content is protected firmly in intellectual property rights either in copyrights, patents, utility models, industrial designs, trademarks or service marks, integrated circuits either exclusively or in combination or through special contract law. </a:t>
            </a:r>
          </a:p>
          <a:p>
            <a:pPr algn="just">
              <a:buFont typeface="Wingdings" panose="05000000000000000000" pitchFamily="2" charset="2"/>
              <a:buChar char="Ø"/>
            </a:pPr>
            <a:endParaRPr lang="en-GB" sz="3200" b="1" dirty="0"/>
          </a:p>
        </p:txBody>
      </p:sp>
    </p:spTree>
    <p:extLst>
      <p:ext uri="{BB962C8B-B14F-4D97-AF65-F5344CB8AC3E}">
        <p14:creationId xmlns:p14="http://schemas.microsoft.com/office/powerpoint/2010/main" val="3684957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A7DBA-93BE-1BB5-241F-0A2C035A23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FFB0F0-DBEC-CDBF-B94E-22CBA2724141}"/>
              </a:ext>
            </a:extLst>
          </p:cNvPr>
          <p:cNvSpPr>
            <a:spLocks noGrp="1"/>
          </p:cNvSpPr>
          <p:nvPr>
            <p:ph type="title"/>
          </p:nvPr>
        </p:nvSpPr>
        <p:spPr>
          <a:xfrm>
            <a:off x="191344" y="116632"/>
            <a:ext cx="11391056" cy="504056"/>
          </a:xfrm>
        </p:spPr>
        <p:txBody>
          <a:bodyPr>
            <a:normAutofit fontScale="90000"/>
          </a:bodyPr>
          <a:lstStyle/>
          <a:p>
            <a:r>
              <a:rPr lang="en-GB" b="1" dirty="0"/>
              <a:t> </a:t>
            </a:r>
            <a:br>
              <a:rPr lang="en-GB" dirty="0"/>
            </a:br>
            <a:r>
              <a:rPr lang="en-GB" sz="2700" dirty="0"/>
              <a:t>    </a:t>
            </a:r>
            <a:br>
              <a:rPr lang="en-US" sz="2700" b="1" dirty="0"/>
            </a:br>
            <a:r>
              <a:rPr lang="en-US" sz="2700" b="1" dirty="0"/>
              <a:t>                              </a:t>
            </a:r>
            <a:r>
              <a:rPr lang="en-US" sz="2700" b="1" dirty="0">
                <a:solidFill>
                  <a:srgbClr val="FF0000"/>
                </a:solidFill>
              </a:rPr>
              <a:t> CAN AI BE AN AUTHOR AND OWNER UNDER COPYRIGHT LAW?</a:t>
            </a:r>
            <a:endParaRPr lang="en-GB" sz="2700" b="1" dirty="0">
              <a:solidFill>
                <a:srgbClr val="FF0000"/>
              </a:solidFill>
            </a:endParaRPr>
          </a:p>
        </p:txBody>
      </p:sp>
      <p:sp>
        <p:nvSpPr>
          <p:cNvPr id="3" name="Text Placeholder 2">
            <a:extLst>
              <a:ext uri="{FF2B5EF4-FFF2-40B4-BE49-F238E27FC236}">
                <a16:creationId xmlns:a16="http://schemas.microsoft.com/office/drawing/2014/main" id="{01F295F1-8AE5-C758-B645-1825475684A6}"/>
              </a:ext>
            </a:extLst>
          </p:cNvPr>
          <p:cNvSpPr>
            <a:spLocks noGrp="1"/>
          </p:cNvSpPr>
          <p:nvPr>
            <p:ph type="body" idx="1"/>
          </p:nvPr>
        </p:nvSpPr>
        <p:spPr>
          <a:xfrm>
            <a:off x="191344" y="620688"/>
            <a:ext cx="11737304" cy="5976664"/>
          </a:xfrm>
        </p:spPr>
        <p:txBody>
          <a:bodyPr>
            <a:normAutofit/>
          </a:bodyPr>
          <a:lstStyle/>
          <a:p>
            <a:pPr algn="just">
              <a:buFont typeface="Wingdings" panose="05000000000000000000" pitchFamily="2" charset="2"/>
              <a:buChar char="q"/>
            </a:pPr>
            <a:r>
              <a:rPr lang="en-US" dirty="0"/>
              <a:t> The first big question and indeed most controversial issue is whether AI can be an author or owner within the context of copyright laws now presently constituted?. </a:t>
            </a:r>
          </a:p>
          <a:p>
            <a:pPr algn="just">
              <a:buFont typeface="Wingdings" panose="05000000000000000000" pitchFamily="2" charset="2"/>
              <a:buChar char="q"/>
            </a:pPr>
            <a:r>
              <a:rPr lang="en-US" dirty="0"/>
              <a:t>Tradionally, Copyright protects original works such as books, songs, films, software, photographs, artistic works. Traditionally, copyright assumes there is a human creator. But what happens when AI creates a work?</a:t>
            </a:r>
          </a:p>
          <a:p>
            <a:pPr algn="just">
              <a:buFont typeface="Wingdings" panose="05000000000000000000" pitchFamily="2" charset="2"/>
              <a:buChar char="q"/>
            </a:pPr>
            <a:r>
              <a:rPr lang="en-US" b="1" dirty="0">
                <a:solidFill>
                  <a:srgbClr val="FF0000"/>
                </a:solidFill>
              </a:rPr>
              <a:t>For example: </a:t>
            </a:r>
            <a:r>
              <a:rPr lang="en-US" dirty="0">
                <a:solidFill>
                  <a:srgbClr val="FF0000"/>
                </a:solidFill>
              </a:rPr>
              <a:t>a student types, AI write me a Poem and AI produces a beautiful poem. </a:t>
            </a:r>
          </a:p>
          <a:p>
            <a:pPr algn="just">
              <a:buFont typeface="Wingdings" panose="05000000000000000000" pitchFamily="2" charset="2"/>
              <a:buChar char="ü"/>
            </a:pPr>
            <a:r>
              <a:rPr lang="en-US" dirty="0">
                <a:solidFill>
                  <a:srgbClr val="FF0000"/>
                </a:solidFill>
              </a:rPr>
              <a:t>Who owns it?</a:t>
            </a:r>
          </a:p>
          <a:p>
            <a:pPr algn="just">
              <a:buFont typeface="Wingdings" panose="05000000000000000000" pitchFamily="2" charset="2"/>
              <a:buChar char="ü"/>
            </a:pPr>
            <a:r>
              <a:rPr lang="en-US" dirty="0">
                <a:solidFill>
                  <a:srgbClr val="FF0000"/>
                </a:solidFill>
              </a:rPr>
              <a:t> Is it the student? </a:t>
            </a:r>
          </a:p>
          <a:p>
            <a:pPr algn="just">
              <a:buFont typeface="Wingdings" panose="05000000000000000000" pitchFamily="2" charset="2"/>
              <a:buChar char="ü"/>
            </a:pPr>
            <a:r>
              <a:rPr lang="en-US" dirty="0">
                <a:solidFill>
                  <a:srgbClr val="FF0000"/>
                </a:solidFill>
              </a:rPr>
              <a:t>The software company? </a:t>
            </a:r>
          </a:p>
          <a:p>
            <a:pPr algn="just">
              <a:buFont typeface="Wingdings" panose="05000000000000000000" pitchFamily="2" charset="2"/>
              <a:buChar char="ü"/>
            </a:pPr>
            <a:r>
              <a:rPr lang="en-US" dirty="0">
                <a:solidFill>
                  <a:srgbClr val="FF0000"/>
                </a:solidFill>
              </a:rPr>
              <a:t>The programmer? </a:t>
            </a:r>
          </a:p>
          <a:p>
            <a:pPr algn="just">
              <a:buFont typeface="Wingdings" panose="05000000000000000000" pitchFamily="2" charset="2"/>
              <a:buChar char="ü"/>
            </a:pPr>
            <a:r>
              <a:rPr lang="en-US" dirty="0">
                <a:solidFill>
                  <a:srgbClr val="FF0000"/>
                </a:solidFill>
              </a:rPr>
              <a:t>or nobody?                                 </a:t>
            </a:r>
            <a:r>
              <a:rPr lang="en-US" b="1" u="sng" dirty="0"/>
              <a:t>This is where  the law becomes interesting</a:t>
            </a:r>
            <a:r>
              <a:rPr lang="en-US" dirty="0">
                <a:solidFill>
                  <a:srgbClr val="FF0000"/>
                </a:solidFill>
              </a:rPr>
              <a:t>.</a:t>
            </a:r>
          </a:p>
        </p:txBody>
      </p:sp>
    </p:spTree>
    <p:extLst>
      <p:ext uri="{BB962C8B-B14F-4D97-AF65-F5344CB8AC3E}">
        <p14:creationId xmlns:p14="http://schemas.microsoft.com/office/powerpoint/2010/main" val="1811638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D81A-948B-5018-2D13-099EAE639A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625159-314B-4373-04FD-E6650A999AFE}"/>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SKEPTISM OF IP </a:t>
            </a:r>
          </a:p>
        </p:txBody>
      </p:sp>
      <p:sp>
        <p:nvSpPr>
          <p:cNvPr id="3" name="Text Placeholder 2">
            <a:extLst>
              <a:ext uri="{FF2B5EF4-FFF2-40B4-BE49-F238E27FC236}">
                <a16:creationId xmlns:a16="http://schemas.microsoft.com/office/drawing/2014/main" id="{EA6322E8-E031-30FC-7537-4D31F74CE4AC}"/>
              </a:ext>
            </a:extLst>
          </p:cNvPr>
          <p:cNvSpPr>
            <a:spLocks noGrp="1"/>
          </p:cNvSpPr>
          <p:nvPr>
            <p:ph type="body" idx="1"/>
          </p:nvPr>
        </p:nvSpPr>
        <p:spPr>
          <a:xfrm>
            <a:off x="191344" y="731836"/>
            <a:ext cx="11737304" cy="5865516"/>
          </a:xfrm>
        </p:spPr>
        <p:txBody>
          <a:bodyPr>
            <a:normAutofit lnSpcReduction="10000"/>
          </a:bodyPr>
          <a:lstStyle/>
          <a:p>
            <a:pPr algn="just">
              <a:buFont typeface="Wingdings" panose="05000000000000000000" pitchFamily="2" charset="2"/>
              <a:buChar char="q"/>
            </a:pPr>
            <a:r>
              <a:rPr lang="en-US" b="1" dirty="0">
                <a:solidFill>
                  <a:srgbClr val="FF0000"/>
                </a:solidFill>
              </a:rPr>
              <a:t>OWNERSHIP/ AUTHORSHIP LIMITATIONS:</a:t>
            </a:r>
            <a:r>
              <a:rPr lang="en-US" b="1" dirty="0"/>
              <a:t>  </a:t>
            </a:r>
          </a:p>
          <a:p>
            <a:pPr algn="just">
              <a:buFont typeface="Wingdings" panose="05000000000000000000" pitchFamily="2" charset="2"/>
              <a:buChar char="ü"/>
            </a:pPr>
            <a:r>
              <a:rPr lang="en-US" b="1" dirty="0"/>
              <a:t>Copyrights and patents law are highly skeptical of AI works and products in respect of ownership. </a:t>
            </a:r>
          </a:p>
          <a:p>
            <a:pPr algn="just">
              <a:buFont typeface="Wingdings" panose="05000000000000000000" pitchFamily="2" charset="2"/>
              <a:buChar char="ü"/>
            </a:pPr>
            <a:r>
              <a:rPr lang="en-US" b="1" dirty="0"/>
              <a:t> The Copyright Act 2022 of Nigeria, does  recon with generative AI  like ChatGPT  which can simulate human like conversations, answer questions, perform research, compose musicals and even write lines of code.</a:t>
            </a:r>
          </a:p>
          <a:p>
            <a:pPr algn="just">
              <a:buFont typeface="Wingdings" panose="05000000000000000000" pitchFamily="2" charset="2"/>
              <a:buChar char="ü"/>
            </a:pPr>
            <a:r>
              <a:rPr lang="en-US" b="1" dirty="0"/>
              <a:t>Section 2(2)(b) of the Act however,  </a:t>
            </a:r>
            <a:r>
              <a:rPr lang="en-US" b="1" dirty="0">
                <a:solidFill>
                  <a:srgbClr val="FF0000"/>
                </a:solidFill>
              </a:rPr>
              <a:t>signifies a possibility</a:t>
            </a:r>
            <a:r>
              <a:rPr lang="en-US" b="1" dirty="0"/>
              <a:t> that may accommodate AI works when it provides for fixation of a copyrighted material in ‘</a:t>
            </a:r>
            <a:r>
              <a:rPr lang="en-US" b="1" dirty="0">
                <a:solidFill>
                  <a:srgbClr val="FF0000"/>
                </a:solidFill>
              </a:rPr>
              <a:t>a medium known or later to be developed</a:t>
            </a:r>
            <a:r>
              <a:rPr lang="en-US" b="1" dirty="0"/>
              <a:t>’ which is a proviso that green light AL-generated works. (</a:t>
            </a:r>
            <a:r>
              <a:rPr lang="en-US" b="1" dirty="0">
                <a:solidFill>
                  <a:schemeClr val="accent1"/>
                </a:solidFill>
              </a:rPr>
              <a:t>Notwithstanding the possibility, the question that will come to mind is whether the wordings of the proviso contemplates creation of the work itself because, creation cannot be by a medium).</a:t>
            </a:r>
          </a:p>
          <a:p>
            <a:pPr algn="just"/>
            <a:endParaRPr lang="en-US" b="1" dirty="0"/>
          </a:p>
        </p:txBody>
      </p:sp>
    </p:spTree>
    <p:extLst>
      <p:ext uri="{BB962C8B-B14F-4D97-AF65-F5344CB8AC3E}">
        <p14:creationId xmlns:p14="http://schemas.microsoft.com/office/powerpoint/2010/main" val="216103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16632"/>
            <a:ext cx="11391056" cy="720080"/>
          </a:xfrm>
        </p:spPr>
        <p:txBody>
          <a:bodyPr>
            <a:normAutofit fontScale="90000"/>
          </a:bodyPr>
          <a:lstStyle/>
          <a:p>
            <a:r>
              <a:rPr lang="en-GB" b="1" dirty="0"/>
              <a:t> </a:t>
            </a:r>
            <a:br>
              <a:rPr lang="en-GB" dirty="0"/>
            </a:br>
            <a:r>
              <a:rPr lang="en-GB" dirty="0"/>
              <a:t>                 INTERFACE BETWEEN IP AND AI</a:t>
            </a:r>
          </a:p>
        </p:txBody>
      </p:sp>
      <p:sp>
        <p:nvSpPr>
          <p:cNvPr id="3" name="Text Placeholder 2"/>
          <p:cNvSpPr>
            <a:spLocks noGrp="1"/>
          </p:cNvSpPr>
          <p:nvPr>
            <p:ph type="body" idx="1"/>
          </p:nvPr>
        </p:nvSpPr>
        <p:spPr>
          <a:xfrm>
            <a:off x="335360" y="764704"/>
            <a:ext cx="11593288" cy="5361460"/>
          </a:xfrm>
        </p:spPr>
        <p:txBody>
          <a:bodyPr>
            <a:normAutofit/>
          </a:bodyPr>
          <a:lstStyle/>
          <a:p>
            <a:pPr>
              <a:buNone/>
            </a:pPr>
            <a:r>
              <a:rPr lang="en-US" b="1" dirty="0"/>
              <a:t>      Core Learning Objectives for the participants include to:</a:t>
            </a:r>
            <a:endParaRPr lang="en-GB" sz="2800" b="1" dirty="0"/>
          </a:p>
          <a:p>
            <a:pPr>
              <a:buFont typeface="Wingdings" panose="05000000000000000000" pitchFamily="2" charset="2"/>
              <a:buChar char="q"/>
            </a:pPr>
            <a:r>
              <a:rPr lang="en-US" sz="2800" b="1" dirty="0"/>
              <a:t> Link Intellectual Property Rights (IPRs) and Artificial intelligence (AI)</a:t>
            </a:r>
          </a:p>
          <a:p>
            <a:pPr>
              <a:buFont typeface="Wingdings" panose="05000000000000000000" pitchFamily="2" charset="2"/>
              <a:buChar char="q"/>
            </a:pPr>
            <a:r>
              <a:rPr lang="en-US" sz="2800" b="1" dirty="0"/>
              <a:t>Appraise  conflicts between traditional IP  principles and AI Capabilities- Authorship, Originality and Infringement in AI-generated works</a:t>
            </a:r>
          </a:p>
          <a:p>
            <a:pPr>
              <a:buFont typeface="Wingdings" panose="05000000000000000000" pitchFamily="2" charset="2"/>
              <a:buChar char="q"/>
            </a:pPr>
            <a:r>
              <a:rPr lang="en-US" sz="2800" b="1" dirty="0"/>
              <a:t>Examine  select legal frameworks in Nigeria, Gambia in the face of ‘Global Change’</a:t>
            </a:r>
          </a:p>
          <a:p>
            <a:pPr>
              <a:buFont typeface="Wingdings" panose="05000000000000000000" pitchFamily="2" charset="2"/>
              <a:buChar char="q"/>
            </a:pPr>
            <a:r>
              <a:rPr lang="en-US" sz="2800" b="1" dirty="0"/>
              <a:t> Evaluate Fair Use and Fair Dealings concerns in AI application tools.</a:t>
            </a:r>
            <a:endParaRPr lang="en-GB"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06C81-B85E-CC9D-0E4C-58C87F0B7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34FEBC-6238-F94F-5890-E19503800F89}"/>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SKEPTISM OF IP </a:t>
            </a:r>
          </a:p>
        </p:txBody>
      </p:sp>
      <p:sp>
        <p:nvSpPr>
          <p:cNvPr id="3" name="Text Placeholder 2">
            <a:extLst>
              <a:ext uri="{FF2B5EF4-FFF2-40B4-BE49-F238E27FC236}">
                <a16:creationId xmlns:a16="http://schemas.microsoft.com/office/drawing/2014/main" id="{172B717E-5D3C-4CD6-5954-16F182B89806}"/>
              </a:ext>
            </a:extLst>
          </p:cNvPr>
          <p:cNvSpPr>
            <a:spLocks noGrp="1"/>
          </p:cNvSpPr>
          <p:nvPr>
            <p:ph type="body" idx="1"/>
          </p:nvPr>
        </p:nvSpPr>
        <p:spPr>
          <a:xfrm>
            <a:off x="191344" y="731836"/>
            <a:ext cx="11737304" cy="5865516"/>
          </a:xfrm>
        </p:spPr>
        <p:txBody>
          <a:bodyPr>
            <a:normAutofit fontScale="92500"/>
          </a:bodyPr>
          <a:lstStyle/>
          <a:p>
            <a:pPr algn="just">
              <a:buFont typeface="Wingdings" panose="05000000000000000000" pitchFamily="2" charset="2"/>
              <a:buChar char="q"/>
            </a:pPr>
            <a:r>
              <a:rPr lang="en-US" b="1" dirty="0">
                <a:solidFill>
                  <a:srgbClr val="FF0000"/>
                </a:solidFill>
              </a:rPr>
              <a:t>OWNERSHIP/ AUTHORSHIP LIMITATIONS:</a:t>
            </a:r>
            <a:r>
              <a:rPr lang="en-US" b="1" dirty="0"/>
              <a:t>  </a:t>
            </a:r>
          </a:p>
          <a:p>
            <a:pPr algn="just"/>
            <a:r>
              <a:rPr lang="en-US" b="1" dirty="0"/>
              <a:t>This is extremely important for AI-generated works. If there is no meaningful human intellectual contribution, originality may fail. Under Section 108 (Interpretation Section), the concept of “author” clearly assumes a legal person and not a machine.</a:t>
            </a:r>
          </a:p>
          <a:p>
            <a:pPr algn="just">
              <a:buFont typeface="Wingdings" panose="05000000000000000000" pitchFamily="2" charset="2"/>
              <a:buChar char="q"/>
            </a:pPr>
            <a:r>
              <a:rPr lang="en-US" b="1" dirty="0"/>
              <a:t>This means that Pure AI-generated works may not enjoy copyright protection in Nigeria. If there is no meaningful human creative contribution, there may be no copyright and this is consistent with global thinking.</a:t>
            </a:r>
          </a:p>
          <a:p>
            <a:pPr marL="0" indent="0" algn="just">
              <a:buNone/>
            </a:pPr>
            <a:r>
              <a:rPr lang="en-US" b="1" dirty="0">
                <a:solidFill>
                  <a:srgbClr val="FF0000"/>
                </a:solidFill>
              </a:rPr>
              <a:t>Practical Example</a:t>
            </a:r>
          </a:p>
          <a:p>
            <a:pPr algn="just"/>
            <a:r>
              <a:rPr lang="en-US" dirty="0"/>
              <a:t>If I simply type, AI write a motivational speech for me and AI produces the entire speech with no substantial human creativity from me, ownership becomes doubtful.</a:t>
            </a:r>
          </a:p>
          <a:p>
            <a:pPr algn="just"/>
            <a:r>
              <a:rPr lang="en-US" dirty="0"/>
              <a:t>But if I substantially edit, restructure, improve, and creatively transform it, then my human contribution may attract copyright protection. The law protects human originality, not mere button-clicking.</a:t>
            </a:r>
          </a:p>
          <a:p>
            <a:pPr algn="just"/>
            <a:endParaRPr lang="en-US" b="1" dirty="0"/>
          </a:p>
        </p:txBody>
      </p:sp>
    </p:spTree>
    <p:extLst>
      <p:ext uri="{BB962C8B-B14F-4D97-AF65-F5344CB8AC3E}">
        <p14:creationId xmlns:p14="http://schemas.microsoft.com/office/powerpoint/2010/main" val="1233545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01478-DAE4-FFB7-632F-E8FC64A56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AA8A94-1FD3-72B2-3D48-025527E28059}"/>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SKEPTISM OF IP </a:t>
            </a:r>
          </a:p>
        </p:txBody>
      </p:sp>
      <p:sp>
        <p:nvSpPr>
          <p:cNvPr id="3" name="Text Placeholder 2">
            <a:extLst>
              <a:ext uri="{FF2B5EF4-FFF2-40B4-BE49-F238E27FC236}">
                <a16:creationId xmlns:a16="http://schemas.microsoft.com/office/drawing/2014/main" id="{180E64A1-2A44-7BD0-DF7D-926BC19AF7D9}"/>
              </a:ext>
            </a:extLst>
          </p:cNvPr>
          <p:cNvSpPr>
            <a:spLocks noGrp="1"/>
          </p:cNvSpPr>
          <p:nvPr>
            <p:ph type="body" idx="1"/>
          </p:nvPr>
        </p:nvSpPr>
        <p:spPr>
          <a:xfrm>
            <a:off x="191344" y="731836"/>
            <a:ext cx="11737304" cy="5865516"/>
          </a:xfrm>
        </p:spPr>
        <p:txBody>
          <a:bodyPr>
            <a:normAutofit/>
          </a:bodyPr>
          <a:lstStyle/>
          <a:p>
            <a:pPr algn="just">
              <a:buFont typeface="Wingdings" panose="05000000000000000000" pitchFamily="2" charset="2"/>
              <a:buChar char="q"/>
            </a:pPr>
            <a:r>
              <a:rPr lang="en-US" b="1" dirty="0">
                <a:solidFill>
                  <a:srgbClr val="FF0000"/>
                </a:solidFill>
              </a:rPr>
              <a:t>International Authorities on Human Authorship</a:t>
            </a:r>
          </a:p>
          <a:p>
            <a:pPr marL="0" indent="0" algn="just">
              <a:buNone/>
            </a:pPr>
            <a:r>
              <a:rPr lang="en-US" b="1" dirty="0"/>
              <a:t> </a:t>
            </a:r>
            <a:r>
              <a:rPr lang="en-US" dirty="0"/>
              <a:t>The case of  </a:t>
            </a:r>
            <a:r>
              <a:rPr lang="en-US" b="1" dirty="0"/>
              <a:t>Thaler v. Perlmutter </a:t>
            </a:r>
            <a:r>
              <a:rPr lang="en-US" dirty="0"/>
              <a:t>is another pointer with international dimension, where Stephen Thaler attempted to register copyright for an artwork created entirely by his AI system. The U.S. courts rejected it with the reasoning that human authorship is a fundamental requirement of copyright.</a:t>
            </a:r>
          </a:p>
          <a:p>
            <a:pPr marL="0" indent="0" algn="just">
              <a:buNone/>
            </a:pPr>
            <a:r>
              <a:rPr lang="en-US" dirty="0"/>
              <a:t>This case has become one of the strongest modern authorities on AI-generated works. It strongly supports the position for adoption.</a:t>
            </a:r>
          </a:p>
        </p:txBody>
      </p:sp>
    </p:spTree>
    <p:extLst>
      <p:ext uri="{BB962C8B-B14F-4D97-AF65-F5344CB8AC3E}">
        <p14:creationId xmlns:p14="http://schemas.microsoft.com/office/powerpoint/2010/main" val="125014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9B277-99D0-BCA4-AE9F-10624E0279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59F87-0306-06AB-9388-DF0743692B09}"/>
              </a:ext>
            </a:extLst>
          </p:cNvPr>
          <p:cNvSpPr>
            <a:spLocks noGrp="1"/>
          </p:cNvSpPr>
          <p:nvPr>
            <p:ph type="title"/>
          </p:nvPr>
        </p:nvSpPr>
        <p:spPr>
          <a:xfrm>
            <a:off x="191344" y="116632"/>
            <a:ext cx="11391056" cy="432048"/>
          </a:xfrm>
        </p:spPr>
        <p:txBody>
          <a:bodyPr>
            <a:normAutofit fontScale="90000"/>
          </a:bodyPr>
          <a:lstStyle/>
          <a:p>
            <a:r>
              <a:rPr lang="en-GB" b="1" dirty="0"/>
              <a:t> </a:t>
            </a:r>
            <a:br>
              <a:rPr lang="en-GB" dirty="0"/>
            </a:br>
            <a:r>
              <a:rPr lang="en-GB" dirty="0"/>
              <a:t>       </a:t>
            </a:r>
            <a:r>
              <a:rPr lang="en-GB" sz="3100" b="1" dirty="0">
                <a:solidFill>
                  <a:srgbClr val="FF0000"/>
                </a:solidFill>
              </a:rPr>
              <a:t>AI AND COPYRIGHT INFRINGEMENT: THE TRAINING DATA PROBLEM</a:t>
            </a:r>
          </a:p>
        </p:txBody>
      </p:sp>
      <p:sp>
        <p:nvSpPr>
          <p:cNvPr id="3" name="Text Placeholder 2">
            <a:extLst>
              <a:ext uri="{FF2B5EF4-FFF2-40B4-BE49-F238E27FC236}">
                <a16:creationId xmlns:a16="http://schemas.microsoft.com/office/drawing/2014/main" id="{DAD7068C-A100-8FF8-079D-18F408D9F8D7}"/>
              </a:ext>
            </a:extLst>
          </p:cNvPr>
          <p:cNvSpPr>
            <a:spLocks noGrp="1"/>
          </p:cNvSpPr>
          <p:nvPr>
            <p:ph type="body" idx="1"/>
          </p:nvPr>
        </p:nvSpPr>
        <p:spPr>
          <a:xfrm>
            <a:off x="191344" y="731836"/>
            <a:ext cx="11737304" cy="5865516"/>
          </a:xfrm>
        </p:spPr>
        <p:txBody>
          <a:bodyPr>
            <a:normAutofit fontScale="92500" lnSpcReduction="10000"/>
          </a:bodyPr>
          <a:lstStyle/>
          <a:p>
            <a:pPr algn="just">
              <a:buFont typeface="Wingdings" panose="05000000000000000000" pitchFamily="2" charset="2"/>
              <a:buChar char="q"/>
            </a:pPr>
            <a:r>
              <a:rPr lang="en-US" b="1" dirty="0"/>
              <a:t> Another challenge of AI with IP particularly copyright  infringement battle. AI systems are trained using massive volumes of data such as books, songs, artworks, newspaper articles, legal materials, academic journals, photographs </a:t>
            </a:r>
            <a:r>
              <a:rPr lang="en-US" b="1" dirty="0" err="1"/>
              <a:t>e.t.c</a:t>
            </a:r>
            <a:r>
              <a:rPr lang="en-US" b="1" dirty="0"/>
              <a:t> which are subject to copyright control and ownership.</a:t>
            </a:r>
          </a:p>
          <a:p>
            <a:pPr marL="0" indent="0" algn="just">
              <a:buNone/>
            </a:pPr>
            <a:br>
              <a:rPr lang="en-US" b="1" dirty="0"/>
            </a:br>
            <a:r>
              <a:rPr lang="en-US" b="1" dirty="0">
                <a:solidFill>
                  <a:srgbClr val="FF0000"/>
                </a:solidFill>
              </a:rPr>
              <a:t> The  big question becomes: Is training AI on copyrighted works an infringement?</a:t>
            </a:r>
          </a:p>
          <a:p>
            <a:pPr algn="just"/>
            <a:r>
              <a:rPr lang="en-US" b="1" dirty="0"/>
              <a:t>Suppose an AI company copies 5 million books to train its model, can the authors sue? Many say yes.</a:t>
            </a:r>
          </a:p>
          <a:p>
            <a:pPr algn="just"/>
            <a:r>
              <a:rPr lang="en-US" b="1" dirty="0"/>
              <a:t>AI companies often argue: “We are not copying for sale; we are learning patterns.”</a:t>
            </a:r>
          </a:p>
          <a:p>
            <a:pPr algn="just"/>
            <a:r>
              <a:rPr lang="en-US" b="1" dirty="0"/>
              <a:t>Creators respond: “You are using our work to build billion-dollar systems without permission.”</a:t>
            </a:r>
          </a:p>
          <a:p>
            <a:pPr algn="just"/>
            <a:r>
              <a:rPr lang="en-US" b="1" dirty="0"/>
              <a:t>This is one of the biggest copyright battles globally.</a:t>
            </a:r>
          </a:p>
          <a:p>
            <a:pPr marL="0" indent="0">
              <a:buNone/>
            </a:pPr>
            <a:r>
              <a:rPr lang="en-US" sz="2800" b="1" dirty="0"/>
              <a:t> </a:t>
            </a:r>
            <a:endParaRPr lang="en-GB" sz="2800" b="1" dirty="0"/>
          </a:p>
        </p:txBody>
      </p:sp>
    </p:spTree>
    <p:extLst>
      <p:ext uri="{BB962C8B-B14F-4D97-AF65-F5344CB8AC3E}">
        <p14:creationId xmlns:p14="http://schemas.microsoft.com/office/powerpoint/2010/main" val="651217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640EA-7B45-DC2D-C9AB-C38DBD079D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5185C3-69BC-3BF9-831E-5E968DA6C5A9}"/>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a:t>
            </a:r>
            <a:r>
              <a:rPr lang="en-GB" b="1" dirty="0">
                <a:solidFill>
                  <a:srgbClr val="FF0000"/>
                </a:solidFill>
              </a:rPr>
              <a:t>THE COPYRIGHT AND AI SETTLEMENT</a:t>
            </a:r>
          </a:p>
        </p:txBody>
      </p:sp>
      <p:sp>
        <p:nvSpPr>
          <p:cNvPr id="3" name="Text Placeholder 2">
            <a:extLst>
              <a:ext uri="{FF2B5EF4-FFF2-40B4-BE49-F238E27FC236}">
                <a16:creationId xmlns:a16="http://schemas.microsoft.com/office/drawing/2014/main" id="{8123EA4F-19B7-C82A-7FFA-98F9C4173BAA}"/>
              </a:ext>
            </a:extLst>
          </p:cNvPr>
          <p:cNvSpPr>
            <a:spLocks noGrp="1"/>
          </p:cNvSpPr>
          <p:nvPr>
            <p:ph type="body" idx="1"/>
          </p:nvPr>
        </p:nvSpPr>
        <p:spPr>
          <a:xfrm>
            <a:off x="191344" y="731836"/>
            <a:ext cx="11737304" cy="5865516"/>
          </a:xfrm>
        </p:spPr>
        <p:txBody>
          <a:bodyPr>
            <a:normAutofit/>
          </a:bodyPr>
          <a:lstStyle/>
          <a:p>
            <a:pPr algn="just">
              <a:buFont typeface="Wingdings" panose="05000000000000000000" pitchFamily="2" charset="2"/>
              <a:buChar char="q"/>
            </a:pPr>
            <a:r>
              <a:rPr lang="en-US" b="1" dirty="0"/>
              <a:t>  It is reported that, 480,000+ authors representing 91% of works, comprising of copyright holders have  have filed a settlement class </a:t>
            </a:r>
            <a:r>
              <a:rPr lang="en-US" sz="2800" b="1" dirty="0"/>
              <a:t> action claiming $1.5 billion from </a:t>
            </a:r>
            <a:r>
              <a:rPr lang="en-US" sz="2800" b="1" dirty="0" err="1"/>
              <a:t>Antropic</a:t>
            </a:r>
            <a:r>
              <a:rPr lang="en-US" sz="2800" b="1" dirty="0"/>
              <a:t> over the unauthorized use of books in AI training.</a:t>
            </a:r>
          </a:p>
          <a:p>
            <a:pPr algn="just">
              <a:buFont typeface="Wingdings" panose="05000000000000000000" pitchFamily="2" charset="2"/>
              <a:buChar char="q"/>
            </a:pPr>
            <a:r>
              <a:rPr lang="en-US" sz="2800" b="1" dirty="0"/>
              <a:t>The case stems from allegations that, Anthropic used pirated books to  train its AI models, Claude- raising serious questions about how AI systems learn and where the data comes from. </a:t>
            </a:r>
          </a:p>
          <a:p>
            <a:pPr algn="just">
              <a:buFont typeface="Wingdings" panose="05000000000000000000" pitchFamily="2" charset="2"/>
              <a:buChar char="q"/>
            </a:pPr>
            <a:r>
              <a:rPr lang="en-US" sz="2800" b="1" dirty="0"/>
              <a:t>While many call this settlement historic, authors argue that, the pay isn’t large enough because, legal fees are high and certain international creators are excluded.</a:t>
            </a:r>
          </a:p>
          <a:p>
            <a:pPr algn="just">
              <a:buFont typeface="Wingdings" panose="05000000000000000000" pitchFamily="2" charset="2"/>
              <a:buChar char="q"/>
            </a:pPr>
            <a:r>
              <a:rPr lang="en-US" sz="2800" b="1" dirty="0"/>
              <a:t>This case is </a:t>
            </a:r>
            <a:r>
              <a:rPr lang="en-US" sz="2800" b="1" dirty="0">
                <a:solidFill>
                  <a:srgbClr val="FF0000"/>
                </a:solidFill>
              </a:rPr>
              <a:t>symbolic because, it will reshape how AI companies handle copyrighted content and will redefine fair use in the age of AI</a:t>
            </a:r>
            <a:endParaRPr lang="en-GB" sz="2800" b="1" dirty="0">
              <a:solidFill>
                <a:srgbClr val="FF0000"/>
              </a:solidFill>
            </a:endParaRPr>
          </a:p>
        </p:txBody>
      </p:sp>
    </p:spTree>
    <p:extLst>
      <p:ext uri="{BB962C8B-B14F-4D97-AF65-F5344CB8AC3E}">
        <p14:creationId xmlns:p14="http://schemas.microsoft.com/office/powerpoint/2010/main" val="2189007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98975-BFD0-97C0-0C63-DAAE34E03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52799-0030-8620-A5D7-46F287820A49}"/>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a:t>
            </a:r>
            <a:r>
              <a:rPr lang="en-GB" sz="4400" b="1" dirty="0">
                <a:solidFill>
                  <a:srgbClr val="FF0000"/>
                </a:solidFill>
              </a:rPr>
              <a:t>FAIR DEALING AND AI TRAINING</a:t>
            </a:r>
            <a:r>
              <a:rPr lang="en-GB" dirty="0"/>
              <a:t>   </a:t>
            </a:r>
          </a:p>
        </p:txBody>
      </p:sp>
      <p:sp>
        <p:nvSpPr>
          <p:cNvPr id="3" name="Text Placeholder 2">
            <a:extLst>
              <a:ext uri="{FF2B5EF4-FFF2-40B4-BE49-F238E27FC236}">
                <a16:creationId xmlns:a16="http://schemas.microsoft.com/office/drawing/2014/main" id="{878836F1-D5E6-CDFA-FBDC-2CA73899017B}"/>
              </a:ext>
            </a:extLst>
          </p:cNvPr>
          <p:cNvSpPr>
            <a:spLocks noGrp="1"/>
          </p:cNvSpPr>
          <p:nvPr>
            <p:ph type="body" idx="1"/>
          </p:nvPr>
        </p:nvSpPr>
        <p:spPr>
          <a:xfrm>
            <a:off x="191344" y="731836"/>
            <a:ext cx="11737304" cy="5865516"/>
          </a:xfrm>
        </p:spPr>
        <p:txBody>
          <a:bodyPr>
            <a:normAutofit/>
          </a:bodyPr>
          <a:lstStyle/>
          <a:p>
            <a:pPr>
              <a:buFont typeface="Wingdings" panose="05000000000000000000" pitchFamily="2" charset="2"/>
              <a:buChar char="q"/>
            </a:pPr>
            <a:r>
              <a:rPr lang="en-US" sz="2800" b="1" dirty="0"/>
              <a:t> Fair Dealing or Fair Use: </a:t>
            </a:r>
            <a:r>
              <a:rPr lang="en-US" sz="2800" b="1" dirty="0">
                <a:solidFill>
                  <a:srgbClr val="FF0000"/>
                </a:solidFill>
              </a:rPr>
              <a:t>Nigeria recognizes fair dealing  Under Section 20 of the Copyright Act 2022. This allows limited use of copyrighted works for purposes such as: </a:t>
            </a:r>
            <a:r>
              <a:rPr lang="en-US" sz="2800" b="1" dirty="0"/>
              <a:t>research</a:t>
            </a:r>
            <a:r>
              <a:rPr lang="en-US" sz="2800" b="1" dirty="0">
                <a:solidFill>
                  <a:srgbClr val="FF0000"/>
                </a:solidFill>
              </a:rPr>
              <a:t>; </a:t>
            </a:r>
            <a:r>
              <a:rPr lang="en-US" sz="2800" b="1" dirty="0"/>
              <a:t>private study</a:t>
            </a:r>
            <a:r>
              <a:rPr lang="en-US" sz="2800" b="1" dirty="0">
                <a:solidFill>
                  <a:srgbClr val="FF0000"/>
                </a:solidFill>
              </a:rPr>
              <a:t>; </a:t>
            </a:r>
            <a:r>
              <a:rPr lang="en-US" sz="2800" b="1" dirty="0"/>
              <a:t>criticism</a:t>
            </a:r>
            <a:r>
              <a:rPr lang="en-US" sz="2800" b="1" dirty="0">
                <a:solidFill>
                  <a:srgbClr val="FF0000"/>
                </a:solidFill>
              </a:rPr>
              <a:t>; </a:t>
            </a:r>
            <a:r>
              <a:rPr lang="en-US" sz="2800" b="1" dirty="0"/>
              <a:t>review</a:t>
            </a:r>
            <a:r>
              <a:rPr lang="en-US" sz="2800" b="1" dirty="0">
                <a:solidFill>
                  <a:srgbClr val="FF0000"/>
                </a:solidFill>
              </a:rPr>
              <a:t>; </a:t>
            </a:r>
            <a:r>
              <a:rPr lang="en-US" sz="2800" b="1" dirty="0"/>
              <a:t>reporting current events</a:t>
            </a:r>
            <a:r>
              <a:rPr lang="en-US" sz="2800" b="1" dirty="0">
                <a:solidFill>
                  <a:srgbClr val="FF0000"/>
                </a:solidFill>
              </a:rPr>
              <a:t>. </a:t>
            </a:r>
          </a:p>
          <a:p>
            <a:pPr>
              <a:buFont typeface="Wingdings" panose="05000000000000000000" pitchFamily="2" charset="2"/>
              <a:buChar char="q"/>
            </a:pPr>
            <a:r>
              <a:rPr lang="en-US" sz="2800" dirty="0"/>
              <a:t>However, scholars have argued that these exceptions were designed for human use and may not easily fit large-scale AI training and commercialization. </a:t>
            </a:r>
          </a:p>
          <a:p>
            <a:pPr>
              <a:buFont typeface="Wingdings" panose="05000000000000000000" pitchFamily="2" charset="2"/>
              <a:buChar char="q"/>
            </a:pPr>
            <a:r>
              <a:rPr lang="en-US" sz="2800" b="1" dirty="0"/>
              <a:t>For example: </a:t>
            </a:r>
            <a:r>
              <a:rPr lang="en-US" sz="2800" dirty="0"/>
              <a:t>A student quoting two paragraphs in research is different from a company feeding 10 million books into an AI model. </a:t>
            </a:r>
          </a:p>
          <a:p>
            <a:pPr>
              <a:buFont typeface="Wingdings" panose="05000000000000000000" pitchFamily="2" charset="2"/>
              <a:buChar char="q"/>
            </a:pPr>
            <a:r>
              <a:rPr lang="en-US" sz="2800" dirty="0"/>
              <a:t>So the law is still catching up. This area urgently needs legislative clarification.</a:t>
            </a:r>
          </a:p>
          <a:p>
            <a:pPr marL="0" indent="0">
              <a:buNone/>
            </a:pPr>
            <a:r>
              <a:rPr lang="en-US" sz="2800" b="1" dirty="0"/>
              <a:t> </a:t>
            </a:r>
            <a:endParaRPr lang="en-GB" sz="2800" b="1" dirty="0"/>
          </a:p>
        </p:txBody>
      </p:sp>
    </p:spTree>
    <p:extLst>
      <p:ext uri="{BB962C8B-B14F-4D97-AF65-F5344CB8AC3E}">
        <p14:creationId xmlns:p14="http://schemas.microsoft.com/office/powerpoint/2010/main" val="1442787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B98D5-4625-2A6F-9049-B30A921DF3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95A351-DDE1-97CB-0F25-836AF90F9EFD}"/>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a:t>
            </a:r>
            <a:r>
              <a:rPr lang="en-GB" sz="4000" b="1" dirty="0">
                <a:solidFill>
                  <a:srgbClr val="FF0000"/>
                </a:solidFill>
              </a:rPr>
              <a:t>AI AND PATENT LAWs</a:t>
            </a:r>
          </a:p>
        </p:txBody>
      </p:sp>
      <p:sp>
        <p:nvSpPr>
          <p:cNvPr id="3" name="Text Placeholder 2">
            <a:extLst>
              <a:ext uri="{FF2B5EF4-FFF2-40B4-BE49-F238E27FC236}">
                <a16:creationId xmlns:a16="http://schemas.microsoft.com/office/drawing/2014/main" id="{F308B3A9-C61E-91C8-F6B6-6FD40797937A}"/>
              </a:ext>
            </a:extLst>
          </p:cNvPr>
          <p:cNvSpPr>
            <a:spLocks noGrp="1"/>
          </p:cNvSpPr>
          <p:nvPr>
            <p:ph type="body" idx="1"/>
          </p:nvPr>
        </p:nvSpPr>
        <p:spPr>
          <a:xfrm>
            <a:off x="191344" y="731836"/>
            <a:ext cx="11737304" cy="5865516"/>
          </a:xfrm>
        </p:spPr>
        <p:txBody>
          <a:bodyPr>
            <a:normAutofit/>
          </a:bodyPr>
          <a:lstStyle/>
          <a:p>
            <a:pPr algn="just">
              <a:buFont typeface="Wingdings" panose="05000000000000000000" pitchFamily="2" charset="2"/>
              <a:buChar char="q"/>
            </a:pPr>
            <a:r>
              <a:rPr lang="en-US" b="1" dirty="0">
                <a:solidFill>
                  <a:srgbClr val="FF0000"/>
                </a:solidFill>
              </a:rPr>
              <a:t>Patents protect inventions and new creations such as new medicines, machines, engineering processes, software-based technical inventions. However, the classic rule is that the inventor must be identifiable. But what if AI invents something? </a:t>
            </a:r>
          </a:p>
          <a:p>
            <a:pPr algn="just">
              <a:buFont typeface="Wingdings" panose="05000000000000000000" pitchFamily="2" charset="2"/>
              <a:buChar char="q"/>
            </a:pPr>
            <a:r>
              <a:rPr lang="en-US" b="1" dirty="0"/>
              <a:t> AI has interfaced with inventiveness in a smart manner that, an AI system discovers a new pharmaceutical formula faster than any scientist.  Legal issues that will arise here would be, Who is the inventor?</a:t>
            </a:r>
          </a:p>
          <a:p>
            <a:pPr algn="just">
              <a:buFont typeface="Wingdings" panose="05000000000000000000" pitchFamily="2" charset="2"/>
              <a:buChar char="q"/>
            </a:pPr>
            <a:r>
              <a:rPr lang="en-US" b="1" dirty="0"/>
              <a:t> Patents and Designs Act, qualifies an invention as patentable only if it is new, results from inventive activity, and is capable of industrial application.</a:t>
            </a:r>
          </a:p>
          <a:p>
            <a:pPr algn="just"/>
            <a:r>
              <a:rPr lang="en-US" b="1" dirty="0"/>
              <a:t>Further, Section 2 provides that the right to a patent belongs to the </a:t>
            </a:r>
            <a:r>
              <a:rPr lang="en-US" b="1" dirty="0">
                <a:solidFill>
                  <a:srgbClr val="FF0000"/>
                </a:solidFill>
              </a:rPr>
              <a:t>statutory inventor</a:t>
            </a:r>
            <a:r>
              <a:rPr lang="en-US" b="1" dirty="0"/>
              <a:t> as against the </a:t>
            </a:r>
            <a:r>
              <a:rPr lang="en-US" b="1" dirty="0">
                <a:solidFill>
                  <a:srgbClr val="FF0000"/>
                </a:solidFill>
              </a:rPr>
              <a:t>true inventor</a:t>
            </a:r>
            <a:r>
              <a:rPr lang="en-US" b="1" dirty="0"/>
              <a:t>.</a:t>
            </a:r>
          </a:p>
          <a:p>
            <a:pPr algn="just">
              <a:buFont typeface="Wingdings" panose="05000000000000000000" pitchFamily="2" charset="2"/>
              <a:buChar char="ü"/>
            </a:pPr>
            <a:endParaRPr lang="en-GB" sz="2800" b="1" dirty="0"/>
          </a:p>
        </p:txBody>
      </p:sp>
    </p:spTree>
    <p:extLst>
      <p:ext uri="{BB962C8B-B14F-4D97-AF65-F5344CB8AC3E}">
        <p14:creationId xmlns:p14="http://schemas.microsoft.com/office/powerpoint/2010/main" val="473890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7656B-9DD4-EC4F-47CE-1C3C1A283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D10E53-50D0-F6C0-BC74-D47FB07FD98E}"/>
              </a:ext>
            </a:extLst>
          </p:cNvPr>
          <p:cNvSpPr>
            <a:spLocks noGrp="1"/>
          </p:cNvSpPr>
          <p:nvPr>
            <p:ph type="title"/>
          </p:nvPr>
        </p:nvSpPr>
        <p:spPr>
          <a:xfrm>
            <a:off x="191344" y="116632"/>
            <a:ext cx="11391056" cy="432048"/>
          </a:xfrm>
        </p:spPr>
        <p:txBody>
          <a:bodyPr>
            <a:normAutofit fontScale="90000"/>
          </a:bodyPr>
          <a:lstStyle/>
          <a:p>
            <a:r>
              <a:rPr lang="en-GB" b="1" dirty="0"/>
              <a:t> </a:t>
            </a:r>
            <a:br>
              <a:rPr lang="en-GB" dirty="0"/>
            </a:br>
            <a:r>
              <a:rPr lang="en-GB" dirty="0"/>
              <a:t>                 </a:t>
            </a:r>
            <a:r>
              <a:rPr lang="en-GB" sz="4000" b="1" dirty="0">
                <a:solidFill>
                  <a:srgbClr val="FF0000"/>
                </a:solidFill>
              </a:rPr>
              <a:t>AI AND PATENT  INTERFACE</a:t>
            </a:r>
          </a:p>
        </p:txBody>
      </p:sp>
      <p:sp>
        <p:nvSpPr>
          <p:cNvPr id="3" name="Text Placeholder 2">
            <a:extLst>
              <a:ext uri="{FF2B5EF4-FFF2-40B4-BE49-F238E27FC236}">
                <a16:creationId xmlns:a16="http://schemas.microsoft.com/office/drawing/2014/main" id="{87035C6A-EB0B-ABB7-F3A0-5E110CFC0B24}"/>
              </a:ext>
            </a:extLst>
          </p:cNvPr>
          <p:cNvSpPr>
            <a:spLocks noGrp="1"/>
          </p:cNvSpPr>
          <p:nvPr>
            <p:ph type="body" idx="1"/>
          </p:nvPr>
        </p:nvSpPr>
        <p:spPr>
          <a:xfrm>
            <a:off x="191344" y="404664"/>
            <a:ext cx="11737304" cy="6192688"/>
          </a:xfrm>
        </p:spPr>
        <p:txBody>
          <a:bodyPr>
            <a:normAutofit fontScale="92500" lnSpcReduction="10000"/>
          </a:bodyPr>
          <a:lstStyle/>
          <a:p>
            <a:pPr algn="just">
              <a:buFont typeface="Wingdings" panose="05000000000000000000" pitchFamily="2" charset="2"/>
              <a:buChar char="q"/>
            </a:pPr>
            <a:r>
              <a:rPr lang="en-US" b="1" dirty="0"/>
              <a:t> AI interfaces  with patent in two directions:</a:t>
            </a:r>
          </a:p>
          <a:p>
            <a:pPr marL="0" indent="0" algn="just">
              <a:buNone/>
            </a:pPr>
            <a:r>
              <a:rPr lang="en-US" b="1" dirty="0">
                <a:solidFill>
                  <a:srgbClr val="FF0000"/>
                </a:solidFill>
              </a:rPr>
              <a:t>     </a:t>
            </a:r>
            <a:r>
              <a:rPr lang="en-US" sz="2800" b="1" dirty="0">
                <a:solidFill>
                  <a:srgbClr val="FF0000"/>
                </a:solidFill>
              </a:rPr>
              <a:t>Is AI itself patentable?                        Can AI be an Inventor?</a:t>
            </a:r>
          </a:p>
          <a:p>
            <a:pPr algn="just">
              <a:buFont typeface="Wingdings" panose="05000000000000000000" pitchFamily="2" charset="2"/>
              <a:buChar char="q"/>
            </a:pPr>
            <a:r>
              <a:rPr lang="en-US" sz="2800" b="1" dirty="0"/>
              <a:t>Can  an AI model such as</a:t>
            </a:r>
            <a:r>
              <a:rPr lang="en-US" sz="2800" b="1" dirty="0">
                <a:solidFill>
                  <a:srgbClr val="FF0000"/>
                </a:solidFill>
              </a:rPr>
              <a:t> algorithm or system be </a:t>
            </a:r>
            <a:r>
              <a:rPr lang="en-US" sz="2800" b="1" dirty="0"/>
              <a:t>subject of invention?  No. A mathematical algorithm alone is abstract and not patentable and excluded.</a:t>
            </a:r>
          </a:p>
          <a:p>
            <a:pPr algn="just">
              <a:buFont typeface="Wingdings" panose="05000000000000000000" pitchFamily="2" charset="2"/>
              <a:buChar char="q"/>
            </a:pPr>
            <a:r>
              <a:rPr lang="en-US" sz="2800" b="1" dirty="0"/>
              <a:t>What about training Data? No. Facts and discoveries are not inventions</a:t>
            </a:r>
          </a:p>
          <a:p>
            <a:pPr algn="just">
              <a:buFont typeface="Wingdings" panose="05000000000000000000" pitchFamily="2" charset="2"/>
              <a:buChar char="q"/>
            </a:pPr>
            <a:r>
              <a:rPr lang="en-US" sz="2800" b="1" dirty="0"/>
              <a:t>What about the hardware running the model? Yes. Patentable because physical system is clearly technical solution to a technical problem</a:t>
            </a:r>
          </a:p>
          <a:p>
            <a:pPr algn="just">
              <a:buFont typeface="Wingdings" panose="05000000000000000000" pitchFamily="2" charset="2"/>
              <a:buChar char="q"/>
            </a:pPr>
            <a:r>
              <a:rPr lang="en-US" sz="2800" b="1" dirty="0"/>
              <a:t>Section 1(5)PDA  excludes ‘computer programs’ but not inventions using them.</a:t>
            </a:r>
          </a:p>
          <a:p>
            <a:pPr algn="just">
              <a:buFont typeface="Wingdings" panose="05000000000000000000" pitchFamily="2" charset="2"/>
              <a:buChar char="q"/>
            </a:pPr>
            <a:r>
              <a:rPr lang="en-US" sz="2800" b="1" dirty="0"/>
              <a:t>Best strategy to patent an AI is System + Method =Claim. You are patenting the factory system, not just the AI. </a:t>
            </a:r>
            <a:r>
              <a:rPr lang="en-US" sz="2800" b="1" dirty="0">
                <a:solidFill>
                  <a:srgbClr val="FF0000"/>
                </a:solidFill>
              </a:rPr>
              <a:t>The invention can then be a better computer( handset), not </a:t>
            </a:r>
            <a:r>
              <a:rPr lang="en-US" sz="2800" b="1" dirty="0" err="1">
                <a:solidFill>
                  <a:srgbClr val="FF0000"/>
                </a:solidFill>
              </a:rPr>
              <a:t>maths</a:t>
            </a:r>
            <a:r>
              <a:rPr lang="en-US" sz="2800" b="1" dirty="0">
                <a:solidFill>
                  <a:srgbClr val="FF0000"/>
                </a:solidFill>
              </a:rPr>
              <a:t>; you cannot patent ChatGPT but you can patent a model computer that uses seismic analysis of the apparatus.</a:t>
            </a:r>
            <a:endParaRPr lang="en-GB" sz="2800" b="1" dirty="0">
              <a:solidFill>
                <a:srgbClr val="FF0000"/>
              </a:solidFill>
            </a:endParaRPr>
          </a:p>
        </p:txBody>
      </p:sp>
    </p:spTree>
    <p:extLst>
      <p:ext uri="{BB962C8B-B14F-4D97-AF65-F5344CB8AC3E}">
        <p14:creationId xmlns:p14="http://schemas.microsoft.com/office/powerpoint/2010/main" val="4289394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8319-EC18-B9ED-88C6-C3582AF57E2A}"/>
              </a:ext>
            </a:extLst>
          </p:cNvPr>
          <p:cNvSpPr>
            <a:spLocks noGrp="1"/>
          </p:cNvSpPr>
          <p:nvPr>
            <p:ph type="title"/>
          </p:nvPr>
        </p:nvSpPr>
        <p:spPr>
          <a:xfrm>
            <a:off x="119336" y="188640"/>
            <a:ext cx="11463064" cy="654843"/>
          </a:xfrm>
        </p:spPr>
        <p:txBody>
          <a:bodyPr>
            <a:noAutofit/>
          </a:bodyPr>
          <a:lstStyle/>
          <a:p>
            <a:pPr algn="ctr"/>
            <a:r>
              <a:rPr lang="en-US" sz="2800" b="1" dirty="0">
                <a:solidFill>
                  <a:srgbClr val="FF0000"/>
                </a:solidFill>
              </a:rPr>
              <a:t>ALGORITHM IS A STEP BY STEP SET OF INSTRUCTIONS TO SOLVE A PROBLEM OR COMPLETE A TASK</a:t>
            </a:r>
          </a:p>
        </p:txBody>
      </p:sp>
      <p:sp>
        <p:nvSpPr>
          <p:cNvPr id="3" name="Text Placeholder 2">
            <a:extLst>
              <a:ext uri="{FF2B5EF4-FFF2-40B4-BE49-F238E27FC236}">
                <a16:creationId xmlns:a16="http://schemas.microsoft.com/office/drawing/2014/main" id="{5E8DE2E1-91C3-40AE-777B-C9DABBAFA3DB}"/>
              </a:ext>
            </a:extLst>
          </p:cNvPr>
          <p:cNvSpPr>
            <a:spLocks noGrp="1"/>
          </p:cNvSpPr>
          <p:nvPr>
            <p:ph type="body" idx="1"/>
          </p:nvPr>
        </p:nvSpPr>
        <p:spPr>
          <a:xfrm>
            <a:off x="119336" y="1052736"/>
            <a:ext cx="5877181" cy="654843"/>
          </a:xfrm>
        </p:spPr>
        <p:txBody>
          <a:bodyPr/>
          <a:lstStyle/>
          <a:p>
            <a:r>
              <a:rPr lang="en-US" dirty="0"/>
              <a:t> ALGORITHM ABSTRACT MODEL</a:t>
            </a:r>
          </a:p>
          <a:p>
            <a:r>
              <a:rPr lang="en-US" dirty="0"/>
              <a:t>         </a:t>
            </a:r>
            <a:r>
              <a:rPr lang="en-US" dirty="0">
                <a:solidFill>
                  <a:srgbClr val="FF0000"/>
                </a:solidFill>
              </a:rPr>
              <a:t>NOT PATENTABLE</a:t>
            </a:r>
          </a:p>
        </p:txBody>
      </p:sp>
      <p:sp>
        <p:nvSpPr>
          <p:cNvPr id="4" name="Text Placeholder 3">
            <a:extLst>
              <a:ext uri="{FF2B5EF4-FFF2-40B4-BE49-F238E27FC236}">
                <a16:creationId xmlns:a16="http://schemas.microsoft.com/office/drawing/2014/main" id="{2139796D-1EA0-E7B7-A3A3-9CA101D544F3}"/>
              </a:ext>
            </a:extLst>
          </p:cNvPr>
          <p:cNvSpPr>
            <a:spLocks noGrp="1"/>
          </p:cNvSpPr>
          <p:nvPr>
            <p:ph type="body" sz="half" idx="3"/>
          </p:nvPr>
        </p:nvSpPr>
        <p:spPr>
          <a:xfrm>
            <a:off x="6096000" y="1052736"/>
            <a:ext cx="5486401" cy="654843"/>
          </a:xfrm>
        </p:spPr>
        <p:txBody>
          <a:bodyPr>
            <a:normAutofit fontScale="62500" lnSpcReduction="20000"/>
          </a:bodyPr>
          <a:lstStyle/>
          <a:p>
            <a:r>
              <a:rPr lang="en-US" dirty="0"/>
              <a:t>COMPUTER FUNCTIONALITY WITH ALGORITHM ABSTRACT IMBEDED</a:t>
            </a:r>
          </a:p>
          <a:p>
            <a:r>
              <a:rPr lang="en-US" dirty="0"/>
              <a:t>                                    </a:t>
            </a:r>
            <a:r>
              <a:rPr lang="en-US" dirty="0">
                <a:solidFill>
                  <a:srgbClr val="FF0000"/>
                </a:solidFill>
              </a:rPr>
              <a:t>PATENTABLE</a:t>
            </a:r>
          </a:p>
        </p:txBody>
      </p:sp>
      <p:pic>
        <p:nvPicPr>
          <p:cNvPr id="8" name="Content Placeholder 7">
            <a:extLst>
              <a:ext uri="{FF2B5EF4-FFF2-40B4-BE49-F238E27FC236}">
                <a16:creationId xmlns:a16="http://schemas.microsoft.com/office/drawing/2014/main" id="{93FA23C7-3041-2377-C79C-37D0849827E8}"/>
              </a:ext>
            </a:extLst>
          </p:cNvPr>
          <p:cNvPicPr>
            <a:picLocks noGrp="1" noChangeAspect="1"/>
          </p:cNvPicPr>
          <p:nvPr>
            <p:ph sz="quarter"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3148" y="1916832"/>
            <a:ext cx="5882840" cy="4345663"/>
          </a:xfrm>
        </p:spPr>
      </p:pic>
      <p:pic>
        <p:nvPicPr>
          <p:cNvPr id="11" name="Content Placeholder 10">
            <a:extLst>
              <a:ext uri="{FF2B5EF4-FFF2-40B4-BE49-F238E27FC236}">
                <a16:creationId xmlns:a16="http://schemas.microsoft.com/office/drawing/2014/main" id="{DBEBD427-62FC-EEB5-C2A0-221D319F079B}"/>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44494" y="1916832"/>
            <a:ext cx="4968130" cy="4345662"/>
          </a:xfrm>
        </p:spPr>
      </p:pic>
      <p:sp>
        <p:nvSpPr>
          <p:cNvPr id="9" name="TextBox 8">
            <a:extLst>
              <a:ext uri="{FF2B5EF4-FFF2-40B4-BE49-F238E27FC236}">
                <a16:creationId xmlns:a16="http://schemas.microsoft.com/office/drawing/2014/main" id="{BD71F1BB-B849-2EC0-7AA2-F322CFB9A285}"/>
              </a:ext>
            </a:extLst>
          </p:cNvPr>
          <p:cNvSpPr txBox="1"/>
          <p:nvPr/>
        </p:nvSpPr>
        <p:spPr>
          <a:xfrm>
            <a:off x="609600" y="6262495"/>
            <a:ext cx="5386388" cy="230832"/>
          </a:xfrm>
          <a:prstGeom prst="rect">
            <a:avLst/>
          </a:prstGeom>
          <a:noFill/>
        </p:spPr>
        <p:txBody>
          <a:bodyPr wrap="square" rtlCol="0">
            <a:spAutoFit/>
          </a:bodyPr>
          <a:lstStyle/>
          <a:p>
            <a:r>
              <a:rPr lang="en-US" sz="900">
                <a:hlinkClick r:id="rId3" tooltip="https://ercim-news.ercim.eu/en122/special/enhancing-technical-simulations-with-machine-learning"/>
              </a:rPr>
              <a:t>This Photo</a:t>
            </a:r>
            <a:r>
              <a:rPr lang="en-US" sz="900"/>
              <a:t> by Unknown Author is licensed under </a:t>
            </a:r>
            <a:r>
              <a:rPr lang="en-US" sz="900">
                <a:hlinkClick r:id="rId6" tooltip="https://creativecommons.org/licenses/by/3.0/"/>
              </a:rPr>
              <a:t>CC BY</a:t>
            </a:r>
            <a:endParaRPr lang="en-US" sz="900"/>
          </a:p>
        </p:txBody>
      </p:sp>
    </p:spTree>
    <p:extLst>
      <p:ext uri="{BB962C8B-B14F-4D97-AF65-F5344CB8AC3E}">
        <p14:creationId xmlns:p14="http://schemas.microsoft.com/office/powerpoint/2010/main" val="1966311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C39A8-FB38-FF6D-0D77-125D0AAB2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AF750F-1CB8-C42B-7473-AADBB8024236}"/>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a:t>
            </a:r>
            <a:r>
              <a:rPr lang="en-GB" sz="4000" b="1" dirty="0">
                <a:solidFill>
                  <a:srgbClr val="FF0000"/>
                </a:solidFill>
              </a:rPr>
              <a:t>AI AND PATENT LAWs</a:t>
            </a:r>
          </a:p>
        </p:txBody>
      </p:sp>
      <p:sp>
        <p:nvSpPr>
          <p:cNvPr id="3" name="Text Placeholder 2">
            <a:extLst>
              <a:ext uri="{FF2B5EF4-FFF2-40B4-BE49-F238E27FC236}">
                <a16:creationId xmlns:a16="http://schemas.microsoft.com/office/drawing/2014/main" id="{CCA61033-EFC5-2DC0-6F20-2E71D0E0A14E}"/>
              </a:ext>
            </a:extLst>
          </p:cNvPr>
          <p:cNvSpPr>
            <a:spLocks noGrp="1"/>
          </p:cNvSpPr>
          <p:nvPr>
            <p:ph type="body" idx="1"/>
          </p:nvPr>
        </p:nvSpPr>
        <p:spPr>
          <a:xfrm>
            <a:off x="191344" y="731836"/>
            <a:ext cx="11737304" cy="5865516"/>
          </a:xfrm>
        </p:spPr>
        <p:txBody>
          <a:bodyPr>
            <a:normAutofit/>
          </a:bodyPr>
          <a:lstStyle/>
          <a:p>
            <a:pPr algn="just">
              <a:buFont typeface="Wingdings" panose="05000000000000000000" pitchFamily="2" charset="2"/>
              <a:buChar char="q"/>
            </a:pPr>
            <a:r>
              <a:rPr lang="en-US" b="1" dirty="0"/>
              <a:t> </a:t>
            </a:r>
            <a:r>
              <a:rPr lang="en-US" b="1" dirty="0">
                <a:solidFill>
                  <a:srgbClr val="FF0000"/>
                </a:solidFill>
              </a:rPr>
              <a:t>Who then is a statutory inventor?</a:t>
            </a:r>
            <a:r>
              <a:rPr lang="en-US" b="1" dirty="0"/>
              <a:t> This strongly suggests that inventorship belongs to a natural person and not an artificial intelligence system.</a:t>
            </a:r>
          </a:p>
          <a:p>
            <a:pPr algn="just"/>
            <a:r>
              <a:rPr lang="en-US" b="1" dirty="0"/>
              <a:t>This question arose globally in the famous DABUS cases. Stephen Thaler listed his AI system, DABUS, as the inventor and most patent offices including the US, UK, and Europe refused.</a:t>
            </a:r>
          </a:p>
          <a:p>
            <a:pPr algn="just"/>
            <a:r>
              <a:rPr lang="en-US" b="1" dirty="0"/>
              <a:t>Their </a:t>
            </a:r>
            <a:r>
              <a:rPr lang="en-US" b="1" dirty="0">
                <a:solidFill>
                  <a:srgbClr val="FF0000"/>
                </a:solidFill>
              </a:rPr>
              <a:t>reasoning was that only a natural person can be an inventor</a:t>
            </a:r>
            <a:r>
              <a:rPr lang="en-US" b="1" dirty="0"/>
              <a:t>. Nigeria would likely follow this human-centered approach. </a:t>
            </a:r>
          </a:p>
          <a:p>
            <a:pPr algn="just"/>
            <a:endParaRPr lang="en-US" b="1" dirty="0"/>
          </a:p>
          <a:p>
            <a:pPr algn="just"/>
            <a:r>
              <a:rPr lang="en-US" b="1" dirty="0"/>
              <a:t>Thus, AI may assist invention, but legal inventorship still belongs to humans.</a:t>
            </a:r>
          </a:p>
          <a:p>
            <a:pPr algn="just">
              <a:buFont typeface="Wingdings" panose="05000000000000000000" pitchFamily="2" charset="2"/>
              <a:buChar char="ü"/>
            </a:pPr>
            <a:endParaRPr lang="en-GB" sz="2800" b="1" dirty="0"/>
          </a:p>
        </p:txBody>
      </p:sp>
    </p:spTree>
    <p:extLst>
      <p:ext uri="{BB962C8B-B14F-4D97-AF65-F5344CB8AC3E}">
        <p14:creationId xmlns:p14="http://schemas.microsoft.com/office/powerpoint/2010/main" val="4201826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D51F8-594C-F991-0185-3C5979A58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00248C-2953-12EC-DC46-852279B82A64}"/>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a:t>
            </a:r>
            <a:r>
              <a:rPr lang="en-GB" sz="4000" b="1" dirty="0">
                <a:solidFill>
                  <a:srgbClr val="FF0000"/>
                </a:solidFill>
              </a:rPr>
              <a:t>AI AND PATENT LAWs</a:t>
            </a:r>
          </a:p>
        </p:txBody>
      </p:sp>
      <p:sp>
        <p:nvSpPr>
          <p:cNvPr id="3" name="Text Placeholder 2">
            <a:extLst>
              <a:ext uri="{FF2B5EF4-FFF2-40B4-BE49-F238E27FC236}">
                <a16:creationId xmlns:a16="http://schemas.microsoft.com/office/drawing/2014/main" id="{15780AE2-AD71-FB61-5178-BB4F86BB996D}"/>
              </a:ext>
            </a:extLst>
          </p:cNvPr>
          <p:cNvSpPr>
            <a:spLocks noGrp="1"/>
          </p:cNvSpPr>
          <p:nvPr>
            <p:ph type="body" idx="1"/>
          </p:nvPr>
        </p:nvSpPr>
        <p:spPr>
          <a:xfrm>
            <a:off x="191344" y="731836"/>
            <a:ext cx="11737304" cy="5865516"/>
          </a:xfrm>
        </p:spPr>
        <p:txBody>
          <a:bodyPr>
            <a:normAutofit lnSpcReduction="10000"/>
          </a:bodyPr>
          <a:lstStyle/>
          <a:p>
            <a:pPr algn="just">
              <a:buFont typeface="Wingdings" panose="05000000000000000000" pitchFamily="2" charset="2"/>
              <a:buChar char="q"/>
            </a:pPr>
            <a:r>
              <a:rPr lang="en-US" b="1" dirty="0"/>
              <a:t>P</a:t>
            </a:r>
            <a:r>
              <a:rPr lang="en-US" dirty="0"/>
              <a:t>atent law is not yet  to accommodate and provide clear guidelines  on suitability and patentability as well as inventorship of AI inventions. This creates the </a:t>
            </a:r>
            <a:r>
              <a:rPr lang="en-US" dirty="0">
                <a:solidFill>
                  <a:srgbClr val="FF0000"/>
                </a:solidFill>
              </a:rPr>
              <a:t>challenge of AI and Inventorship in Patents</a:t>
            </a:r>
          </a:p>
          <a:p>
            <a:pPr algn="just">
              <a:buFont typeface="Wingdings" panose="05000000000000000000" pitchFamily="2" charset="2"/>
              <a:buChar char="ü"/>
            </a:pPr>
            <a:r>
              <a:rPr lang="en-US" dirty="0"/>
              <a:t> Questions whether, AI would be an inventor for the purpose of been granted the status of an invention remain unresolved. </a:t>
            </a:r>
          </a:p>
          <a:p>
            <a:pPr algn="just"/>
            <a:r>
              <a:rPr lang="en-US" dirty="0"/>
              <a:t>However,  In</a:t>
            </a:r>
            <a:r>
              <a:rPr lang="en-US" b="1" dirty="0"/>
              <a:t> Commissioner of Patents v Thaler, the </a:t>
            </a:r>
            <a:r>
              <a:rPr lang="en-US" dirty="0"/>
              <a:t> Court held that an invention devised by an AI system is not patentable. The Court observed that, the grant of a patent under the Patents Act 1990 is based upon an invention that arises from the mind of a natural person. This outcome reinforces  patent’s historical grants been anchored on the grant of monopolies as a reward for human </a:t>
            </a:r>
            <a:r>
              <a:rPr lang="en-US" dirty="0" err="1"/>
              <a:t>endeavour</a:t>
            </a:r>
            <a:r>
              <a:rPr lang="en-US" dirty="0"/>
              <a:t> and not machines. </a:t>
            </a:r>
          </a:p>
          <a:p>
            <a:pPr algn="just"/>
            <a:r>
              <a:rPr lang="en-US" b="1" dirty="0"/>
              <a:t>Thaler v. Vidal</a:t>
            </a:r>
            <a:r>
              <a:rPr lang="en-US" dirty="0"/>
              <a:t>’s case in the U.S followed the trend as well as the case of  </a:t>
            </a:r>
          </a:p>
          <a:p>
            <a:pPr algn="just"/>
            <a:r>
              <a:rPr lang="en-US" b="1" dirty="0"/>
              <a:t>Thaler v Comptroller-General of Patents, Designs and Trademarks </a:t>
            </a:r>
            <a:r>
              <a:rPr lang="en-US" dirty="0"/>
              <a:t>case filed in the UK.</a:t>
            </a:r>
          </a:p>
          <a:p>
            <a:pPr algn="just">
              <a:buFont typeface="Wingdings" panose="05000000000000000000" pitchFamily="2" charset="2"/>
              <a:buChar char="ü"/>
            </a:pPr>
            <a:endParaRPr lang="en-GB" sz="2800" b="1" dirty="0"/>
          </a:p>
        </p:txBody>
      </p:sp>
    </p:spTree>
    <p:extLst>
      <p:ext uri="{BB962C8B-B14F-4D97-AF65-F5344CB8AC3E}">
        <p14:creationId xmlns:p14="http://schemas.microsoft.com/office/powerpoint/2010/main" val="128863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5A3488-EFBC-B383-B8B8-B32AF4D8C19D}"/>
              </a:ext>
            </a:extLst>
          </p:cNvPr>
          <p:cNvSpPr>
            <a:spLocks noGrp="1"/>
          </p:cNvSpPr>
          <p:nvPr>
            <p:ph type="title"/>
          </p:nvPr>
        </p:nvSpPr>
        <p:spPr>
          <a:xfrm>
            <a:off x="191344" y="188640"/>
            <a:ext cx="11737304" cy="936104"/>
          </a:xfrm>
        </p:spPr>
        <p:txBody>
          <a:bodyPr>
            <a:normAutofit fontScale="90000"/>
          </a:bodyPr>
          <a:lstStyle/>
          <a:p>
            <a:pPr algn="ctr"/>
            <a:r>
              <a:rPr lang="en-US" sz="3600" b="1" dirty="0">
                <a:solidFill>
                  <a:srgbClr val="FF0000"/>
                </a:solidFill>
              </a:rPr>
              <a:t>The interface of IP with AI has ignited a mixed feeling of admiration on  one part and apprehension on the other part.</a:t>
            </a:r>
          </a:p>
        </p:txBody>
      </p:sp>
      <p:pic>
        <p:nvPicPr>
          <p:cNvPr id="8" name="Content Placeholder 7">
            <a:extLst>
              <a:ext uri="{FF2B5EF4-FFF2-40B4-BE49-F238E27FC236}">
                <a16:creationId xmlns:a16="http://schemas.microsoft.com/office/drawing/2014/main" id="{1FC230A0-46E2-EF40-6FCD-B58DC4486C35}"/>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8776" y="1340768"/>
            <a:ext cx="5775625" cy="4813144"/>
          </a:xfrm>
        </p:spPr>
      </p:pic>
      <p:pic>
        <p:nvPicPr>
          <p:cNvPr id="10" name="Content Placeholder 9">
            <a:extLst>
              <a:ext uri="{FF2B5EF4-FFF2-40B4-BE49-F238E27FC236}">
                <a16:creationId xmlns:a16="http://schemas.microsoft.com/office/drawing/2014/main" id="{F11FEBEE-08F9-4623-8B62-7C0BC0AD0439}"/>
              </a:ext>
            </a:extLst>
          </p:cNvPr>
          <p:cNvPicPr>
            <a:picLocks noGrp="1" noChangeAspect="1"/>
          </p:cNvPicPr>
          <p:nvPr>
            <p:ph sz="half" idx="2"/>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6384032" y="1541619"/>
            <a:ext cx="5002410" cy="4813144"/>
          </a:xfrm>
        </p:spPr>
      </p:pic>
    </p:spTree>
    <p:extLst>
      <p:ext uri="{BB962C8B-B14F-4D97-AF65-F5344CB8AC3E}">
        <p14:creationId xmlns:p14="http://schemas.microsoft.com/office/powerpoint/2010/main" val="2061115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6A2CF-B40D-226E-FBF6-2C278B0D17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C6B48-2ED7-85D1-D179-85BD042F7965}"/>
              </a:ext>
            </a:extLst>
          </p:cNvPr>
          <p:cNvSpPr>
            <a:spLocks noGrp="1"/>
          </p:cNvSpPr>
          <p:nvPr>
            <p:ph type="title"/>
          </p:nvPr>
        </p:nvSpPr>
        <p:spPr>
          <a:xfrm>
            <a:off x="191344" y="0"/>
            <a:ext cx="11391056" cy="548680"/>
          </a:xfrm>
        </p:spPr>
        <p:txBody>
          <a:bodyPr>
            <a:normAutofit fontScale="90000"/>
          </a:bodyPr>
          <a:lstStyle/>
          <a:p>
            <a:r>
              <a:rPr lang="en-GB" b="1" dirty="0"/>
              <a:t> </a:t>
            </a:r>
            <a:br>
              <a:rPr lang="en-GB" dirty="0"/>
            </a:br>
            <a:r>
              <a:rPr lang="en-GB" dirty="0"/>
              <a:t>                 </a:t>
            </a:r>
            <a:r>
              <a:rPr lang="en-GB" sz="4000" b="1" dirty="0">
                <a:solidFill>
                  <a:srgbClr val="FF0000"/>
                </a:solidFill>
              </a:rPr>
              <a:t>TRADEMARK ISSUES IN THE AI ERA</a:t>
            </a:r>
          </a:p>
        </p:txBody>
      </p:sp>
      <p:sp>
        <p:nvSpPr>
          <p:cNvPr id="3" name="Text Placeholder 2">
            <a:extLst>
              <a:ext uri="{FF2B5EF4-FFF2-40B4-BE49-F238E27FC236}">
                <a16:creationId xmlns:a16="http://schemas.microsoft.com/office/drawing/2014/main" id="{8CEE9762-385A-3384-7B6B-91F3C9870B0C}"/>
              </a:ext>
            </a:extLst>
          </p:cNvPr>
          <p:cNvSpPr>
            <a:spLocks noGrp="1"/>
          </p:cNvSpPr>
          <p:nvPr>
            <p:ph type="body" idx="1"/>
          </p:nvPr>
        </p:nvSpPr>
        <p:spPr>
          <a:xfrm>
            <a:off x="191344" y="731836"/>
            <a:ext cx="11737304" cy="5865516"/>
          </a:xfrm>
        </p:spPr>
        <p:txBody>
          <a:bodyPr>
            <a:normAutofit/>
          </a:bodyPr>
          <a:lstStyle/>
          <a:p>
            <a:pPr algn="just">
              <a:buFont typeface="Wingdings" panose="05000000000000000000" pitchFamily="2" charset="2"/>
              <a:buChar char="q"/>
            </a:pPr>
            <a:r>
              <a:rPr lang="en-US" b="1" dirty="0"/>
              <a:t>  AI interfaces with trademarks in three main ways:</a:t>
            </a:r>
          </a:p>
          <a:p>
            <a:pPr algn="just">
              <a:buFont typeface="Wingdings" panose="05000000000000000000" pitchFamily="2" charset="2"/>
              <a:buChar char="q"/>
            </a:pPr>
            <a:r>
              <a:rPr lang="en-US" sz="2800" b="1" dirty="0"/>
              <a:t>As an infringer: When prompted, can generate ‘a confusingly similar/ identical logo or mark’ of an already existing or registered logo thereby eliciting a dispute for the applicant.</a:t>
            </a:r>
          </a:p>
          <a:p>
            <a:pPr algn="just">
              <a:buFont typeface="Wingdings" panose="05000000000000000000" pitchFamily="2" charset="2"/>
              <a:buChar char="q"/>
            </a:pPr>
            <a:r>
              <a:rPr lang="en-US" sz="2800" b="1" dirty="0"/>
              <a:t>As a creator: A prompt may generate or create a distinctive trademark that is unique and registrable by the proprietor. </a:t>
            </a:r>
          </a:p>
          <a:p>
            <a:pPr algn="just">
              <a:buFont typeface="Wingdings" panose="05000000000000000000" pitchFamily="2" charset="2"/>
              <a:buChar char="q"/>
            </a:pPr>
            <a:r>
              <a:rPr lang="en-US" sz="2800" b="1" dirty="0"/>
              <a:t>As an enforcement tool: AI scans Amazon, Instagram, web for counterfeit logos/images and therefore can become a good enforcer to detect infringements, border monitoring for Customs. It is an enabler for e-filing checks etc.</a:t>
            </a:r>
            <a:endParaRPr lang="en-GB" sz="2800" b="1" dirty="0"/>
          </a:p>
        </p:txBody>
      </p:sp>
    </p:spTree>
    <p:extLst>
      <p:ext uri="{BB962C8B-B14F-4D97-AF65-F5344CB8AC3E}">
        <p14:creationId xmlns:p14="http://schemas.microsoft.com/office/powerpoint/2010/main" val="1916658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AC59D-D9E6-47EB-14EE-EBD453A24812}"/>
            </a:ext>
          </a:extLst>
        </p:cNvPr>
        <p:cNvGrpSpPr/>
        <p:nvPr/>
      </p:nvGrpSpPr>
      <p:grpSpPr>
        <a:xfrm>
          <a:off x="0" y="0"/>
          <a:ext cx="0" cy="0"/>
          <a:chOff x="0" y="0"/>
          <a:chExt cx="0" cy="0"/>
        </a:xfrm>
      </p:grpSpPr>
      <p:sp>
        <p:nvSpPr>
          <p:cNvPr id="1048595" name="Title 3">
            <a:extLst>
              <a:ext uri="{FF2B5EF4-FFF2-40B4-BE49-F238E27FC236}">
                <a16:creationId xmlns:a16="http://schemas.microsoft.com/office/drawing/2014/main" id="{2237BC70-63FB-DE7E-60C1-AE31A2DCD0AF}"/>
              </a:ext>
            </a:extLst>
          </p:cNvPr>
          <p:cNvSpPr>
            <a:spLocks noGrp="1"/>
          </p:cNvSpPr>
          <p:nvPr>
            <p:ph type="title"/>
          </p:nvPr>
        </p:nvSpPr>
        <p:spPr>
          <a:xfrm>
            <a:off x="0" y="0"/>
            <a:ext cx="12192000" cy="160338"/>
          </a:xfrm>
          <a:prstGeom prst="rect">
            <a:avLst/>
          </a:prstGeom>
          <a:gradFill flip="none" rotWithShape="1">
            <a:gsLst>
              <a:gs pos="0">
                <a:srgbClr val="43B023"/>
              </a:gs>
              <a:gs pos="50000">
                <a:srgbClr val="ACF7A0"/>
              </a:gs>
              <a:gs pos="100000">
                <a:srgbClr val="43B023"/>
              </a:gs>
            </a:gsLst>
            <a:lin ang="162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normAutofit fontScale="90000"/>
          </a:bodyPr>
          <a:lstStyle/>
          <a:p>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48596" name="AutoShape 2" descr="blob:https://web.whatsapp.com/ddf26658-a370-4929-8716-9ab310056beb">
            <a:extLst>
              <a:ext uri="{FF2B5EF4-FFF2-40B4-BE49-F238E27FC236}">
                <a16:creationId xmlns:a16="http://schemas.microsoft.com/office/drawing/2014/main" id="{EA30E023-BB8A-7B32-CF3A-DB2C6E58F307}"/>
              </a:ext>
            </a:extLst>
          </p:cNvPr>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597" name="AutoShape 5" descr="blob:https://web.whatsapp.com/8c6db5ae-f25b-40f2-b4fa-2b2d01422644">
            <a:extLst>
              <a:ext uri="{FF2B5EF4-FFF2-40B4-BE49-F238E27FC236}">
                <a16:creationId xmlns:a16="http://schemas.microsoft.com/office/drawing/2014/main" id="{5E7916DA-20E4-AF50-EBFD-DDC408C99B7F}"/>
              </a:ext>
            </a:extLst>
          </p:cNvPr>
          <p:cNvSpPr>
            <a:spLocks noChangeAspect="1" noChangeArrowheads="1"/>
          </p:cNvSpPr>
          <p:nvPr/>
        </p:nvSpPr>
        <p:spPr bwMode="auto">
          <a:xfrm>
            <a:off x="410633" y="7938"/>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Slide Number Placeholder 8">
            <a:extLst>
              <a:ext uri="{FF2B5EF4-FFF2-40B4-BE49-F238E27FC236}">
                <a16:creationId xmlns:a16="http://schemas.microsoft.com/office/drawing/2014/main" id="{9517A85B-0BBD-ED80-2DA2-7C562760A6B4}"/>
              </a:ext>
            </a:extLst>
          </p:cNvPr>
          <p:cNvSpPr>
            <a:spLocks noGrp="1"/>
          </p:cNvSpPr>
          <p:nvPr>
            <p:ph type="sldNum" sz="quarter" idx="12"/>
          </p:nvPr>
        </p:nvSpPr>
        <p:spPr/>
        <p:txBody>
          <a:bodyPr/>
          <a:lstStyle/>
          <a:p>
            <a:fld id="{8F9816E3-617C-4887-850B-9EC042767569}" type="slidenum">
              <a:rPr lang="en-US" smtClean="0"/>
              <a:pPr/>
              <a:t>31</a:t>
            </a:fld>
            <a:endParaRPr lang="en-US"/>
          </a:p>
        </p:txBody>
      </p:sp>
      <p:pic>
        <p:nvPicPr>
          <p:cNvPr id="1028" name="Picture 4" descr="Spot Fake Adidas Superstar Sneakers ...">
            <a:extLst>
              <a:ext uri="{FF2B5EF4-FFF2-40B4-BE49-F238E27FC236}">
                <a16:creationId xmlns:a16="http://schemas.microsoft.com/office/drawing/2014/main" id="{E0D4C7AD-3BAC-19F5-B529-A054C28C0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634" y="1058864"/>
            <a:ext cx="6261430" cy="48184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Spot a Fake Rolex: The Official ...">
            <a:extLst>
              <a:ext uri="{FF2B5EF4-FFF2-40B4-BE49-F238E27FC236}">
                <a16:creationId xmlns:a16="http://schemas.microsoft.com/office/drawing/2014/main" id="{8BDBC4F5-9E5A-1646-8A1D-A2FAA77A8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064" y="1058863"/>
            <a:ext cx="5616623" cy="4818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478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947F3-B178-E985-DF4B-1B7E8ADE1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A6975-187C-8F7E-3649-94A1DF40E2BC}"/>
              </a:ext>
            </a:extLst>
          </p:cNvPr>
          <p:cNvSpPr>
            <a:spLocks noGrp="1"/>
          </p:cNvSpPr>
          <p:nvPr>
            <p:ph type="title"/>
          </p:nvPr>
        </p:nvSpPr>
        <p:spPr>
          <a:xfrm>
            <a:off x="191344" y="0"/>
            <a:ext cx="11391056" cy="548680"/>
          </a:xfrm>
        </p:spPr>
        <p:txBody>
          <a:bodyPr>
            <a:normAutofit fontScale="90000"/>
          </a:bodyPr>
          <a:lstStyle/>
          <a:p>
            <a:r>
              <a:rPr lang="en-GB" b="1" dirty="0"/>
              <a:t> </a:t>
            </a:r>
            <a:br>
              <a:rPr lang="en-GB" dirty="0"/>
            </a:br>
            <a:r>
              <a:rPr lang="en-GB" dirty="0"/>
              <a:t>                 </a:t>
            </a:r>
            <a:r>
              <a:rPr lang="en-GB" sz="4000" b="1" dirty="0">
                <a:solidFill>
                  <a:srgbClr val="FF0000"/>
                </a:solidFill>
              </a:rPr>
              <a:t>TRADEMARK ISSUES IN THE AI ERA</a:t>
            </a:r>
          </a:p>
        </p:txBody>
      </p:sp>
      <p:sp>
        <p:nvSpPr>
          <p:cNvPr id="3" name="Text Placeholder 2">
            <a:extLst>
              <a:ext uri="{FF2B5EF4-FFF2-40B4-BE49-F238E27FC236}">
                <a16:creationId xmlns:a16="http://schemas.microsoft.com/office/drawing/2014/main" id="{0604C316-785B-E097-DA18-1165F8E27416}"/>
              </a:ext>
            </a:extLst>
          </p:cNvPr>
          <p:cNvSpPr>
            <a:spLocks noGrp="1"/>
          </p:cNvSpPr>
          <p:nvPr>
            <p:ph type="body" idx="1"/>
          </p:nvPr>
        </p:nvSpPr>
        <p:spPr>
          <a:xfrm>
            <a:off x="191344" y="731836"/>
            <a:ext cx="11737304" cy="5865516"/>
          </a:xfrm>
        </p:spPr>
        <p:txBody>
          <a:bodyPr>
            <a:normAutofit/>
          </a:bodyPr>
          <a:lstStyle/>
          <a:p>
            <a:pPr algn="just">
              <a:buFont typeface="Wingdings" panose="05000000000000000000" pitchFamily="2" charset="2"/>
              <a:buChar char="q"/>
            </a:pPr>
            <a:r>
              <a:rPr lang="en-US" b="1" dirty="0"/>
              <a:t> Trademarks protect names, logos, slogans, brand identity. For example Nike, MTN, Dangote, Apple </a:t>
            </a:r>
            <a:r>
              <a:rPr lang="en-US" b="1" dirty="0" err="1"/>
              <a:t>e.t.c</a:t>
            </a:r>
            <a:br>
              <a:rPr lang="en-US" b="1" dirty="0"/>
            </a:br>
            <a:r>
              <a:rPr lang="en-US" b="1" dirty="0"/>
              <a:t>AI can now generate logos, slogans and even brand names. </a:t>
            </a:r>
          </a:p>
          <a:p>
            <a:pPr algn="just"/>
            <a:r>
              <a:rPr lang="en-US" b="1" dirty="0"/>
              <a:t>Under Section 9 of the Trade Marks Act, a trademark must be distinctive.</a:t>
            </a:r>
          </a:p>
          <a:p>
            <a:pPr algn="just"/>
            <a:r>
              <a:rPr lang="en-US" b="1" dirty="0"/>
              <a:t>Also, Section 13 provides that registration may be refused where a mark is likely to deceive or cause confusion.</a:t>
            </a:r>
          </a:p>
          <a:p>
            <a:pPr algn="just"/>
            <a:r>
              <a:rPr lang="en-US" b="1" dirty="0"/>
              <a:t>AI may unintentionally generate a logo too similar to an existing trademark. Therefore, where AI generates a logo too similar to an existing brand like Coca-Cola, trademark registration may fail and infringement liability may arise. </a:t>
            </a:r>
          </a:p>
          <a:p>
            <a:pPr algn="just"/>
            <a:r>
              <a:rPr lang="en-US" b="1" dirty="0"/>
              <a:t>The user may face legal liability, even if the AI made the mistake.</a:t>
            </a:r>
          </a:p>
          <a:p>
            <a:pPr marL="0" indent="0" algn="just">
              <a:buNone/>
            </a:pPr>
            <a:r>
              <a:rPr lang="en-US" sz="2800" b="1" dirty="0"/>
              <a:t> </a:t>
            </a:r>
            <a:endParaRPr lang="en-GB" sz="2800" b="1" dirty="0"/>
          </a:p>
        </p:txBody>
      </p:sp>
    </p:spTree>
    <p:extLst>
      <p:ext uri="{BB962C8B-B14F-4D97-AF65-F5344CB8AC3E}">
        <p14:creationId xmlns:p14="http://schemas.microsoft.com/office/powerpoint/2010/main" val="1788732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B63F2-140A-2BE7-C283-7666D8FD0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9B99AF-0C86-EB2F-E8EE-0394FB801AF4}"/>
              </a:ext>
            </a:extLst>
          </p:cNvPr>
          <p:cNvSpPr>
            <a:spLocks noGrp="1"/>
          </p:cNvSpPr>
          <p:nvPr>
            <p:ph type="title"/>
          </p:nvPr>
        </p:nvSpPr>
        <p:spPr>
          <a:xfrm>
            <a:off x="191344" y="116632"/>
            <a:ext cx="11391056" cy="504056"/>
          </a:xfrm>
        </p:spPr>
        <p:txBody>
          <a:bodyPr>
            <a:normAutofit fontScale="90000"/>
          </a:bodyPr>
          <a:lstStyle/>
          <a:p>
            <a:r>
              <a:rPr lang="en-GB" b="1" dirty="0"/>
              <a:t> </a:t>
            </a:r>
            <a:br>
              <a:rPr lang="en-GB" dirty="0"/>
            </a:br>
            <a:r>
              <a:rPr lang="en-GB" dirty="0"/>
              <a:t>   </a:t>
            </a:r>
            <a:r>
              <a:rPr lang="en-GB" sz="4000" b="1" dirty="0">
                <a:solidFill>
                  <a:srgbClr val="FF0000"/>
                </a:solidFill>
              </a:rPr>
              <a:t>DATA PROTECTION,  AI AND INTELLECTUAL PROPERTY</a:t>
            </a:r>
          </a:p>
        </p:txBody>
      </p:sp>
      <p:sp>
        <p:nvSpPr>
          <p:cNvPr id="3" name="Text Placeholder 2">
            <a:extLst>
              <a:ext uri="{FF2B5EF4-FFF2-40B4-BE49-F238E27FC236}">
                <a16:creationId xmlns:a16="http://schemas.microsoft.com/office/drawing/2014/main" id="{999A62B4-14D5-3E73-C7B8-63BB4D4B9AA3}"/>
              </a:ext>
            </a:extLst>
          </p:cNvPr>
          <p:cNvSpPr>
            <a:spLocks noGrp="1"/>
          </p:cNvSpPr>
          <p:nvPr>
            <p:ph type="body" idx="1"/>
          </p:nvPr>
        </p:nvSpPr>
        <p:spPr>
          <a:xfrm>
            <a:off x="47328" y="404664"/>
            <a:ext cx="11881320" cy="6192688"/>
          </a:xfrm>
        </p:spPr>
        <p:txBody>
          <a:bodyPr>
            <a:normAutofit/>
          </a:bodyPr>
          <a:lstStyle/>
          <a:p>
            <a:pPr marL="0" indent="0" algn="just">
              <a:buNone/>
            </a:pPr>
            <a:r>
              <a:rPr lang="en-US" b="1" dirty="0"/>
              <a:t> </a:t>
            </a:r>
          </a:p>
          <a:p>
            <a:pPr algn="just">
              <a:buFont typeface="Wingdings" panose="05000000000000000000" pitchFamily="2" charset="2"/>
              <a:buChar char="q"/>
            </a:pPr>
            <a:r>
              <a:rPr lang="en-US" b="1" dirty="0"/>
              <a:t> Data protection, Artificial intelligence and intellectual property interfaces differently (clashes) and jointly overlaps.</a:t>
            </a:r>
          </a:p>
          <a:p>
            <a:pPr algn="just">
              <a:buFont typeface="Wingdings" panose="05000000000000000000" pitchFamily="2" charset="2"/>
              <a:buChar char="q"/>
            </a:pPr>
            <a:r>
              <a:rPr lang="en-US" b="1" dirty="0"/>
              <a:t>IP create the data in books, inventions </a:t>
            </a:r>
            <a:r>
              <a:rPr lang="en-US" b="1" dirty="0" err="1"/>
              <a:t>etc</a:t>
            </a:r>
            <a:r>
              <a:rPr lang="en-US" b="1" dirty="0"/>
              <a:t> and grant monopoly rights. The right owner can only </a:t>
            </a:r>
            <a:r>
              <a:rPr lang="en-US" b="1" dirty="0" err="1"/>
              <a:t>licence</a:t>
            </a:r>
            <a:r>
              <a:rPr lang="en-US" b="1" dirty="0"/>
              <a:t> and assign the right</a:t>
            </a:r>
          </a:p>
          <a:p>
            <a:pPr algn="just">
              <a:buFont typeface="Wingdings" panose="05000000000000000000" pitchFamily="2" charset="2"/>
              <a:buChar char="q"/>
            </a:pPr>
            <a:r>
              <a:rPr lang="en-US" b="1" dirty="0"/>
              <a:t>The  Data Protection Act 2023 (NDPA), protects the</a:t>
            </a:r>
            <a:r>
              <a:rPr lang="en-US" b="1" dirty="0">
                <a:solidFill>
                  <a:srgbClr val="FF0000"/>
                </a:solidFill>
              </a:rPr>
              <a:t> processing of personal data </a:t>
            </a:r>
            <a:r>
              <a:rPr lang="en-US" b="1" dirty="0"/>
              <a:t> and grant privacy rights and limit the process of personal data (names, addresses, age, phone number </a:t>
            </a:r>
            <a:r>
              <a:rPr lang="en-US" b="1" dirty="0" err="1"/>
              <a:t>etc</a:t>
            </a:r>
            <a:r>
              <a:rPr lang="en-US" b="1" dirty="0"/>
              <a:t>) and subject it to express consent or </a:t>
            </a:r>
            <a:r>
              <a:rPr lang="en-US" b="1" dirty="0" err="1"/>
              <a:t>permission.Under</a:t>
            </a:r>
            <a:r>
              <a:rPr lang="en-US" b="1" dirty="0"/>
              <a:t> Section 24 of the NDPA, personal data must only be processed on a lawful basis such as consent, contractual necessity, legal obligation, public interest, or legitimate interest.</a:t>
            </a:r>
          </a:p>
          <a:p>
            <a:pPr algn="just">
              <a:buFont typeface="Wingdings" panose="05000000000000000000" pitchFamily="2" charset="2"/>
              <a:buChar char="q"/>
            </a:pPr>
            <a:r>
              <a:rPr lang="en-US" b="1" dirty="0"/>
              <a:t>AI now uses the data to model or train its tools </a:t>
            </a:r>
          </a:p>
          <a:p>
            <a:pPr marL="0" indent="0" algn="just">
              <a:buNone/>
            </a:pPr>
            <a:endParaRPr lang="en-US" b="1" dirty="0"/>
          </a:p>
        </p:txBody>
      </p:sp>
    </p:spTree>
    <p:extLst>
      <p:ext uri="{BB962C8B-B14F-4D97-AF65-F5344CB8AC3E}">
        <p14:creationId xmlns:p14="http://schemas.microsoft.com/office/powerpoint/2010/main" val="1126753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D8FA-BB5C-F51D-F6FE-54702D1F3B7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D36B643-B320-D53B-9567-92838D773AA5}"/>
              </a:ext>
            </a:extLst>
          </p:cNvPr>
          <p:cNvGrpSpPr/>
          <p:nvPr/>
        </p:nvGrpSpPr>
        <p:grpSpPr>
          <a:xfrm>
            <a:off x="-12700" y="-7144"/>
            <a:ext cx="12217400" cy="1041400"/>
            <a:chOff x="0" y="0"/>
            <a:chExt cx="24434800" cy="2082800"/>
          </a:xfrm>
        </p:grpSpPr>
        <p:sp>
          <p:nvSpPr>
            <p:cNvPr id="3" name="Freeform 3">
              <a:extLst>
                <a:ext uri="{FF2B5EF4-FFF2-40B4-BE49-F238E27FC236}">
                  <a16:creationId xmlns:a16="http://schemas.microsoft.com/office/drawing/2014/main" id="{57061E3A-9D76-FA48-CCDE-8F2D2C9DA73D}"/>
                </a:ext>
              </a:extLst>
            </p:cNvPr>
            <p:cNvSpPr/>
            <p:nvPr/>
          </p:nvSpPr>
          <p:spPr>
            <a:xfrm>
              <a:off x="0" y="0"/>
              <a:ext cx="24434800" cy="2082800"/>
            </a:xfrm>
            <a:custGeom>
              <a:avLst/>
              <a:gdLst/>
              <a:ahLst/>
              <a:cxnLst/>
              <a:rect l="l" t="t" r="r" b="b"/>
              <a:pathLst>
                <a:path w="24434800" h="2082800">
                  <a:moveTo>
                    <a:pt x="25400" y="6350"/>
                  </a:moveTo>
                  <a:lnTo>
                    <a:pt x="10761091" y="0"/>
                  </a:lnTo>
                  <a:cubicBezTo>
                    <a:pt x="11624691" y="320675"/>
                    <a:pt x="16205200" y="1165225"/>
                    <a:pt x="18516600" y="1165225"/>
                  </a:cubicBezTo>
                  <a:cubicBezTo>
                    <a:pt x="20828000" y="1165225"/>
                    <a:pt x="23393400" y="482600"/>
                    <a:pt x="24409400" y="174625"/>
                  </a:cubicBezTo>
                  <a:lnTo>
                    <a:pt x="24434800" y="676275"/>
                  </a:lnTo>
                  <a:cubicBezTo>
                    <a:pt x="24003000" y="815975"/>
                    <a:pt x="21234400" y="1400175"/>
                    <a:pt x="18211800" y="1393825"/>
                  </a:cubicBezTo>
                  <a:cubicBezTo>
                    <a:pt x="15189200" y="1387475"/>
                    <a:pt x="9334500" y="523875"/>
                    <a:pt x="6299200" y="638175"/>
                  </a:cubicBezTo>
                  <a:cubicBezTo>
                    <a:pt x="3175000" y="663575"/>
                    <a:pt x="1143000" y="1530350"/>
                    <a:pt x="0" y="2082800"/>
                  </a:cubicBezTo>
                  <a:lnTo>
                    <a:pt x="25400" y="6350"/>
                  </a:lnTo>
                  <a:close/>
                </a:path>
              </a:pathLst>
            </a:custGeom>
            <a:gradFill rotWithShape="1">
              <a:gsLst>
                <a:gs pos="0">
                  <a:srgbClr val="00729F">
                    <a:alpha val="45000"/>
                  </a:srgbClr>
                </a:gs>
                <a:gs pos="100000">
                  <a:srgbClr val="00C4CD">
                    <a:alpha val="55000"/>
                  </a:srgbClr>
                </a:gs>
              </a:gsLst>
              <a:lin ang="5400000"/>
            </a:gradFill>
          </p:spPr>
        </p:sp>
      </p:grpSp>
      <p:grpSp>
        <p:nvGrpSpPr>
          <p:cNvPr id="4" name="Group 4">
            <a:extLst>
              <a:ext uri="{FF2B5EF4-FFF2-40B4-BE49-F238E27FC236}">
                <a16:creationId xmlns:a16="http://schemas.microsoft.com/office/drawing/2014/main" id="{368C2059-07F5-AECD-1553-666C483EE4C0}"/>
              </a:ext>
            </a:extLst>
          </p:cNvPr>
          <p:cNvGrpSpPr/>
          <p:nvPr/>
        </p:nvGrpSpPr>
        <p:grpSpPr>
          <a:xfrm>
            <a:off x="5842000" y="-7144"/>
            <a:ext cx="6350000" cy="638175"/>
            <a:chOff x="0" y="0"/>
            <a:chExt cx="12700000" cy="1276350"/>
          </a:xfrm>
        </p:grpSpPr>
        <p:sp>
          <p:nvSpPr>
            <p:cNvPr id="5" name="Freeform 5">
              <a:extLst>
                <a:ext uri="{FF2B5EF4-FFF2-40B4-BE49-F238E27FC236}">
                  <a16:creationId xmlns:a16="http://schemas.microsoft.com/office/drawing/2014/main" id="{ED834E59-B206-35AC-37FB-879940A77201}"/>
                </a:ext>
              </a:extLst>
            </p:cNvPr>
            <p:cNvSpPr/>
            <p:nvPr/>
          </p:nvSpPr>
          <p:spPr>
            <a:xfrm>
              <a:off x="0" y="0"/>
              <a:ext cx="12700000" cy="1276223"/>
            </a:xfrm>
            <a:custGeom>
              <a:avLst/>
              <a:gdLst/>
              <a:ahLst/>
              <a:cxnLst/>
              <a:rect l="l" t="t" r="r" b="b"/>
              <a:pathLst>
                <a:path w="12700000" h="1276223">
                  <a:moveTo>
                    <a:pt x="0" y="0"/>
                  </a:moveTo>
                  <a:cubicBezTo>
                    <a:pt x="736600" y="218821"/>
                    <a:pt x="4944491" y="1143381"/>
                    <a:pt x="7061200" y="1209802"/>
                  </a:cubicBezTo>
                  <a:cubicBezTo>
                    <a:pt x="9177910" y="1276223"/>
                    <a:pt x="11760200" y="598424"/>
                    <a:pt x="12700000" y="398907"/>
                  </a:cubicBezTo>
                  <a:lnTo>
                    <a:pt x="12700000" y="12827"/>
                  </a:lnTo>
                  <a:lnTo>
                    <a:pt x="0" y="0"/>
                  </a:lnTo>
                  <a:close/>
                </a:path>
              </a:pathLst>
            </a:custGeom>
            <a:gradFill rotWithShape="1">
              <a:gsLst>
                <a:gs pos="0">
                  <a:srgbClr val="009DA5">
                    <a:alpha val="30000"/>
                  </a:srgbClr>
                </a:gs>
                <a:gs pos="80000">
                  <a:srgbClr val="008ABF">
                    <a:alpha val="45000"/>
                  </a:srgbClr>
                </a:gs>
              </a:gsLst>
              <a:lin ang="5400000"/>
            </a:gradFill>
          </p:spPr>
        </p:sp>
      </p:grpSp>
      <p:sp>
        <p:nvSpPr>
          <p:cNvPr id="6" name="Freeform 6">
            <a:extLst>
              <a:ext uri="{FF2B5EF4-FFF2-40B4-BE49-F238E27FC236}">
                <a16:creationId xmlns:a16="http://schemas.microsoft.com/office/drawing/2014/main" id="{894760EF-08A2-0192-B203-4A166F045A17}"/>
              </a:ext>
            </a:extLst>
          </p:cNvPr>
          <p:cNvSpPr/>
          <p:nvPr/>
        </p:nvSpPr>
        <p:spPr>
          <a:xfrm>
            <a:off x="-46591" y="-21762"/>
            <a:ext cx="12278519" cy="1097565"/>
          </a:xfrm>
          <a:custGeom>
            <a:avLst/>
            <a:gdLst/>
            <a:ahLst/>
            <a:cxnLst/>
            <a:rect l="l" t="t" r="r" b="b"/>
            <a:pathLst>
              <a:path w="18417778" h="1646347">
                <a:moveTo>
                  <a:pt x="0" y="0"/>
                </a:moveTo>
                <a:lnTo>
                  <a:pt x="18417778" y="0"/>
                </a:lnTo>
                <a:lnTo>
                  <a:pt x="18417778" y="1646346"/>
                </a:lnTo>
                <a:lnTo>
                  <a:pt x="0" y="1646346"/>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7" name="Freeform 7">
            <a:extLst>
              <a:ext uri="{FF2B5EF4-FFF2-40B4-BE49-F238E27FC236}">
                <a16:creationId xmlns:a16="http://schemas.microsoft.com/office/drawing/2014/main" id="{EBDD3964-EF32-0C55-41C0-E1D504E15098}"/>
              </a:ext>
            </a:extLst>
          </p:cNvPr>
          <p:cNvSpPr/>
          <p:nvPr/>
        </p:nvSpPr>
        <p:spPr>
          <a:xfrm>
            <a:off x="685800" y="1075802"/>
            <a:ext cx="5156200" cy="5096398"/>
          </a:xfrm>
          <a:custGeom>
            <a:avLst/>
            <a:gdLst/>
            <a:ahLst/>
            <a:cxnLst/>
            <a:rect l="l" t="t" r="r" b="b"/>
            <a:pathLst>
              <a:path w="7734300" h="7644597">
                <a:moveTo>
                  <a:pt x="0" y="0"/>
                </a:moveTo>
                <a:lnTo>
                  <a:pt x="7734300" y="0"/>
                </a:lnTo>
                <a:lnTo>
                  <a:pt x="7734300" y="7644597"/>
                </a:lnTo>
                <a:lnTo>
                  <a:pt x="0" y="7644597"/>
                </a:lnTo>
                <a:lnTo>
                  <a:pt x="0" y="0"/>
                </a:lnTo>
                <a:close/>
              </a:path>
            </a:pathLst>
          </a:custGeom>
          <a:blipFill>
            <a:blip r:embed="rId4" cstate="print"/>
            <a:stretch>
              <a:fillRect l="-2899" r="-2899" b="-7040"/>
            </a:stretch>
          </a:blipFill>
        </p:spPr>
      </p:sp>
      <p:sp>
        <p:nvSpPr>
          <p:cNvPr id="8" name="Freeform 8">
            <a:extLst>
              <a:ext uri="{FF2B5EF4-FFF2-40B4-BE49-F238E27FC236}">
                <a16:creationId xmlns:a16="http://schemas.microsoft.com/office/drawing/2014/main" id="{A0E7263A-1F0C-798C-D033-F7077D1467FB}"/>
              </a:ext>
            </a:extLst>
          </p:cNvPr>
          <p:cNvSpPr/>
          <p:nvPr/>
        </p:nvSpPr>
        <p:spPr>
          <a:xfrm>
            <a:off x="6092669" y="1075802"/>
            <a:ext cx="5163285" cy="5096398"/>
          </a:xfrm>
          <a:custGeom>
            <a:avLst/>
            <a:gdLst/>
            <a:ahLst/>
            <a:cxnLst/>
            <a:rect l="l" t="t" r="r" b="b"/>
            <a:pathLst>
              <a:path w="7744927" h="7644597">
                <a:moveTo>
                  <a:pt x="0" y="0"/>
                </a:moveTo>
                <a:lnTo>
                  <a:pt x="7744927" y="0"/>
                </a:lnTo>
                <a:lnTo>
                  <a:pt x="7744927" y="7644597"/>
                </a:lnTo>
                <a:lnTo>
                  <a:pt x="0" y="7644597"/>
                </a:lnTo>
                <a:lnTo>
                  <a:pt x="0" y="0"/>
                </a:lnTo>
                <a:close/>
              </a:path>
            </a:pathLst>
          </a:custGeom>
          <a:blipFill>
            <a:blip r:embed="rId5" cstate="print"/>
            <a:stretch>
              <a:fillRect l="-2860" r="-2860" b="-7108"/>
            </a:stretch>
          </a:blipFill>
        </p:spPr>
      </p:sp>
      <p:sp>
        <p:nvSpPr>
          <p:cNvPr id="9" name="TextBox 9">
            <a:extLst>
              <a:ext uri="{FF2B5EF4-FFF2-40B4-BE49-F238E27FC236}">
                <a16:creationId xmlns:a16="http://schemas.microsoft.com/office/drawing/2014/main" id="{A1AD9439-05D4-E001-E5A2-F7AC3890DF4D}"/>
              </a:ext>
            </a:extLst>
          </p:cNvPr>
          <p:cNvSpPr txBox="1"/>
          <p:nvPr/>
        </p:nvSpPr>
        <p:spPr>
          <a:xfrm>
            <a:off x="609600" y="140762"/>
            <a:ext cx="10972800" cy="692497"/>
          </a:xfrm>
          <a:prstGeom prst="rect">
            <a:avLst/>
          </a:prstGeom>
        </p:spPr>
        <p:txBody>
          <a:bodyPr lIns="0" tIns="0" rIns="0" bIns="0" rtlCol="0" anchor="t">
            <a:spAutoFit/>
          </a:bodyPr>
          <a:lstStyle/>
          <a:p>
            <a:pPr algn="just">
              <a:lnSpc>
                <a:spcPts val="5400"/>
              </a:lnSpc>
            </a:pPr>
            <a:r>
              <a:rPr lang="en-US" sz="4500" spc="42" dirty="0">
                <a:solidFill>
                  <a:srgbClr val="04617B"/>
                </a:solidFill>
                <a:latin typeface="TT Rounds Condensed Bold"/>
                <a:ea typeface="TT Rounds Condensed Bold"/>
                <a:cs typeface="TT Rounds Condensed Bold"/>
                <a:sym typeface="TT Rounds Condensed Bold"/>
              </a:rPr>
              <a:t>       </a:t>
            </a:r>
            <a:r>
              <a:rPr lang="en-US" sz="4500" spc="42" dirty="0">
                <a:solidFill>
                  <a:srgbClr val="FF0000"/>
                </a:solidFill>
                <a:latin typeface="TT Rounds Condensed Bold"/>
                <a:ea typeface="TT Rounds Condensed Bold"/>
                <a:cs typeface="TT Rounds Condensed Bold"/>
                <a:sym typeface="TT Rounds Condensed Bold"/>
              </a:rPr>
              <a:t>IP AND DATA PROTECTION</a:t>
            </a:r>
            <a:endParaRPr lang="en-US" sz="3200" spc="42" dirty="0">
              <a:solidFill>
                <a:srgbClr val="FF0000"/>
              </a:solidFill>
              <a:latin typeface="Constantia" panose="02030602050306030303" pitchFamily="18" charset="0"/>
              <a:ea typeface="TT Rounds Condensed Bold"/>
              <a:cs typeface="TT Rounds Condensed Bold"/>
              <a:sym typeface="TT Rounds Condensed Bold"/>
            </a:endParaRPr>
          </a:p>
        </p:txBody>
      </p:sp>
    </p:spTree>
    <p:extLst>
      <p:ext uri="{BB962C8B-B14F-4D97-AF65-F5344CB8AC3E}">
        <p14:creationId xmlns:p14="http://schemas.microsoft.com/office/powerpoint/2010/main" val="799750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25B27-F849-A3A6-8ADD-5777096977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1AD27-61E0-CE29-77E9-E4360B529BA2}"/>
              </a:ext>
            </a:extLst>
          </p:cNvPr>
          <p:cNvSpPr>
            <a:spLocks noGrp="1"/>
          </p:cNvSpPr>
          <p:nvPr>
            <p:ph type="title"/>
          </p:nvPr>
        </p:nvSpPr>
        <p:spPr>
          <a:xfrm>
            <a:off x="191344" y="116632"/>
            <a:ext cx="11391056" cy="504056"/>
          </a:xfrm>
        </p:spPr>
        <p:txBody>
          <a:bodyPr>
            <a:normAutofit fontScale="90000"/>
          </a:bodyPr>
          <a:lstStyle/>
          <a:p>
            <a:r>
              <a:rPr lang="en-GB" b="1" dirty="0"/>
              <a:t> </a:t>
            </a:r>
            <a:br>
              <a:rPr lang="en-GB" dirty="0"/>
            </a:br>
            <a:r>
              <a:rPr lang="en-GB" dirty="0"/>
              <a:t>                 </a:t>
            </a:r>
            <a:r>
              <a:rPr lang="en-GB" sz="4000" b="1" dirty="0">
                <a:solidFill>
                  <a:srgbClr val="FF0000"/>
                </a:solidFill>
              </a:rPr>
              <a:t>DATA PROTECTION AND AI</a:t>
            </a:r>
          </a:p>
        </p:txBody>
      </p:sp>
      <p:sp>
        <p:nvSpPr>
          <p:cNvPr id="3" name="Text Placeholder 2">
            <a:extLst>
              <a:ext uri="{FF2B5EF4-FFF2-40B4-BE49-F238E27FC236}">
                <a16:creationId xmlns:a16="http://schemas.microsoft.com/office/drawing/2014/main" id="{594F659C-A436-2160-2933-63004198F570}"/>
              </a:ext>
            </a:extLst>
          </p:cNvPr>
          <p:cNvSpPr>
            <a:spLocks noGrp="1"/>
          </p:cNvSpPr>
          <p:nvPr>
            <p:ph type="body" idx="1"/>
          </p:nvPr>
        </p:nvSpPr>
        <p:spPr>
          <a:xfrm>
            <a:off x="47328" y="404664"/>
            <a:ext cx="11881320" cy="6192688"/>
          </a:xfrm>
        </p:spPr>
        <p:txBody>
          <a:bodyPr>
            <a:normAutofit/>
          </a:bodyPr>
          <a:lstStyle/>
          <a:p>
            <a:pPr algn="just">
              <a:buFont typeface="Wingdings" panose="05000000000000000000" pitchFamily="2" charset="2"/>
              <a:buChar char="q"/>
            </a:pPr>
            <a:r>
              <a:rPr lang="en-US" b="1" dirty="0"/>
              <a:t>  </a:t>
            </a:r>
            <a:r>
              <a:rPr lang="en-US" b="1" dirty="0">
                <a:solidFill>
                  <a:srgbClr val="FF0000"/>
                </a:solidFill>
              </a:rPr>
              <a:t>AI feeds on data and a lot of that data is personal data</a:t>
            </a:r>
            <a:r>
              <a:rPr lang="en-US" b="1" dirty="0"/>
              <a:t>. </a:t>
            </a:r>
          </a:p>
          <a:p>
            <a:pPr algn="just">
              <a:buFont typeface="Wingdings" panose="05000000000000000000" pitchFamily="2" charset="2"/>
              <a:buChar char="q"/>
            </a:pPr>
            <a:r>
              <a:rPr lang="en-US" b="1" dirty="0"/>
              <a:t> The Nigeria Data Protection Act 2023 (NDPA), which establishes comprehensive rules for</a:t>
            </a:r>
            <a:r>
              <a:rPr lang="en-US" b="1" dirty="0">
                <a:solidFill>
                  <a:srgbClr val="FF0000"/>
                </a:solidFill>
              </a:rPr>
              <a:t> processing personal data and creates the Nigeria Data Protection Commission</a:t>
            </a:r>
            <a:r>
              <a:rPr lang="en-US" b="1" dirty="0"/>
              <a:t>. </a:t>
            </a:r>
          </a:p>
          <a:p>
            <a:pPr algn="just">
              <a:buFont typeface="Wingdings" panose="05000000000000000000" pitchFamily="2" charset="2"/>
              <a:buChar char="q"/>
            </a:pPr>
            <a:r>
              <a:rPr lang="en-US" b="1" dirty="0"/>
              <a:t>Under Section 24 of the NDPA, personal data must only be processed on a lawful basis such as consent, contractual necessity, legal obligation, public interest, or legitimate interest.</a:t>
            </a:r>
          </a:p>
          <a:p>
            <a:pPr algn="just">
              <a:buFont typeface="Wingdings" panose="05000000000000000000" pitchFamily="2" charset="2"/>
              <a:buChar char="q"/>
            </a:pPr>
            <a:r>
              <a:rPr lang="en-US" b="1" dirty="0"/>
              <a:t>Also, Section 25 provides that consent must be clear, informed, specific, and freely given.</a:t>
            </a:r>
          </a:p>
          <a:p>
            <a:pPr algn="just">
              <a:buFont typeface="Wingdings" panose="05000000000000000000" pitchFamily="2" charset="2"/>
              <a:buChar char="q"/>
            </a:pPr>
            <a:r>
              <a:rPr lang="en-US" b="1" dirty="0"/>
              <a:t>Further, Section 37 protects the rights of data subjects including the right to information, correction, deletion, and objection.</a:t>
            </a:r>
          </a:p>
        </p:txBody>
      </p:sp>
    </p:spTree>
    <p:extLst>
      <p:ext uri="{BB962C8B-B14F-4D97-AF65-F5344CB8AC3E}">
        <p14:creationId xmlns:p14="http://schemas.microsoft.com/office/powerpoint/2010/main" val="554843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9357D-20CC-D40C-1F49-7340DD0FC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5350E9-2341-6C34-41AC-068B6F45EDAE}"/>
              </a:ext>
            </a:extLst>
          </p:cNvPr>
          <p:cNvSpPr>
            <a:spLocks noGrp="1"/>
          </p:cNvSpPr>
          <p:nvPr>
            <p:ph type="title"/>
          </p:nvPr>
        </p:nvSpPr>
        <p:spPr>
          <a:xfrm>
            <a:off x="191344" y="116632"/>
            <a:ext cx="11391056" cy="504056"/>
          </a:xfrm>
        </p:spPr>
        <p:txBody>
          <a:bodyPr>
            <a:normAutofit fontScale="90000"/>
          </a:bodyPr>
          <a:lstStyle/>
          <a:p>
            <a:r>
              <a:rPr lang="en-GB" b="1" dirty="0"/>
              <a:t> </a:t>
            </a:r>
            <a:br>
              <a:rPr lang="en-GB" dirty="0"/>
            </a:br>
            <a:r>
              <a:rPr lang="en-GB" dirty="0"/>
              <a:t>                 </a:t>
            </a:r>
            <a:r>
              <a:rPr lang="en-GB" sz="4000" b="1" dirty="0">
                <a:solidFill>
                  <a:srgbClr val="FF0000"/>
                </a:solidFill>
              </a:rPr>
              <a:t>DATA PROTECTION AND AI</a:t>
            </a:r>
          </a:p>
        </p:txBody>
      </p:sp>
      <p:sp>
        <p:nvSpPr>
          <p:cNvPr id="3" name="Text Placeholder 2">
            <a:extLst>
              <a:ext uri="{FF2B5EF4-FFF2-40B4-BE49-F238E27FC236}">
                <a16:creationId xmlns:a16="http://schemas.microsoft.com/office/drawing/2014/main" id="{18D8E5F2-53C9-EDDC-15AC-A6CAE7FB5DFC}"/>
              </a:ext>
            </a:extLst>
          </p:cNvPr>
          <p:cNvSpPr>
            <a:spLocks noGrp="1"/>
          </p:cNvSpPr>
          <p:nvPr>
            <p:ph type="body" idx="1"/>
          </p:nvPr>
        </p:nvSpPr>
        <p:spPr>
          <a:xfrm>
            <a:off x="47328" y="404664"/>
            <a:ext cx="11881320" cy="6192688"/>
          </a:xfrm>
        </p:spPr>
        <p:txBody>
          <a:bodyPr>
            <a:normAutofit/>
          </a:bodyPr>
          <a:lstStyle/>
          <a:p>
            <a:pPr algn="just">
              <a:buFont typeface="Wingdings" panose="05000000000000000000" pitchFamily="2" charset="2"/>
              <a:buChar char="q"/>
            </a:pPr>
            <a:r>
              <a:rPr lang="en-US" b="1" dirty="0"/>
              <a:t>Violation may attract penalties under Section 48.</a:t>
            </a:r>
          </a:p>
          <a:p>
            <a:pPr algn="just">
              <a:buFont typeface="Wingdings" panose="05000000000000000000" pitchFamily="2" charset="2"/>
              <a:buChar char="q"/>
            </a:pPr>
            <a:r>
              <a:rPr lang="en-US" b="1" dirty="0"/>
              <a:t>This means that if AI systems use personal data without lawful basis, consent, or transparency, legal consequences may follow.</a:t>
            </a:r>
          </a:p>
          <a:p>
            <a:pPr algn="just">
              <a:buFont typeface="Wingdings" panose="05000000000000000000" pitchFamily="2" charset="2"/>
              <a:buChar char="q"/>
            </a:pPr>
            <a:r>
              <a:rPr lang="en-US" b="1" dirty="0"/>
              <a:t>Example</a:t>
            </a:r>
            <a:r>
              <a:rPr lang="en-US" dirty="0"/>
              <a:t>: An AI recruitment system secretly uses applicants’ personal information without proper disclosure. That may trigger liability under the Data Protection Law.</a:t>
            </a:r>
          </a:p>
          <a:p>
            <a:pPr algn="just">
              <a:buFont typeface="Wingdings" panose="05000000000000000000" pitchFamily="2" charset="2"/>
              <a:buChar char="q"/>
            </a:pPr>
            <a:r>
              <a:rPr lang="en-US" dirty="0"/>
              <a:t> So AI governance is not only about innovation. It is also about rights, dignity, and accountability.</a:t>
            </a:r>
          </a:p>
          <a:p>
            <a:pPr algn="just">
              <a:buFont typeface="Wingdings" panose="05000000000000000000" pitchFamily="2" charset="2"/>
              <a:buChar char="q"/>
            </a:pPr>
            <a:endParaRPr lang="en-GB" sz="2800" b="1" dirty="0"/>
          </a:p>
        </p:txBody>
      </p:sp>
    </p:spTree>
    <p:extLst>
      <p:ext uri="{BB962C8B-B14F-4D97-AF65-F5344CB8AC3E}">
        <p14:creationId xmlns:p14="http://schemas.microsoft.com/office/powerpoint/2010/main" val="1650726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E4D26-F176-68A1-0408-675A424BF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0CF407-A91C-28B2-EAAD-BA6FB2B30DB1}"/>
              </a:ext>
            </a:extLst>
          </p:cNvPr>
          <p:cNvSpPr>
            <a:spLocks noGrp="1"/>
          </p:cNvSpPr>
          <p:nvPr>
            <p:ph type="title"/>
          </p:nvPr>
        </p:nvSpPr>
        <p:spPr>
          <a:xfrm>
            <a:off x="191344" y="116632"/>
            <a:ext cx="11391056" cy="615204"/>
          </a:xfrm>
        </p:spPr>
        <p:txBody>
          <a:bodyPr>
            <a:normAutofit fontScale="90000"/>
          </a:bodyPr>
          <a:lstStyle/>
          <a:p>
            <a:r>
              <a:rPr lang="en-GB" b="1" dirty="0"/>
              <a:t> </a:t>
            </a:r>
            <a:br>
              <a:rPr lang="en-GB" sz="4000" dirty="0"/>
            </a:br>
            <a:r>
              <a:rPr lang="en-GB" sz="4000" dirty="0"/>
              <a:t>         </a:t>
            </a:r>
            <a:r>
              <a:rPr lang="en-GB" sz="4000" b="1" dirty="0">
                <a:solidFill>
                  <a:srgbClr val="FF0000"/>
                </a:solidFill>
              </a:rPr>
              <a:t>TRADE SECRETS AND CONFIDENTIAL INFORMATION</a:t>
            </a:r>
          </a:p>
        </p:txBody>
      </p:sp>
      <p:sp>
        <p:nvSpPr>
          <p:cNvPr id="3" name="Text Placeholder 2">
            <a:extLst>
              <a:ext uri="{FF2B5EF4-FFF2-40B4-BE49-F238E27FC236}">
                <a16:creationId xmlns:a16="http://schemas.microsoft.com/office/drawing/2014/main" id="{22518E4D-6FB6-6692-2892-EB1873D50F41}"/>
              </a:ext>
            </a:extLst>
          </p:cNvPr>
          <p:cNvSpPr>
            <a:spLocks noGrp="1"/>
          </p:cNvSpPr>
          <p:nvPr>
            <p:ph type="body" idx="1"/>
          </p:nvPr>
        </p:nvSpPr>
        <p:spPr>
          <a:xfrm>
            <a:off x="191344" y="731836"/>
            <a:ext cx="11737304" cy="5865516"/>
          </a:xfrm>
        </p:spPr>
        <p:txBody>
          <a:bodyPr>
            <a:normAutofit fontScale="85000" lnSpcReduction="20000"/>
          </a:bodyPr>
          <a:lstStyle/>
          <a:p>
            <a:pPr>
              <a:buNone/>
            </a:pPr>
            <a:r>
              <a:rPr lang="en-US" b="1" dirty="0"/>
              <a:t>      </a:t>
            </a:r>
            <a:endParaRPr lang="en-GB" dirty="0"/>
          </a:p>
          <a:p>
            <a:pPr algn="just">
              <a:buFont typeface="Wingdings" panose="05000000000000000000" pitchFamily="2" charset="2"/>
              <a:buChar char="q"/>
            </a:pPr>
            <a:r>
              <a:rPr lang="en-US" sz="3000" b="1" dirty="0"/>
              <a:t>This is especially important for lawyers and businesses. When professionals input confidential information into public AI tools, they may unknowingly expose the confidential information/ trade secrets.</a:t>
            </a:r>
          </a:p>
          <a:p>
            <a:pPr algn="just">
              <a:buFont typeface="Wingdings" panose="05000000000000000000" pitchFamily="2" charset="2"/>
              <a:buChar char="q"/>
            </a:pPr>
            <a:r>
              <a:rPr lang="en-US" sz="3000" b="1" dirty="0"/>
              <a:t>Example: A lawyer uploads a confidential contract into an open AI platform for drafting assistance. That may compromise client confidentiality, privilege, trade secrets, regulatory compliance. </a:t>
            </a:r>
          </a:p>
          <a:p>
            <a:pPr algn="just">
              <a:buFont typeface="Wingdings" panose="05000000000000000000" pitchFamily="2" charset="2"/>
              <a:buChar char="q"/>
            </a:pPr>
            <a:r>
              <a:rPr lang="en-US" sz="3000" b="1" dirty="0">
                <a:solidFill>
                  <a:srgbClr val="FF0000"/>
                </a:solidFill>
              </a:rPr>
              <a:t>Under Rule 19 of the Rules of Professional Conduct for Legal Practitioners 2007, a lawyer has a strict duty of confidentiality and must not disclose client information.</a:t>
            </a:r>
          </a:p>
          <a:p>
            <a:pPr algn="just">
              <a:buFont typeface="Wingdings" panose="05000000000000000000" pitchFamily="2" charset="2"/>
              <a:buChar char="q"/>
            </a:pPr>
            <a:r>
              <a:rPr lang="en-US" sz="3000" b="1" dirty="0"/>
              <a:t>Uploading confidential legal documents into public AI systems may amount to professional misconduct.</a:t>
            </a:r>
          </a:p>
          <a:p>
            <a:pPr algn="just">
              <a:buFont typeface="Wingdings" panose="05000000000000000000" pitchFamily="2" charset="2"/>
              <a:buChar char="q"/>
            </a:pPr>
            <a:r>
              <a:rPr lang="en-US" sz="3000" b="1" dirty="0"/>
              <a:t>This is not merely an IP issue, It is also an ethical issue.</a:t>
            </a:r>
          </a:p>
          <a:p>
            <a:pPr algn="just">
              <a:buFont typeface="Wingdings" panose="05000000000000000000" pitchFamily="2" charset="2"/>
              <a:buChar char="q"/>
            </a:pPr>
            <a:r>
              <a:rPr lang="en-US" sz="3000" b="1" dirty="0"/>
              <a:t> Lawyers, doctors, and corporate professionals must exercise caution. Convenience should never defeat confidentiality.</a:t>
            </a:r>
          </a:p>
          <a:p>
            <a:pPr marL="0" indent="0">
              <a:buNone/>
            </a:pPr>
            <a:r>
              <a:rPr lang="en-US" sz="3000" b="1" dirty="0"/>
              <a:t> </a:t>
            </a:r>
            <a:endParaRPr lang="en-GB" sz="3000" b="1" dirty="0"/>
          </a:p>
        </p:txBody>
      </p:sp>
    </p:spTree>
    <p:extLst>
      <p:ext uri="{BB962C8B-B14F-4D97-AF65-F5344CB8AC3E}">
        <p14:creationId xmlns:p14="http://schemas.microsoft.com/office/powerpoint/2010/main" val="2122546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99FFD-359E-E87B-1ABA-349F9A0508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5969D6-7A2A-47A3-75C3-6AB05B1BE4B7}"/>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a:t>
            </a:r>
            <a:r>
              <a:rPr lang="en-US" b="1" dirty="0"/>
              <a:t>NAVIGATING THE FUTURE</a:t>
            </a:r>
            <a:endParaRPr lang="en-GB" dirty="0"/>
          </a:p>
        </p:txBody>
      </p:sp>
      <p:sp>
        <p:nvSpPr>
          <p:cNvPr id="3" name="Text Placeholder 2">
            <a:extLst>
              <a:ext uri="{FF2B5EF4-FFF2-40B4-BE49-F238E27FC236}">
                <a16:creationId xmlns:a16="http://schemas.microsoft.com/office/drawing/2014/main" id="{9E4752CB-1F5B-E1D3-A8E3-3F8A65D5E2A9}"/>
              </a:ext>
            </a:extLst>
          </p:cNvPr>
          <p:cNvSpPr>
            <a:spLocks noGrp="1"/>
          </p:cNvSpPr>
          <p:nvPr>
            <p:ph type="body" idx="1"/>
          </p:nvPr>
        </p:nvSpPr>
        <p:spPr>
          <a:xfrm>
            <a:off x="191344" y="731836"/>
            <a:ext cx="11737304" cy="5865516"/>
          </a:xfrm>
        </p:spPr>
        <p:txBody>
          <a:bodyPr>
            <a:normAutofit/>
          </a:bodyPr>
          <a:lstStyle/>
          <a:p>
            <a:pPr>
              <a:buNone/>
            </a:pPr>
            <a:r>
              <a:rPr lang="en-US" b="1" dirty="0"/>
              <a:t>      </a:t>
            </a:r>
            <a:endParaRPr lang="en-GB" dirty="0"/>
          </a:p>
          <a:p>
            <a:pPr>
              <a:buFont typeface="Wingdings" panose="05000000000000000000" pitchFamily="2" charset="2"/>
              <a:buChar char="q"/>
            </a:pPr>
            <a:r>
              <a:rPr lang="en-US" b="1" dirty="0"/>
              <a:t> NAVIGATING THE FUTURE: LEGAL AND PRACTICAL SOLUTIONS FOR INTELLECTUAL PROPERTY INTHE AGE OF AI</a:t>
            </a:r>
          </a:p>
          <a:p>
            <a:pPr marL="0" indent="0" algn="just">
              <a:buNone/>
            </a:pPr>
            <a:r>
              <a:rPr lang="en-US" b="1" dirty="0"/>
              <a:t>Having examined the challenges AI poses to intellectual property law, the more important question becomes how do we respond in a way that protects creativity without stifling innovation? The solutions must operate at three levels:</a:t>
            </a:r>
            <a:endParaRPr lang="en-US" b="1" dirty="0">
              <a:solidFill>
                <a:srgbClr val="FF0000"/>
              </a:solidFill>
            </a:endParaRPr>
          </a:p>
          <a:p>
            <a:pPr lvl="0">
              <a:buFont typeface="Wingdings" panose="05000000000000000000" pitchFamily="2" charset="2"/>
              <a:buChar char="q"/>
            </a:pPr>
            <a:r>
              <a:rPr lang="en-US" b="1" dirty="0">
                <a:solidFill>
                  <a:srgbClr val="FF0000"/>
                </a:solidFill>
              </a:rPr>
              <a:t>Legal and regulatory reforms</a:t>
            </a:r>
          </a:p>
          <a:p>
            <a:pPr lvl="0">
              <a:buFont typeface="Wingdings" panose="05000000000000000000" pitchFamily="2" charset="2"/>
              <a:buChar char="q"/>
            </a:pPr>
            <a:r>
              <a:rPr lang="en-US" b="1" dirty="0">
                <a:solidFill>
                  <a:srgbClr val="FF0000"/>
                </a:solidFill>
              </a:rPr>
              <a:t>Institutional and professional practices</a:t>
            </a:r>
          </a:p>
          <a:p>
            <a:pPr lvl="0">
              <a:buFont typeface="Wingdings" panose="05000000000000000000" pitchFamily="2" charset="2"/>
              <a:buChar char="q"/>
            </a:pPr>
            <a:r>
              <a:rPr lang="en-US" b="1" dirty="0">
                <a:solidFill>
                  <a:srgbClr val="FF0000"/>
                </a:solidFill>
              </a:rPr>
              <a:t>Technological and ethical governance</a:t>
            </a:r>
            <a:br>
              <a:rPr lang="en-US" dirty="0"/>
            </a:br>
            <a:r>
              <a:rPr lang="en-US" sz="2800" b="1" dirty="0"/>
              <a:t> </a:t>
            </a:r>
            <a:endParaRPr lang="en-GB" sz="2800" b="1" dirty="0"/>
          </a:p>
        </p:txBody>
      </p:sp>
    </p:spTree>
    <p:extLst>
      <p:ext uri="{BB962C8B-B14F-4D97-AF65-F5344CB8AC3E}">
        <p14:creationId xmlns:p14="http://schemas.microsoft.com/office/powerpoint/2010/main" val="3950094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03F4-8E1D-6564-7F7F-68D118895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E6A968-7757-A70F-C058-A61E42486E13}"/>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a:t>
            </a:r>
            <a:r>
              <a:rPr lang="en-US" b="1" dirty="0"/>
              <a:t>LEGAL AND REGULATORY REFORMS</a:t>
            </a:r>
            <a:endParaRPr lang="en-GB" dirty="0"/>
          </a:p>
        </p:txBody>
      </p:sp>
      <p:sp>
        <p:nvSpPr>
          <p:cNvPr id="3" name="Text Placeholder 2">
            <a:extLst>
              <a:ext uri="{FF2B5EF4-FFF2-40B4-BE49-F238E27FC236}">
                <a16:creationId xmlns:a16="http://schemas.microsoft.com/office/drawing/2014/main" id="{33FCAF2E-7917-E802-EF62-EFCB7101F2FD}"/>
              </a:ext>
            </a:extLst>
          </p:cNvPr>
          <p:cNvSpPr>
            <a:spLocks noGrp="1"/>
          </p:cNvSpPr>
          <p:nvPr>
            <p:ph type="body" idx="1"/>
          </p:nvPr>
        </p:nvSpPr>
        <p:spPr>
          <a:xfrm>
            <a:off x="191344" y="731836"/>
            <a:ext cx="11737304" cy="5865516"/>
          </a:xfrm>
        </p:spPr>
        <p:txBody>
          <a:bodyPr>
            <a:normAutofit fontScale="85000" lnSpcReduction="20000"/>
          </a:bodyPr>
          <a:lstStyle/>
          <a:p>
            <a:pPr>
              <a:buNone/>
            </a:pPr>
            <a:r>
              <a:rPr lang="en-US" b="1" dirty="0"/>
              <a:t>      </a:t>
            </a:r>
            <a:endParaRPr lang="en-GB" dirty="0"/>
          </a:p>
          <a:p>
            <a:pPr algn="just">
              <a:buFont typeface="Wingdings" panose="05000000000000000000" pitchFamily="2" charset="2"/>
              <a:buChar char="q"/>
            </a:pPr>
            <a:r>
              <a:rPr lang="en-US" sz="2800" b="1" dirty="0"/>
              <a:t>LEGAL AND REGULATORY REFORMS: UPDATING THE LAW TO REFLECT REALITY </a:t>
            </a:r>
          </a:p>
          <a:p>
            <a:pPr algn="just">
              <a:buFont typeface="Wingdings" panose="05000000000000000000" pitchFamily="2" charset="2"/>
              <a:buChar char="v"/>
            </a:pPr>
            <a:r>
              <a:rPr lang="en-US" sz="2800" b="1" dirty="0"/>
              <a:t>One of the clearest realities of IP law today is that it is still largely human-centric, while AI is now actively participating in creation.</a:t>
            </a:r>
          </a:p>
          <a:p>
            <a:pPr algn="just">
              <a:buFont typeface="Wingdings" panose="05000000000000000000" pitchFamily="2" charset="2"/>
              <a:buChar char="v"/>
            </a:pPr>
            <a:r>
              <a:rPr lang="en-US" sz="2800" b="1" dirty="0"/>
              <a:t> Under legal and regulatory reforms, the following should be enforced:</a:t>
            </a:r>
          </a:p>
          <a:p>
            <a:pPr marL="0" indent="0" algn="just">
              <a:buNone/>
            </a:pPr>
            <a:r>
              <a:rPr lang="en-US" sz="2800" b="1" dirty="0"/>
              <a:t>      </a:t>
            </a:r>
          </a:p>
          <a:p>
            <a:pPr marL="0" indent="0">
              <a:buNone/>
            </a:pPr>
            <a:r>
              <a:rPr lang="en-US" sz="2800" b="1" dirty="0"/>
              <a:t>1. Defining “AI-Assisted” vs “AI-Generated” Works</a:t>
            </a:r>
          </a:p>
          <a:p>
            <a:pPr marL="0" indent="0" algn="just">
              <a:buNone/>
            </a:pPr>
            <a:r>
              <a:rPr lang="en-US" sz="2800" b="1" dirty="0"/>
              <a:t>A major reform needed is legal classification. The law should distinguish between AI-assisted works, where a human meaningfully directs the creative process and AI-generated works, where output is produced with minimal or no human creative input. This distinction matters because this clarity reduces litigation and uncertainty.</a:t>
            </a:r>
          </a:p>
          <a:p>
            <a:pPr marL="0" indent="0" algn="just">
              <a:buNone/>
            </a:pPr>
            <a:r>
              <a:rPr lang="en-US" sz="2800" b="1" dirty="0"/>
              <a:t>For example, a lawyer using AI to draft a contract is AI-assisted while a user pressing “generate poem” with no edits is AI-generated</a:t>
            </a:r>
            <a:br>
              <a:rPr lang="en-US" sz="2800" b="1" dirty="0"/>
            </a:br>
            <a:endParaRPr lang="en-US" sz="2800" b="1" dirty="0"/>
          </a:p>
          <a:p>
            <a:pPr marL="0" indent="0" algn="just">
              <a:buNone/>
            </a:pPr>
            <a:r>
              <a:rPr lang="en-US" sz="2800" b="1" dirty="0"/>
              <a:t> </a:t>
            </a:r>
            <a:endParaRPr lang="en-GB" sz="2800" b="1" dirty="0"/>
          </a:p>
        </p:txBody>
      </p:sp>
    </p:spTree>
    <p:extLst>
      <p:ext uri="{BB962C8B-B14F-4D97-AF65-F5344CB8AC3E}">
        <p14:creationId xmlns:p14="http://schemas.microsoft.com/office/powerpoint/2010/main" val="48567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CC5E-1E90-E0B1-21D5-09E4D3159227}"/>
              </a:ext>
            </a:extLst>
          </p:cNvPr>
          <p:cNvSpPr>
            <a:spLocks noGrp="1"/>
          </p:cNvSpPr>
          <p:nvPr>
            <p:ph type="title"/>
          </p:nvPr>
        </p:nvSpPr>
        <p:spPr>
          <a:xfrm>
            <a:off x="119336" y="188640"/>
            <a:ext cx="11463064" cy="504056"/>
          </a:xfrm>
        </p:spPr>
        <p:txBody>
          <a:bodyPr>
            <a:normAutofit fontScale="90000"/>
          </a:bodyPr>
          <a:lstStyle/>
          <a:p>
            <a:r>
              <a:rPr lang="en-US" sz="3600" dirty="0"/>
              <a:t>               </a:t>
            </a:r>
            <a:r>
              <a:rPr lang="en-US" sz="3600" b="1" dirty="0">
                <a:solidFill>
                  <a:srgbClr val="FF0000"/>
                </a:solidFill>
              </a:rPr>
              <a:t>INTRODUCTORY AND BACKGROUND SETTING</a:t>
            </a:r>
          </a:p>
        </p:txBody>
      </p:sp>
      <p:sp>
        <p:nvSpPr>
          <p:cNvPr id="3" name="Text Placeholder 2">
            <a:extLst>
              <a:ext uri="{FF2B5EF4-FFF2-40B4-BE49-F238E27FC236}">
                <a16:creationId xmlns:a16="http://schemas.microsoft.com/office/drawing/2014/main" id="{26E700C5-E00B-E2C0-8A07-2ACA5CF57C03}"/>
              </a:ext>
            </a:extLst>
          </p:cNvPr>
          <p:cNvSpPr>
            <a:spLocks noGrp="1"/>
          </p:cNvSpPr>
          <p:nvPr>
            <p:ph type="body" idx="1"/>
          </p:nvPr>
        </p:nvSpPr>
        <p:spPr>
          <a:xfrm>
            <a:off x="119336" y="692696"/>
            <a:ext cx="11737304" cy="5631904"/>
          </a:xfrm>
        </p:spPr>
        <p:txBody>
          <a:bodyPr>
            <a:normAutofit fontScale="92500" lnSpcReduction="10000"/>
          </a:bodyPr>
          <a:lstStyle/>
          <a:p>
            <a:pPr algn="just">
              <a:buFont typeface="Wingdings" panose="05000000000000000000" pitchFamily="2" charset="2"/>
              <a:buChar char="q"/>
            </a:pPr>
            <a:r>
              <a:rPr lang="en-US" dirty="0">
                <a:solidFill>
                  <a:srgbClr val="FF0000"/>
                </a:solidFill>
              </a:rPr>
              <a:t>The discourse and interface on navigating Intellectual Property (IP) in the age of Artificial Intelligence(AR)</a:t>
            </a:r>
            <a:r>
              <a:rPr lang="en-US" dirty="0"/>
              <a:t> is both timely and necessary because we are living in an era where </a:t>
            </a:r>
            <a:r>
              <a:rPr lang="en-US" b="1" dirty="0"/>
              <a:t>machines no longer merely assist us</a:t>
            </a:r>
            <a:r>
              <a:rPr lang="en-US" dirty="0"/>
              <a:t>, </a:t>
            </a:r>
            <a:r>
              <a:rPr lang="en-US" b="1" dirty="0"/>
              <a:t>they create with us</a:t>
            </a:r>
            <a:r>
              <a:rPr lang="en-US" dirty="0"/>
              <a:t>, and sometimes, they appear</a:t>
            </a:r>
            <a:r>
              <a:rPr lang="en-US" b="1" dirty="0"/>
              <a:t> to create for us</a:t>
            </a:r>
            <a:r>
              <a:rPr lang="en-US" dirty="0"/>
              <a:t>.</a:t>
            </a:r>
          </a:p>
          <a:p>
            <a:pPr marL="0" indent="0" algn="just">
              <a:buNone/>
            </a:pPr>
            <a:endParaRPr lang="en-US" dirty="0"/>
          </a:p>
          <a:p>
            <a:pPr algn="just">
              <a:buFont typeface="Wingdings" panose="05000000000000000000" pitchFamily="2" charset="2"/>
              <a:buChar char="v"/>
            </a:pPr>
            <a:r>
              <a:rPr lang="en-US" dirty="0"/>
              <a:t> We now live in an </a:t>
            </a:r>
            <a:r>
              <a:rPr lang="en-US" b="1" dirty="0">
                <a:solidFill>
                  <a:srgbClr val="FF0000"/>
                </a:solidFill>
              </a:rPr>
              <a:t>‘era of machines validating humans’ </a:t>
            </a:r>
            <a:r>
              <a:rPr lang="en-US" b="1" dirty="0"/>
              <a:t>( we are validating if you are human, says the machine) (circle all the pictures where bicycle appears) are common interface to establish we are not robots.</a:t>
            </a:r>
          </a:p>
          <a:p>
            <a:pPr algn="just">
              <a:buFont typeface="Wingdings" panose="05000000000000000000" pitchFamily="2" charset="2"/>
              <a:buChar char="v"/>
            </a:pPr>
            <a:endParaRPr lang="en-US" b="1" dirty="0"/>
          </a:p>
          <a:p>
            <a:pPr marL="0" indent="0" algn="just">
              <a:buNone/>
            </a:pPr>
            <a:endParaRPr lang="en-US" b="1" dirty="0"/>
          </a:p>
          <a:p>
            <a:pPr algn="just">
              <a:buFont typeface="Wingdings" panose="05000000000000000000" pitchFamily="2" charset="2"/>
              <a:buChar char="v"/>
            </a:pPr>
            <a:r>
              <a:rPr lang="en-US" b="1" dirty="0">
                <a:solidFill>
                  <a:srgbClr val="FF0000"/>
                </a:solidFill>
              </a:rPr>
              <a:t>Historically, humans created, humans validated. The Doctor examines a patient and prescribe drugs or perform an operation or the </a:t>
            </a:r>
            <a:r>
              <a:rPr lang="en-US" b="1" dirty="0" err="1">
                <a:solidFill>
                  <a:srgbClr val="FF0000"/>
                </a:solidFill>
              </a:rPr>
              <a:t>techer</a:t>
            </a:r>
            <a:r>
              <a:rPr lang="en-US" b="1" dirty="0">
                <a:solidFill>
                  <a:srgbClr val="FF0000"/>
                </a:solidFill>
              </a:rPr>
              <a:t> grades an essay. Today, humans create and machine validate. AI prescribe drugs to the patient.  AI scores your job interview. Algorithms decide if your art is ‘original’ creation. Software checks if your code is good enough.</a:t>
            </a:r>
          </a:p>
          <a:p>
            <a:pPr algn="just"/>
            <a:endParaRPr lang="en-US" dirty="0"/>
          </a:p>
          <a:p>
            <a:pPr algn="just"/>
            <a:endParaRPr lang="en-US" dirty="0"/>
          </a:p>
        </p:txBody>
      </p:sp>
    </p:spTree>
    <p:extLst>
      <p:ext uri="{BB962C8B-B14F-4D97-AF65-F5344CB8AC3E}">
        <p14:creationId xmlns:p14="http://schemas.microsoft.com/office/powerpoint/2010/main" val="1696653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B335C-B502-76E9-5049-05C0C9A4B0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AAB4DB-7377-BDE7-B642-CD480CB82E00}"/>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a:t>
            </a:r>
            <a:r>
              <a:rPr lang="en-US" b="1" dirty="0"/>
              <a:t>LEGAL AND REGULATORY REFORMS</a:t>
            </a:r>
            <a:endParaRPr lang="en-GB" dirty="0"/>
          </a:p>
        </p:txBody>
      </p:sp>
      <p:sp>
        <p:nvSpPr>
          <p:cNvPr id="3" name="Text Placeholder 2">
            <a:extLst>
              <a:ext uri="{FF2B5EF4-FFF2-40B4-BE49-F238E27FC236}">
                <a16:creationId xmlns:a16="http://schemas.microsoft.com/office/drawing/2014/main" id="{F8456BF9-3C68-E6CE-CA92-F751A32BB327}"/>
              </a:ext>
            </a:extLst>
          </p:cNvPr>
          <p:cNvSpPr>
            <a:spLocks noGrp="1"/>
          </p:cNvSpPr>
          <p:nvPr>
            <p:ph type="body" idx="1"/>
          </p:nvPr>
        </p:nvSpPr>
        <p:spPr>
          <a:xfrm>
            <a:off x="191344" y="731836"/>
            <a:ext cx="11737304" cy="5865516"/>
          </a:xfrm>
        </p:spPr>
        <p:txBody>
          <a:bodyPr>
            <a:normAutofit/>
          </a:bodyPr>
          <a:lstStyle/>
          <a:p>
            <a:pPr>
              <a:buNone/>
            </a:pPr>
            <a:r>
              <a:rPr lang="en-US" b="1" dirty="0"/>
              <a:t>      </a:t>
            </a:r>
            <a:endParaRPr lang="en-GB" dirty="0"/>
          </a:p>
          <a:p>
            <a:pPr marL="0" indent="0" algn="just">
              <a:buNone/>
            </a:pPr>
            <a:r>
              <a:rPr lang="en-US" sz="2900" b="1" dirty="0"/>
              <a:t>2. Express Recognition of Human Authorship in Statutes</a:t>
            </a:r>
          </a:p>
          <a:p>
            <a:pPr marL="0" indent="0" algn="just">
              <a:buNone/>
            </a:pPr>
            <a:r>
              <a:rPr lang="en-US" sz="2900" b="1" dirty="0"/>
              <a:t>Most IP laws, including Nigeria’s Copyright Act 2022, implicitly assume human authorship.</a:t>
            </a:r>
          </a:p>
          <a:p>
            <a:pPr marL="0" indent="0" algn="just">
              <a:buNone/>
            </a:pPr>
            <a:r>
              <a:rPr lang="en-US" sz="2900" b="1" dirty="0"/>
              <a:t>However, future amendments should make it explicit like, “an author shall be a natural person who contributes intellectual creativity to a work.” This prevents unnecessary litigation over whether AI can be an author.</a:t>
            </a:r>
          </a:p>
          <a:p>
            <a:pPr marL="0" indent="0" algn="just">
              <a:buNone/>
            </a:pPr>
            <a:r>
              <a:rPr lang="en-US" sz="2900" b="1" dirty="0"/>
              <a:t>It also aligns with global jurisprudence like the UK Copyright, Designs and Patents Act approach</a:t>
            </a:r>
            <a:br>
              <a:rPr lang="en-US" sz="2900" b="1" dirty="0"/>
            </a:br>
            <a:r>
              <a:rPr lang="en-US" sz="2800" b="1" dirty="0"/>
              <a:t> </a:t>
            </a:r>
            <a:endParaRPr lang="en-GB" sz="2800" b="1" dirty="0"/>
          </a:p>
        </p:txBody>
      </p:sp>
    </p:spTree>
    <p:extLst>
      <p:ext uri="{BB962C8B-B14F-4D97-AF65-F5344CB8AC3E}">
        <p14:creationId xmlns:p14="http://schemas.microsoft.com/office/powerpoint/2010/main" val="1810831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4C6FB-BFCE-D05C-876D-7E011C60ED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B1301A-A287-2C49-6830-E5C761A52397}"/>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a:t>
            </a:r>
          </a:p>
        </p:txBody>
      </p:sp>
      <p:sp>
        <p:nvSpPr>
          <p:cNvPr id="3" name="Text Placeholder 2">
            <a:extLst>
              <a:ext uri="{FF2B5EF4-FFF2-40B4-BE49-F238E27FC236}">
                <a16:creationId xmlns:a16="http://schemas.microsoft.com/office/drawing/2014/main" id="{83B02F98-5F29-CB79-8666-23317A19F951}"/>
              </a:ext>
            </a:extLst>
          </p:cNvPr>
          <p:cNvSpPr>
            <a:spLocks noGrp="1"/>
          </p:cNvSpPr>
          <p:nvPr>
            <p:ph type="body" idx="1"/>
          </p:nvPr>
        </p:nvSpPr>
        <p:spPr>
          <a:xfrm>
            <a:off x="191344" y="260648"/>
            <a:ext cx="11737304" cy="6336704"/>
          </a:xfrm>
        </p:spPr>
        <p:txBody>
          <a:bodyPr>
            <a:normAutofit lnSpcReduction="10000"/>
          </a:bodyPr>
          <a:lstStyle/>
          <a:p>
            <a:pPr>
              <a:buNone/>
            </a:pPr>
            <a:r>
              <a:rPr lang="en-US" b="1" dirty="0"/>
              <a:t>      </a:t>
            </a:r>
            <a:endParaRPr lang="en-GB" dirty="0"/>
          </a:p>
          <a:p>
            <a:pPr>
              <a:buFont typeface="Wingdings" panose="05000000000000000000" pitchFamily="2" charset="2"/>
              <a:buChar char="q"/>
            </a:pPr>
            <a:r>
              <a:rPr lang="en-US" b="1" dirty="0"/>
              <a:t> Introduction of a “Sui Generis” Protection for AI Outputs</a:t>
            </a:r>
          </a:p>
          <a:p>
            <a:pPr algn="just">
              <a:buFont typeface="Wingdings" panose="05000000000000000000" pitchFamily="2" charset="2"/>
              <a:buChar char="v"/>
            </a:pPr>
            <a:r>
              <a:rPr lang="en-US" b="1" dirty="0"/>
              <a:t>This is a very important modern proposal. Instead of forcing AI outputs into traditional copyright rules, lawmakers could create a new category of protection. A sui generis (unique) regime for AI-generated content.</a:t>
            </a:r>
          </a:p>
          <a:p>
            <a:pPr algn="just">
              <a:buFont typeface="Wingdings" panose="05000000000000000000" pitchFamily="2" charset="2"/>
              <a:buChar char="v"/>
            </a:pPr>
            <a:r>
              <a:rPr lang="en-US" b="1" dirty="0"/>
              <a:t>This could include limited duration protection, rights assigned to developers or users, reduced protection compared to human works. This approach balances innovation incentives and public access</a:t>
            </a:r>
          </a:p>
          <a:p>
            <a:pPr algn="just">
              <a:buFont typeface="Wingdings" panose="05000000000000000000" pitchFamily="2" charset="2"/>
              <a:buChar char="q"/>
            </a:pPr>
            <a:r>
              <a:rPr lang="en-US" b="1" dirty="0"/>
              <a:t>4. Regulation of AI Training Data Use</a:t>
            </a:r>
          </a:p>
          <a:p>
            <a:pPr algn="just">
              <a:buFont typeface="Wingdings" panose="05000000000000000000" pitchFamily="2" charset="2"/>
              <a:buChar char="v"/>
            </a:pPr>
            <a:r>
              <a:rPr lang="en-US" b="1" dirty="0"/>
              <a:t>One of the most contentious areas is data scraping and model training. Future laws should clarify:</a:t>
            </a:r>
          </a:p>
          <a:p>
            <a:pPr lvl="0" algn="just"/>
            <a:r>
              <a:rPr lang="en-US" b="1" dirty="0"/>
              <a:t>When copyrighted materials can be used for AI training</a:t>
            </a:r>
          </a:p>
          <a:p>
            <a:pPr lvl="0" algn="just"/>
            <a:r>
              <a:rPr lang="en-US" b="1" dirty="0"/>
              <a:t>Whether opt-in or opt-out systems apply</a:t>
            </a:r>
          </a:p>
          <a:p>
            <a:pPr algn="just"/>
            <a:r>
              <a:rPr lang="en-US" b="1" dirty="0"/>
              <a:t>Whether licensing is required for commercial AI systems</a:t>
            </a:r>
            <a:br>
              <a:rPr lang="en-US" b="1" dirty="0"/>
            </a:br>
            <a:endParaRPr lang="en-GB" sz="2800" b="1" dirty="0"/>
          </a:p>
        </p:txBody>
      </p:sp>
    </p:spTree>
    <p:extLst>
      <p:ext uri="{BB962C8B-B14F-4D97-AF65-F5344CB8AC3E}">
        <p14:creationId xmlns:p14="http://schemas.microsoft.com/office/powerpoint/2010/main" val="1188614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ECA2A-6F8F-4E7F-33F8-E8DA6F89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3B7619-E4CC-1765-3B23-CE7F89E23C70}"/>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a:t>
            </a:r>
          </a:p>
        </p:txBody>
      </p:sp>
      <p:sp>
        <p:nvSpPr>
          <p:cNvPr id="3" name="Text Placeholder 2">
            <a:extLst>
              <a:ext uri="{FF2B5EF4-FFF2-40B4-BE49-F238E27FC236}">
                <a16:creationId xmlns:a16="http://schemas.microsoft.com/office/drawing/2014/main" id="{37AB07E3-98EA-A3E9-E458-E34E064579D5}"/>
              </a:ext>
            </a:extLst>
          </p:cNvPr>
          <p:cNvSpPr>
            <a:spLocks noGrp="1"/>
          </p:cNvSpPr>
          <p:nvPr>
            <p:ph type="body" idx="1"/>
          </p:nvPr>
        </p:nvSpPr>
        <p:spPr>
          <a:xfrm>
            <a:off x="191344" y="260648"/>
            <a:ext cx="11737304" cy="6336704"/>
          </a:xfrm>
        </p:spPr>
        <p:txBody>
          <a:bodyPr>
            <a:normAutofit/>
          </a:bodyPr>
          <a:lstStyle/>
          <a:p>
            <a:pPr>
              <a:buNone/>
            </a:pPr>
            <a:r>
              <a:rPr lang="en-US" b="1" dirty="0"/>
              <a:t>      </a:t>
            </a:r>
            <a:endParaRPr lang="en-GB" dirty="0"/>
          </a:p>
          <a:p>
            <a:pPr>
              <a:buFont typeface="Wingdings" panose="05000000000000000000" pitchFamily="2" charset="2"/>
              <a:buChar char="q"/>
            </a:pPr>
            <a:r>
              <a:rPr lang="en-US" b="1" dirty="0"/>
              <a:t>Strengthening Enforcement Mechanisms in Nigeria</a:t>
            </a:r>
          </a:p>
          <a:p>
            <a:pPr>
              <a:buFont typeface="Wingdings" panose="05000000000000000000" pitchFamily="2" charset="2"/>
              <a:buChar char="v"/>
            </a:pPr>
            <a:r>
              <a:rPr lang="en-US" dirty="0"/>
              <a:t>Even good laws are ineffective without enforcement. Nigeria should strengthen:</a:t>
            </a:r>
          </a:p>
          <a:p>
            <a:r>
              <a:rPr lang="en-US" dirty="0" err="1"/>
              <a:t>i</a:t>
            </a:r>
            <a:r>
              <a:rPr lang="en-US" dirty="0"/>
              <a:t>. The Nigerian Copyright Commission</a:t>
            </a:r>
          </a:p>
          <a:p>
            <a:r>
              <a:rPr lang="en-US" dirty="0"/>
              <a:t>ii.  Digital monitoring tools</a:t>
            </a:r>
            <a:br>
              <a:rPr lang="en-US" dirty="0"/>
            </a:br>
            <a:r>
              <a:rPr lang="en-US" dirty="0"/>
              <a:t>iii. IP dispute resolution mechanisms</a:t>
            </a:r>
          </a:p>
          <a:p>
            <a:r>
              <a:rPr lang="en-US" dirty="0"/>
              <a:t>AI-related disputes will be technical and fast-moving. Traditional litigation alone may be too slow.</a:t>
            </a:r>
          </a:p>
          <a:p>
            <a:pPr marL="0" indent="0">
              <a:buNone/>
            </a:pPr>
            <a:r>
              <a:rPr lang="en-US" dirty="0"/>
              <a:t> </a:t>
            </a:r>
          </a:p>
        </p:txBody>
      </p:sp>
    </p:spTree>
    <p:extLst>
      <p:ext uri="{BB962C8B-B14F-4D97-AF65-F5344CB8AC3E}">
        <p14:creationId xmlns:p14="http://schemas.microsoft.com/office/powerpoint/2010/main" val="958953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EC896-DE24-F84F-6478-7B40D3FE42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A5A049-9585-C1D6-C830-BFB5F731EB57}"/>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a:t>
            </a:r>
          </a:p>
        </p:txBody>
      </p:sp>
      <p:sp>
        <p:nvSpPr>
          <p:cNvPr id="3" name="Text Placeholder 2">
            <a:extLst>
              <a:ext uri="{FF2B5EF4-FFF2-40B4-BE49-F238E27FC236}">
                <a16:creationId xmlns:a16="http://schemas.microsoft.com/office/drawing/2014/main" id="{66D702C2-5B1B-EF41-34D8-E314BE81723B}"/>
              </a:ext>
            </a:extLst>
          </p:cNvPr>
          <p:cNvSpPr>
            <a:spLocks noGrp="1"/>
          </p:cNvSpPr>
          <p:nvPr>
            <p:ph type="body" idx="1"/>
          </p:nvPr>
        </p:nvSpPr>
        <p:spPr>
          <a:xfrm>
            <a:off x="191344" y="260648"/>
            <a:ext cx="11737304" cy="6336704"/>
          </a:xfrm>
        </p:spPr>
        <p:txBody>
          <a:bodyPr>
            <a:normAutofit/>
          </a:bodyPr>
          <a:lstStyle/>
          <a:p>
            <a:pPr>
              <a:buNone/>
            </a:pPr>
            <a:r>
              <a:rPr lang="en-US" b="1" dirty="0"/>
              <a:t>      </a:t>
            </a:r>
            <a:endParaRPr lang="en-GB" dirty="0"/>
          </a:p>
          <a:p>
            <a:r>
              <a:rPr lang="en-US" b="1" dirty="0"/>
              <a:t> INSTITUTIONAL AND PROFESSIONAL SOLUTIONS </a:t>
            </a:r>
          </a:p>
          <a:p>
            <a:r>
              <a:rPr lang="en-US" dirty="0"/>
              <a:t>Law is not only made by courts and parliament. Institutions shape how law works in practice.</a:t>
            </a:r>
          </a:p>
          <a:p>
            <a:r>
              <a:rPr lang="en-US" b="1" dirty="0"/>
              <a:t>1. AI Compliance Policies in </a:t>
            </a:r>
            <a:r>
              <a:rPr lang="en-US" b="1" dirty="0" err="1"/>
              <a:t>Organisations</a:t>
            </a:r>
            <a:endParaRPr lang="en-US" b="1" dirty="0"/>
          </a:p>
          <a:p>
            <a:r>
              <a:rPr lang="en-US" dirty="0"/>
              <a:t>Every </a:t>
            </a:r>
            <a:r>
              <a:rPr lang="en-US" dirty="0" err="1"/>
              <a:t>organisation</a:t>
            </a:r>
            <a:r>
              <a:rPr lang="en-US" dirty="0"/>
              <a:t> using AI should adopt internal rules: For example:</a:t>
            </a:r>
          </a:p>
          <a:p>
            <a:pPr lvl="0"/>
            <a:r>
              <a:rPr lang="en-US" dirty="0"/>
              <a:t>Disclosure when AI is used in content creation</a:t>
            </a:r>
          </a:p>
          <a:p>
            <a:pPr lvl="0"/>
            <a:r>
              <a:rPr lang="en-US" dirty="0"/>
              <a:t> Review of AI-generated output for infringement</a:t>
            </a:r>
          </a:p>
          <a:p>
            <a:pPr lvl="0"/>
            <a:r>
              <a:rPr lang="en-US" dirty="0"/>
              <a:t> Restriction on uploading confidential data into AI tools</a:t>
            </a:r>
          </a:p>
          <a:p>
            <a:r>
              <a:rPr lang="en-US" dirty="0"/>
              <a:t>For legal scholars and law firms especially, Ai should assist and not replace professional operations. </a:t>
            </a:r>
            <a:endParaRPr lang="en-US" b="1" dirty="0"/>
          </a:p>
        </p:txBody>
      </p:sp>
    </p:spTree>
    <p:extLst>
      <p:ext uri="{BB962C8B-B14F-4D97-AF65-F5344CB8AC3E}">
        <p14:creationId xmlns:p14="http://schemas.microsoft.com/office/powerpoint/2010/main" val="4287789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DBB0B-A727-DD53-EB47-99394DADA7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5A12F8-64FC-687D-9DFC-409E8272DC6E}"/>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a:t>
            </a:r>
          </a:p>
        </p:txBody>
      </p:sp>
      <p:sp>
        <p:nvSpPr>
          <p:cNvPr id="3" name="Text Placeholder 2">
            <a:extLst>
              <a:ext uri="{FF2B5EF4-FFF2-40B4-BE49-F238E27FC236}">
                <a16:creationId xmlns:a16="http://schemas.microsoft.com/office/drawing/2014/main" id="{744F49DF-20AF-D2C3-4ABA-01D642BCDA92}"/>
              </a:ext>
            </a:extLst>
          </p:cNvPr>
          <p:cNvSpPr>
            <a:spLocks noGrp="1"/>
          </p:cNvSpPr>
          <p:nvPr>
            <p:ph type="body" idx="1"/>
          </p:nvPr>
        </p:nvSpPr>
        <p:spPr>
          <a:xfrm>
            <a:off x="191344" y="260648"/>
            <a:ext cx="11737304" cy="6336704"/>
          </a:xfrm>
        </p:spPr>
        <p:txBody>
          <a:bodyPr>
            <a:normAutofit/>
          </a:bodyPr>
          <a:lstStyle/>
          <a:p>
            <a:pPr>
              <a:buNone/>
            </a:pPr>
            <a:r>
              <a:rPr lang="en-US" b="1" dirty="0"/>
              <a:t>      </a:t>
            </a:r>
            <a:endParaRPr lang="en-GB" dirty="0"/>
          </a:p>
          <a:p>
            <a:r>
              <a:rPr lang="en-US" b="1" dirty="0"/>
              <a:t>  IP Education for Legal and Tech Professionals</a:t>
            </a:r>
          </a:p>
          <a:p>
            <a:r>
              <a:rPr lang="en-US" dirty="0"/>
              <a:t>Many IP disputes today arise not from bad faith, but from ignorance. Universities and professional bodies should integrate disciplines like AI law, data governance and AI governance into core curricula. Because tomorrow’s IP lawyer is also a technology interpreter.</a:t>
            </a:r>
          </a:p>
          <a:p>
            <a:endParaRPr lang="en-US" dirty="0"/>
          </a:p>
          <a:p>
            <a:pPr marL="0" indent="0">
              <a:buNone/>
            </a:pPr>
            <a:endParaRPr lang="en-US" dirty="0"/>
          </a:p>
          <a:p>
            <a:r>
              <a:rPr lang="en-US" dirty="0"/>
              <a:t>In our current age, the complete band of AI might be impossible for scholars to adhere to and thus educational institutions should develop AI usage policies in order to preserve and protect academic integrity.</a:t>
            </a:r>
          </a:p>
        </p:txBody>
      </p:sp>
    </p:spTree>
    <p:extLst>
      <p:ext uri="{BB962C8B-B14F-4D97-AF65-F5344CB8AC3E}">
        <p14:creationId xmlns:p14="http://schemas.microsoft.com/office/powerpoint/2010/main" val="3739435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6AF00-533D-3452-10C2-56A592B63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5F5E6A-1137-C79C-31CD-FC5810DE5DD3}"/>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a:t>
            </a:r>
          </a:p>
        </p:txBody>
      </p:sp>
      <p:sp>
        <p:nvSpPr>
          <p:cNvPr id="3" name="Text Placeholder 2">
            <a:extLst>
              <a:ext uri="{FF2B5EF4-FFF2-40B4-BE49-F238E27FC236}">
                <a16:creationId xmlns:a16="http://schemas.microsoft.com/office/drawing/2014/main" id="{16DCB66C-6B81-FB61-3902-26E4A35CD260}"/>
              </a:ext>
            </a:extLst>
          </p:cNvPr>
          <p:cNvSpPr>
            <a:spLocks noGrp="1"/>
          </p:cNvSpPr>
          <p:nvPr>
            <p:ph type="body" idx="1"/>
          </p:nvPr>
        </p:nvSpPr>
        <p:spPr>
          <a:xfrm>
            <a:off x="191344" y="260648"/>
            <a:ext cx="11737304" cy="6336704"/>
          </a:xfrm>
        </p:spPr>
        <p:txBody>
          <a:bodyPr>
            <a:normAutofit/>
          </a:bodyPr>
          <a:lstStyle/>
          <a:p>
            <a:pPr>
              <a:buNone/>
            </a:pPr>
            <a:r>
              <a:rPr lang="en-US" b="1" dirty="0"/>
              <a:t>      </a:t>
            </a:r>
            <a:endParaRPr lang="en-GB" dirty="0"/>
          </a:p>
          <a:p>
            <a:r>
              <a:rPr lang="en-US" b="1" dirty="0"/>
              <a:t> Clear Contractual Clauses in AI Use</a:t>
            </a:r>
          </a:p>
          <a:p>
            <a:r>
              <a:rPr lang="en-US" dirty="0"/>
              <a:t>Businesses should not rely on assumptions. Contracts with AI providers should clearly state:</a:t>
            </a:r>
          </a:p>
          <a:p>
            <a:pPr lvl="0"/>
            <a:r>
              <a:rPr lang="en-US" dirty="0"/>
              <a:t>ownership of outputs</a:t>
            </a:r>
          </a:p>
          <a:p>
            <a:pPr lvl="0"/>
            <a:r>
              <a:rPr lang="en-US" dirty="0"/>
              <a:t>liability for infringement</a:t>
            </a:r>
          </a:p>
          <a:p>
            <a:pPr lvl="0"/>
            <a:r>
              <a:rPr lang="en-US" dirty="0"/>
              <a:t>confidentiality of inputs</a:t>
            </a:r>
          </a:p>
          <a:p>
            <a:pPr lvl="0"/>
            <a:r>
              <a:rPr lang="en-US" dirty="0"/>
              <a:t>permitted use of generated content</a:t>
            </a:r>
          </a:p>
          <a:p>
            <a:r>
              <a:rPr lang="en-US" dirty="0"/>
              <a:t>For example If a company uses an AI tool to design its logo, the contract should state whether the company owns the design or only has a </a:t>
            </a:r>
            <a:r>
              <a:rPr lang="en-US" dirty="0" err="1"/>
              <a:t>licence</a:t>
            </a:r>
            <a:r>
              <a:rPr lang="en-US" dirty="0"/>
              <a:t> to use it. Without this, disputes become inevitable.</a:t>
            </a:r>
          </a:p>
        </p:txBody>
      </p:sp>
    </p:spTree>
    <p:extLst>
      <p:ext uri="{BB962C8B-B14F-4D97-AF65-F5344CB8AC3E}">
        <p14:creationId xmlns:p14="http://schemas.microsoft.com/office/powerpoint/2010/main" val="21717360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D0C94-0DD1-4D9C-02FE-9BC6E4B024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8FD72-1494-B619-D580-E50536B63BFD}"/>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a:t>
            </a:r>
          </a:p>
        </p:txBody>
      </p:sp>
      <p:sp>
        <p:nvSpPr>
          <p:cNvPr id="3" name="Text Placeholder 2">
            <a:extLst>
              <a:ext uri="{FF2B5EF4-FFF2-40B4-BE49-F238E27FC236}">
                <a16:creationId xmlns:a16="http://schemas.microsoft.com/office/drawing/2014/main" id="{5311494B-4788-E1F9-B8B0-46CAA5FBF42A}"/>
              </a:ext>
            </a:extLst>
          </p:cNvPr>
          <p:cNvSpPr>
            <a:spLocks noGrp="1"/>
          </p:cNvSpPr>
          <p:nvPr>
            <p:ph type="body" idx="1"/>
          </p:nvPr>
        </p:nvSpPr>
        <p:spPr>
          <a:xfrm>
            <a:off x="191344" y="260648"/>
            <a:ext cx="11737304" cy="6336704"/>
          </a:xfrm>
        </p:spPr>
        <p:txBody>
          <a:bodyPr>
            <a:normAutofit fontScale="92500" lnSpcReduction="20000"/>
          </a:bodyPr>
          <a:lstStyle/>
          <a:p>
            <a:pPr>
              <a:buNone/>
            </a:pPr>
            <a:r>
              <a:rPr lang="en-US" b="1" dirty="0"/>
              <a:t>      </a:t>
            </a:r>
            <a:endParaRPr lang="en-GB" dirty="0"/>
          </a:p>
          <a:p>
            <a:r>
              <a:rPr lang="en-US" b="1" dirty="0"/>
              <a:t> Professional Ethical Guidelines</a:t>
            </a:r>
          </a:p>
          <a:p>
            <a:r>
              <a:rPr lang="en-US" dirty="0"/>
              <a:t>Bar associations, design councils, and creative industries should issue guidelines. For lawyers specifically, AI must not compromise confidentiality, AI output must always be verified, AI cannot replace legal reasoning. This aligns with existing professional ethics on competence and confidentiality.</a:t>
            </a:r>
          </a:p>
          <a:p>
            <a:pPr marL="0" indent="0">
              <a:buNone/>
            </a:pPr>
            <a:r>
              <a:rPr lang="en-US" dirty="0"/>
              <a:t> </a:t>
            </a:r>
          </a:p>
          <a:p>
            <a:r>
              <a:rPr lang="en-US" b="1" dirty="0"/>
              <a:t>C. TECHNOLOGY AND ETHICAL GOVERNANCE</a:t>
            </a:r>
          </a:p>
          <a:p>
            <a:pPr marL="0" indent="0">
              <a:buNone/>
            </a:pPr>
            <a:r>
              <a:rPr lang="en-US" dirty="0"/>
              <a:t>Law alone cannot solve AI </a:t>
            </a:r>
            <a:r>
              <a:rPr lang="en-US" dirty="0" err="1"/>
              <a:t>challenges.We</a:t>
            </a:r>
            <a:r>
              <a:rPr lang="en-US" dirty="0"/>
              <a:t> also need technology-based safeguards such as:</a:t>
            </a:r>
          </a:p>
          <a:p>
            <a:r>
              <a:rPr lang="en-US" b="1" dirty="0"/>
              <a:t>1. AI Transparency and Disclosure Systems</a:t>
            </a:r>
          </a:p>
          <a:p>
            <a:pPr marL="0" indent="0">
              <a:buNone/>
            </a:pPr>
            <a:r>
              <a:rPr lang="en-US" dirty="0"/>
              <a:t>   AI-generated content should be clearly labelled. For example, “Generated with AI   assistance” or “Human-edited AI content”</a:t>
            </a:r>
            <a:br>
              <a:rPr lang="en-US" dirty="0"/>
            </a:br>
            <a:r>
              <a:rPr lang="en-US" dirty="0"/>
              <a:t>This helps prevent deception and protects originality.</a:t>
            </a:r>
          </a:p>
          <a:p>
            <a:r>
              <a:rPr lang="en-US" b="1" dirty="0"/>
              <a:t>2. Watermarking and Content Tracking</a:t>
            </a:r>
          </a:p>
          <a:p>
            <a:pPr marL="0" indent="0">
              <a:buNone/>
            </a:pPr>
            <a:r>
              <a:rPr lang="en-US" dirty="0"/>
              <a:t>Developers can embed invisible identifiers into AI-generated content. This helps trace origin, prevent misuse and identify infringement sources.</a:t>
            </a:r>
          </a:p>
        </p:txBody>
      </p:sp>
    </p:spTree>
    <p:extLst>
      <p:ext uri="{BB962C8B-B14F-4D97-AF65-F5344CB8AC3E}">
        <p14:creationId xmlns:p14="http://schemas.microsoft.com/office/powerpoint/2010/main" val="3772108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FEDBE-EF69-E226-C010-2F44004705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9F0B4C-E274-909F-2B5A-A24DCC92DB53}"/>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CONCLUSION</a:t>
            </a:r>
          </a:p>
        </p:txBody>
      </p:sp>
      <p:sp>
        <p:nvSpPr>
          <p:cNvPr id="3" name="Text Placeholder 2">
            <a:extLst>
              <a:ext uri="{FF2B5EF4-FFF2-40B4-BE49-F238E27FC236}">
                <a16:creationId xmlns:a16="http://schemas.microsoft.com/office/drawing/2014/main" id="{AA80E3C0-4644-22D2-CA66-4EF2607BAACD}"/>
              </a:ext>
            </a:extLst>
          </p:cNvPr>
          <p:cNvSpPr>
            <a:spLocks noGrp="1"/>
          </p:cNvSpPr>
          <p:nvPr>
            <p:ph type="body" idx="1"/>
          </p:nvPr>
        </p:nvSpPr>
        <p:spPr>
          <a:xfrm>
            <a:off x="191344" y="260648"/>
            <a:ext cx="11737304" cy="6336704"/>
          </a:xfrm>
        </p:spPr>
        <p:txBody>
          <a:bodyPr>
            <a:normAutofit fontScale="92500" lnSpcReduction="10000"/>
          </a:bodyPr>
          <a:lstStyle/>
          <a:p>
            <a:pPr>
              <a:buNone/>
            </a:pPr>
            <a:r>
              <a:rPr lang="en-US" b="1" dirty="0"/>
              <a:t>                                 </a:t>
            </a:r>
            <a:endParaRPr lang="en-GB" b="1" dirty="0"/>
          </a:p>
          <a:p>
            <a:pPr algn="just">
              <a:buNone/>
            </a:pPr>
            <a:r>
              <a:rPr lang="en-US" sz="3200" b="1" dirty="0"/>
              <a:t>If we return to the central question, who owns creativity in the age of artificial intelligence?” The emerging global answer is:</a:t>
            </a:r>
          </a:p>
          <a:p>
            <a:pPr marL="0" indent="0" algn="just">
              <a:buNone/>
            </a:pPr>
            <a:r>
              <a:rPr lang="en-US" sz="3200" b="1" dirty="0" err="1">
                <a:solidFill>
                  <a:srgbClr val="FF0000"/>
                </a:solidFill>
              </a:rPr>
              <a:t>i</a:t>
            </a:r>
            <a:r>
              <a:rPr lang="en-US" sz="3200" b="1" dirty="0">
                <a:solidFill>
                  <a:srgbClr val="FF0000"/>
                </a:solidFill>
              </a:rPr>
              <a:t>. AI does not own anything</a:t>
            </a:r>
            <a:br>
              <a:rPr lang="en-US" sz="3200" b="1" dirty="0">
                <a:solidFill>
                  <a:srgbClr val="FF0000"/>
                </a:solidFill>
              </a:rPr>
            </a:br>
            <a:r>
              <a:rPr lang="en-US" sz="3200" b="1" dirty="0">
                <a:solidFill>
                  <a:srgbClr val="FF0000"/>
                </a:solidFill>
              </a:rPr>
              <a:t>ii. Humans remain the legal anchor of creativity</a:t>
            </a:r>
            <a:br>
              <a:rPr lang="en-US" sz="3200" b="1" dirty="0">
                <a:solidFill>
                  <a:srgbClr val="FF0000"/>
                </a:solidFill>
              </a:rPr>
            </a:br>
            <a:r>
              <a:rPr lang="en-US" sz="3200" b="1" dirty="0">
                <a:solidFill>
                  <a:srgbClr val="FF0000"/>
                </a:solidFill>
              </a:rPr>
              <a:t>iii.          But humans must now prove their role more clearly than ever before,</a:t>
            </a:r>
          </a:p>
          <a:p>
            <a:pPr marL="0" indent="0" algn="just">
              <a:buNone/>
            </a:pPr>
            <a:endParaRPr lang="en-US" sz="3200" b="1" dirty="0">
              <a:solidFill>
                <a:srgbClr val="FF0000"/>
              </a:solidFill>
            </a:endParaRPr>
          </a:p>
          <a:p>
            <a:pPr algn="just">
              <a:buFont typeface="Wingdings" panose="05000000000000000000" pitchFamily="2" charset="2"/>
              <a:buChar char="q"/>
            </a:pPr>
            <a:r>
              <a:rPr lang="en-US" sz="3200" b="1" dirty="0"/>
              <a:t> Intellectual property law is </a:t>
            </a:r>
            <a:r>
              <a:rPr lang="en-US" sz="3200" b="1" dirty="0">
                <a:solidFill>
                  <a:srgbClr val="FF0000"/>
                </a:solidFill>
              </a:rPr>
              <a:t>not disappearing in the age of AI</a:t>
            </a:r>
            <a:r>
              <a:rPr lang="en-US" sz="3200" b="1" dirty="0"/>
              <a:t>, it is simply being forced to evolve rapidly, and irreversibly.</a:t>
            </a:r>
          </a:p>
          <a:p>
            <a:pPr marL="0" indent="0" algn="just">
              <a:buNone/>
            </a:pPr>
            <a:endParaRPr lang="en-US" sz="3200" b="1" dirty="0"/>
          </a:p>
          <a:p>
            <a:pPr algn="just">
              <a:buFont typeface="Wingdings" panose="05000000000000000000" pitchFamily="2" charset="2"/>
              <a:buChar char="q"/>
            </a:pPr>
            <a:r>
              <a:rPr lang="en-US" sz="3200" b="1" dirty="0"/>
              <a:t>Artificial Intelligence is not the enemy, it is a tool and like every powerful tool, its value depends on how we use it.</a:t>
            </a:r>
          </a:p>
          <a:p>
            <a:pPr marL="0" indent="0">
              <a:buNone/>
            </a:pPr>
            <a:r>
              <a:rPr lang="en-US" dirty="0"/>
              <a:t> </a:t>
            </a:r>
          </a:p>
          <a:p>
            <a:pPr algn="just"/>
            <a:endParaRPr lang="en-US" dirty="0"/>
          </a:p>
        </p:txBody>
      </p:sp>
    </p:spTree>
    <p:extLst>
      <p:ext uri="{BB962C8B-B14F-4D97-AF65-F5344CB8AC3E}">
        <p14:creationId xmlns:p14="http://schemas.microsoft.com/office/powerpoint/2010/main" val="3630201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57BA4-CF73-CBBA-9C03-A43EBA5A7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94ED82-4573-C7F6-CD7D-A07B3F91B988}"/>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CONCLUSION</a:t>
            </a:r>
          </a:p>
        </p:txBody>
      </p:sp>
      <p:sp>
        <p:nvSpPr>
          <p:cNvPr id="3" name="Text Placeholder 2">
            <a:extLst>
              <a:ext uri="{FF2B5EF4-FFF2-40B4-BE49-F238E27FC236}">
                <a16:creationId xmlns:a16="http://schemas.microsoft.com/office/drawing/2014/main" id="{F5B3774E-372C-E03F-49A0-0D859FF9BB03}"/>
              </a:ext>
            </a:extLst>
          </p:cNvPr>
          <p:cNvSpPr>
            <a:spLocks noGrp="1"/>
          </p:cNvSpPr>
          <p:nvPr>
            <p:ph type="body" idx="1"/>
          </p:nvPr>
        </p:nvSpPr>
        <p:spPr>
          <a:xfrm>
            <a:off x="191344" y="260648"/>
            <a:ext cx="11737304" cy="6336704"/>
          </a:xfrm>
        </p:spPr>
        <p:txBody>
          <a:bodyPr>
            <a:normAutofit fontScale="85000" lnSpcReduction="20000"/>
          </a:bodyPr>
          <a:lstStyle/>
          <a:p>
            <a:pPr>
              <a:buNone/>
            </a:pPr>
            <a:r>
              <a:rPr lang="en-US" b="1" dirty="0"/>
              <a:t>                                 </a:t>
            </a:r>
            <a:endParaRPr lang="en-GB" b="1" dirty="0"/>
          </a:p>
          <a:p>
            <a:pPr algn="just">
              <a:buFont typeface="Wingdings" panose="05000000000000000000" pitchFamily="2" charset="2"/>
              <a:buChar char="q"/>
            </a:pPr>
            <a:r>
              <a:rPr lang="en-US" sz="3200" b="1" dirty="0">
                <a:solidFill>
                  <a:srgbClr val="FF0000"/>
                </a:solidFill>
              </a:rPr>
              <a:t>The real question is not whether AI will transform intellectual property, it already has. The real question is whether our laws, institutions, and professionals are prepared for that transformation.</a:t>
            </a:r>
          </a:p>
          <a:p>
            <a:pPr marL="0" indent="0" algn="just">
              <a:buNone/>
            </a:pPr>
            <a:endParaRPr lang="en-US" sz="3200" b="1" dirty="0">
              <a:solidFill>
                <a:srgbClr val="FF0000"/>
              </a:solidFill>
            </a:endParaRPr>
          </a:p>
          <a:p>
            <a:pPr algn="just">
              <a:buFont typeface="Wingdings" panose="05000000000000000000" pitchFamily="2" charset="2"/>
              <a:buChar char="q"/>
            </a:pPr>
            <a:r>
              <a:rPr lang="en-US" sz="3200" b="1" dirty="0"/>
              <a:t>As lawyers and scholars, our duty is not merely to follow technological change, it is to shape it because if law does not lead, technology will. And when technology leads without law, rights suffer.</a:t>
            </a:r>
          </a:p>
          <a:p>
            <a:pPr marL="0" indent="0" algn="just">
              <a:buNone/>
            </a:pPr>
            <a:endParaRPr lang="en-US" sz="3200" b="1" dirty="0">
              <a:solidFill>
                <a:srgbClr val="FF0000"/>
              </a:solidFill>
            </a:endParaRPr>
          </a:p>
          <a:p>
            <a:pPr algn="just">
              <a:buFont typeface="Wingdings" panose="05000000000000000000" pitchFamily="2" charset="2"/>
              <a:buChar char="q"/>
            </a:pPr>
            <a:r>
              <a:rPr lang="en-US" sz="3200" b="1" dirty="0">
                <a:solidFill>
                  <a:srgbClr val="FF0000"/>
                </a:solidFill>
              </a:rPr>
              <a:t>However, while we regulate technology, we must avoid over regulation that kills innovation. </a:t>
            </a:r>
          </a:p>
          <a:p>
            <a:pPr marL="0" indent="0" algn="just">
              <a:buNone/>
            </a:pPr>
            <a:endParaRPr lang="en-US" sz="3200" b="1" dirty="0">
              <a:solidFill>
                <a:srgbClr val="FF0000"/>
              </a:solidFill>
            </a:endParaRPr>
          </a:p>
          <a:p>
            <a:pPr algn="just">
              <a:buFont typeface="Wingdings" panose="05000000000000000000" pitchFamily="2" charset="2"/>
              <a:buChar char="q"/>
            </a:pPr>
            <a:r>
              <a:rPr lang="en-US" sz="3200" b="1" dirty="0">
                <a:solidFill>
                  <a:srgbClr val="FF0000"/>
                </a:solidFill>
              </a:rPr>
              <a:t>The goal is balance, we must protect creators, inventors, businesses, privacy, and public trust.</a:t>
            </a:r>
            <a:br>
              <a:rPr lang="en-US" sz="3200" b="1" dirty="0">
                <a:solidFill>
                  <a:srgbClr val="FF0000"/>
                </a:solidFill>
              </a:rPr>
            </a:br>
            <a:endParaRPr lang="en-US" sz="3200" b="1" dirty="0">
              <a:solidFill>
                <a:srgbClr val="FF0000"/>
              </a:solidFill>
            </a:endParaRPr>
          </a:p>
          <a:p>
            <a:pPr marL="0" indent="0">
              <a:buNone/>
            </a:pPr>
            <a:r>
              <a:rPr lang="en-US" dirty="0"/>
              <a:t> </a:t>
            </a:r>
          </a:p>
          <a:p>
            <a:pPr algn="just"/>
            <a:endParaRPr lang="en-US" dirty="0"/>
          </a:p>
        </p:txBody>
      </p:sp>
    </p:spTree>
    <p:extLst>
      <p:ext uri="{BB962C8B-B14F-4D97-AF65-F5344CB8AC3E}">
        <p14:creationId xmlns:p14="http://schemas.microsoft.com/office/powerpoint/2010/main" val="379933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700" y="-7144"/>
            <a:ext cx="12217400" cy="1041400"/>
            <a:chOff x="0" y="0"/>
            <a:chExt cx="24434800" cy="2082800"/>
          </a:xfrm>
        </p:grpSpPr>
        <p:sp>
          <p:nvSpPr>
            <p:cNvPr id="3" name="Freeform 3"/>
            <p:cNvSpPr/>
            <p:nvPr/>
          </p:nvSpPr>
          <p:spPr>
            <a:xfrm>
              <a:off x="0" y="0"/>
              <a:ext cx="24434800" cy="2082800"/>
            </a:xfrm>
            <a:custGeom>
              <a:avLst/>
              <a:gdLst/>
              <a:ahLst/>
              <a:cxnLst/>
              <a:rect l="l" t="t" r="r" b="b"/>
              <a:pathLst>
                <a:path w="24434800" h="2082800">
                  <a:moveTo>
                    <a:pt x="25400" y="6350"/>
                  </a:moveTo>
                  <a:lnTo>
                    <a:pt x="10761091" y="0"/>
                  </a:lnTo>
                  <a:cubicBezTo>
                    <a:pt x="11624691" y="320675"/>
                    <a:pt x="16205200" y="1165225"/>
                    <a:pt x="18516600" y="1165225"/>
                  </a:cubicBezTo>
                  <a:cubicBezTo>
                    <a:pt x="20828000" y="1165225"/>
                    <a:pt x="23393400" y="482600"/>
                    <a:pt x="24409400" y="174625"/>
                  </a:cubicBezTo>
                  <a:lnTo>
                    <a:pt x="24434800" y="676275"/>
                  </a:lnTo>
                  <a:cubicBezTo>
                    <a:pt x="24003000" y="815975"/>
                    <a:pt x="21234400" y="1400175"/>
                    <a:pt x="18211800" y="1393825"/>
                  </a:cubicBezTo>
                  <a:cubicBezTo>
                    <a:pt x="15189200" y="1387475"/>
                    <a:pt x="9334500" y="523875"/>
                    <a:pt x="6299200" y="638175"/>
                  </a:cubicBezTo>
                  <a:cubicBezTo>
                    <a:pt x="3175000" y="663575"/>
                    <a:pt x="1143000" y="1530350"/>
                    <a:pt x="0" y="2082800"/>
                  </a:cubicBezTo>
                  <a:lnTo>
                    <a:pt x="25400" y="6350"/>
                  </a:lnTo>
                  <a:close/>
                </a:path>
              </a:pathLst>
            </a:custGeom>
            <a:gradFill rotWithShape="1">
              <a:gsLst>
                <a:gs pos="0">
                  <a:srgbClr val="00729F">
                    <a:alpha val="45000"/>
                  </a:srgbClr>
                </a:gs>
                <a:gs pos="100000">
                  <a:srgbClr val="00C4CD">
                    <a:alpha val="55000"/>
                  </a:srgbClr>
                </a:gs>
              </a:gsLst>
              <a:lin ang="5400000"/>
            </a:gradFill>
          </p:spPr>
        </p:sp>
      </p:grpSp>
      <p:grpSp>
        <p:nvGrpSpPr>
          <p:cNvPr id="4" name="Group 4"/>
          <p:cNvGrpSpPr/>
          <p:nvPr/>
        </p:nvGrpSpPr>
        <p:grpSpPr>
          <a:xfrm>
            <a:off x="5842000" y="-7144"/>
            <a:ext cx="6350000" cy="638175"/>
            <a:chOff x="0" y="0"/>
            <a:chExt cx="12700000" cy="1276350"/>
          </a:xfrm>
        </p:grpSpPr>
        <p:sp>
          <p:nvSpPr>
            <p:cNvPr id="5" name="Freeform 5"/>
            <p:cNvSpPr/>
            <p:nvPr/>
          </p:nvSpPr>
          <p:spPr>
            <a:xfrm>
              <a:off x="0" y="0"/>
              <a:ext cx="12700000" cy="1276223"/>
            </a:xfrm>
            <a:custGeom>
              <a:avLst/>
              <a:gdLst/>
              <a:ahLst/>
              <a:cxnLst/>
              <a:rect l="l" t="t" r="r" b="b"/>
              <a:pathLst>
                <a:path w="12700000" h="1276223">
                  <a:moveTo>
                    <a:pt x="0" y="0"/>
                  </a:moveTo>
                  <a:cubicBezTo>
                    <a:pt x="736600" y="218821"/>
                    <a:pt x="4944491" y="1143381"/>
                    <a:pt x="7061200" y="1209802"/>
                  </a:cubicBezTo>
                  <a:cubicBezTo>
                    <a:pt x="9177910" y="1276223"/>
                    <a:pt x="11760200" y="598424"/>
                    <a:pt x="12700000" y="398907"/>
                  </a:cubicBezTo>
                  <a:lnTo>
                    <a:pt x="12700000" y="12827"/>
                  </a:lnTo>
                  <a:lnTo>
                    <a:pt x="0" y="0"/>
                  </a:lnTo>
                  <a:close/>
                </a:path>
              </a:pathLst>
            </a:custGeom>
            <a:gradFill rotWithShape="1">
              <a:gsLst>
                <a:gs pos="0">
                  <a:srgbClr val="009DA5">
                    <a:alpha val="30000"/>
                  </a:srgbClr>
                </a:gs>
                <a:gs pos="80000">
                  <a:srgbClr val="008ABF">
                    <a:alpha val="45000"/>
                  </a:srgbClr>
                </a:gs>
              </a:gsLst>
              <a:lin ang="5400000"/>
            </a:gradFill>
          </p:spPr>
        </p:sp>
      </p:grpSp>
      <p:sp>
        <p:nvSpPr>
          <p:cNvPr id="6" name="Freeform 6"/>
          <p:cNvSpPr/>
          <p:nvPr/>
        </p:nvSpPr>
        <p:spPr>
          <a:xfrm>
            <a:off x="-46591" y="-21762"/>
            <a:ext cx="12278519" cy="1097565"/>
          </a:xfrm>
          <a:custGeom>
            <a:avLst/>
            <a:gdLst/>
            <a:ahLst/>
            <a:cxnLst/>
            <a:rect l="l" t="t" r="r" b="b"/>
            <a:pathLst>
              <a:path w="18417778" h="1646347">
                <a:moveTo>
                  <a:pt x="0" y="0"/>
                </a:moveTo>
                <a:lnTo>
                  <a:pt x="18417778" y="0"/>
                </a:lnTo>
                <a:lnTo>
                  <a:pt x="18417778" y="1646346"/>
                </a:lnTo>
                <a:lnTo>
                  <a:pt x="0" y="1646346"/>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7" name="Freeform 7"/>
          <p:cNvSpPr/>
          <p:nvPr/>
        </p:nvSpPr>
        <p:spPr>
          <a:xfrm>
            <a:off x="388190" y="223468"/>
            <a:ext cx="11524890" cy="6634532"/>
          </a:xfrm>
          <a:custGeom>
            <a:avLst/>
            <a:gdLst/>
            <a:ahLst/>
            <a:cxnLst/>
            <a:rect l="l" t="t" r="r" b="b"/>
            <a:pathLst>
              <a:path w="17287335" h="9951798">
                <a:moveTo>
                  <a:pt x="0" y="0"/>
                </a:moveTo>
                <a:lnTo>
                  <a:pt x="17287334" y="0"/>
                </a:lnTo>
                <a:lnTo>
                  <a:pt x="17287334" y="9951798"/>
                </a:lnTo>
                <a:lnTo>
                  <a:pt x="0" y="9951798"/>
                </a:lnTo>
                <a:lnTo>
                  <a:pt x="0" y="0"/>
                </a:lnTo>
                <a:close/>
              </a:path>
            </a:pathLst>
          </a:custGeom>
          <a:blipFill>
            <a:blip r:embed="rId4" cstate="print"/>
            <a:stretch>
              <a:fillRect t="-16428" b="-16428"/>
            </a:stretch>
          </a:blipFill>
        </p:spPr>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C1A83-7C58-49F7-067A-F2E1FE229D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5CB1A-9D05-5616-754A-DDA41C751CA2}"/>
              </a:ext>
            </a:extLst>
          </p:cNvPr>
          <p:cNvSpPr>
            <a:spLocks noGrp="1"/>
          </p:cNvSpPr>
          <p:nvPr>
            <p:ph type="title"/>
          </p:nvPr>
        </p:nvSpPr>
        <p:spPr>
          <a:xfrm>
            <a:off x="119336" y="188640"/>
            <a:ext cx="11463064" cy="504056"/>
          </a:xfrm>
        </p:spPr>
        <p:txBody>
          <a:bodyPr>
            <a:normAutofit fontScale="90000"/>
          </a:bodyPr>
          <a:lstStyle/>
          <a:p>
            <a:r>
              <a:rPr lang="en-US" sz="3600" dirty="0"/>
              <a:t>               </a:t>
            </a:r>
            <a:r>
              <a:rPr lang="en-US" sz="3600" b="1" dirty="0">
                <a:solidFill>
                  <a:srgbClr val="FF0000"/>
                </a:solidFill>
              </a:rPr>
              <a:t>INTRODUCTORY AND BACKGROUND SETTING</a:t>
            </a:r>
          </a:p>
        </p:txBody>
      </p:sp>
      <p:sp>
        <p:nvSpPr>
          <p:cNvPr id="3" name="Text Placeholder 2">
            <a:extLst>
              <a:ext uri="{FF2B5EF4-FFF2-40B4-BE49-F238E27FC236}">
                <a16:creationId xmlns:a16="http://schemas.microsoft.com/office/drawing/2014/main" id="{F76322F3-0085-46BD-F468-4CE00219FE57}"/>
              </a:ext>
            </a:extLst>
          </p:cNvPr>
          <p:cNvSpPr>
            <a:spLocks noGrp="1"/>
          </p:cNvSpPr>
          <p:nvPr>
            <p:ph type="body" idx="1"/>
          </p:nvPr>
        </p:nvSpPr>
        <p:spPr>
          <a:xfrm>
            <a:off x="119336" y="692696"/>
            <a:ext cx="11737304" cy="5631904"/>
          </a:xfrm>
        </p:spPr>
        <p:txBody>
          <a:bodyPr>
            <a:normAutofit/>
          </a:bodyPr>
          <a:lstStyle/>
          <a:p>
            <a:pPr algn="just">
              <a:buFont typeface="Wingdings" panose="05000000000000000000" pitchFamily="2" charset="2"/>
              <a:buChar char="v"/>
            </a:pPr>
            <a:r>
              <a:rPr lang="en-US" b="1" dirty="0">
                <a:solidFill>
                  <a:srgbClr val="FF0000"/>
                </a:solidFill>
              </a:rPr>
              <a:t> </a:t>
            </a:r>
            <a:r>
              <a:rPr lang="en-US" b="1" dirty="0"/>
              <a:t>Truly, humanity is being authenticated by codes: The copyright office requires proof of human authorship; Social media, the Instagram verifies ‘real person’ via AI face scans; AI credit scores a customer if he qualifies for a loan; in schools and education, Turnitin AI detector flags similarity index.</a:t>
            </a:r>
          </a:p>
          <a:p>
            <a:pPr marL="0" indent="0" algn="just">
              <a:buNone/>
            </a:pPr>
            <a:endParaRPr lang="en-US" b="1" dirty="0"/>
          </a:p>
          <a:p>
            <a:pPr algn="just">
              <a:buFont typeface="Wingdings" panose="05000000000000000000" pitchFamily="2" charset="2"/>
              <a:buChar char="q"/>
            </a:pPr>
            <a:r>
              <a:rPr lang="en-US" b="1" dirty="0">
                <a:solidFill>
                  <a:srgbClr val="FF0000"/>
                </a:solidFill>
              </a:rPr>
              <a:t>Today, Artificial Intelligence (AI) writes articles, composes music, paints portraits, drafts legal documents, Decide disputes between parties, Generate evidences for the courts, diagnoses diseases, creates films, designs logos, and even invents technological solutions. These are all tasks hitherto performed exclusively by humans and is protected by intellectual property rights as exclusive rights.</a:t>
            </a:r>
          </a:p>
        </p:txBody>
      </p:sp>
    </p:spTree>
    <p:extLst>
      <p:ext uri="{BB962C8B-B14F-4D97-AF65-F5344CB8AC3E}">
        <p14:creationId xmlns:p14="http://schemas.microsoft.com/office/powerpoint/2010/main" val="1302044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B3712-5E95-B814-0192-F9251B4A6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B11C9-CB99-AEB8-B3E8-9E3874645073}"/>
              </a:ext>
            </a:extLst>
          </p:cNvPr>
          <p:cNvSpPr>
            <a:spLocks noGrp="1"/>
          </p:cNvSpPr>
          <p:nvPr>
            <p:ph type="title"/>
          </p:nvPr>
        </p:nvSpPr>
        <p:spPr>
          <a:xfrm>
            <a:off x="119336" y="188640"/>
            <a:ext cx="11463064" cy="504056"/>
          </a:xfrm>
        </p:spPr>
        <p:txBody>
          <a:bodyPr>
            <a:normAutofit fontScale="90000"/>
          </a:bodyPr>
          <a:lstStyle/>
          <a:p>
            <a:r>
              <a:rPr lang="en-US" sz="3600" dirty="0"/>
              <a:t>               </a:t>
            </a:r>
            <a:r>
              <a:rPr lang="en-US" sz="3600" b="1" dirty="0">
                <a:solidFill>
                  <a:srgbClr val="FF0000"/>
                </a:solidFill>
              </a:rPr>
              <a:t>INTRODUCTORY AND BACKGROUND SETTING</a:t>
            </a:r>
          </a:p>
        </p:txBody>
      </p:sp>
      <p:sp>
        <p:nvSpPr>
          <p:cNvPr id="3" name="Text Placeholder 2">
            <a:extLst>
              <a:ext uri="{FF2B5EF4-FFF2-40B4-BE49-F238E27FC236}">
                <a16:creationId xmlns:a16="http://schemas.microsoft.com/office/drawing/2014/main" id="{AB6184DC-CD4C-15C6-7607-7B7E26D271F1}"/>
              </a:ext>
            </a:extLst>
          </p:cNvPr>
          <p:cNvSpPr>
            <a:spLocks noGrp="1"/>
          </p:cNvSpPr>
          <p:nvPr>
            <p:ph type="body" idx="1"/>
          </p:nvPr>
        </p:nvSpPr>
        <p:spPr>
          <a:xfrm>
            <a:off x="119336" y="692696"/>
            <a:ext cx="11737304" cy="5631904"/>
          </a:xfrm>
        </p:spPr>
        <p:txBody>
          <a:bodyPr>
            <a:normAutofit lnSpcReduction="10000"/>
          </a:bodyPr>
          <a:lstStyle/>
          <a:p>
            <a:pPr>
              <a:buFont typeface="Wingdings" panose="05000000000000000000" pitchFamily="2" charset="2"/>
              <a:buChar char="q"/>
            </a:pPr>
            <a:r>
              <a:rPr lang="en-US" b="1" dirty="0">
                <a:solidFill>
                  <a:srgbClr val="FF0000"/>
                </a:solidFill>
              </a:rPr>
              <a:t> </a:t>
            </a:r>
            <a:r>
              <a:rPr lang="en-US" dirty="0"/>
              <a:t>The foregoing raises  important legal, philosophical and ethical puzzles such as:</a:t>
            </a:r>
          </a:p>
          <a:p>
            <a:pPr lvl="0">
              <a:buFont typeface="Wingdings" panose="05000000000000000000" pitchFamily="2" charset="2"/>
              <a:buChar char="ü"/>
            </a:pPr>
            <a:r>
              <a:rPr lang="en-US" dirty="0"/>
              <a:t>Who owns what AI creates?</a:t>
            </a:r>
          </a:p>
          <a:p>
            <a:pPr lvl="0">
              <a:buFont typeface="Wingdings" panose="05000000000000000000" pitchFamily="2" charset="2"/>
              <a:buChar char="ü"/>
            </a:pPr>
            <a:r>
              <a:rPr lang="en-US" dirty="0"/>
              <a:t>Can a machine be an author?</a:t>
            </a:r>
          </a:p>
          <a:p>
            <a:pPr lvl="0">
              <a:buFont typeface="Wingdings" panose="05000000000000000000" pitchFamily="2" charset="2"/>
              <a:buChar char="ü"/>
            </a:pPr>
            <a:r>
              <a:rPr lang="en-US" dirty="0"/>
              <a:t>Can AI infringe copyright?</a:t>
            </a:r>
          </a:p>
          <a:p>
            <a:pPr lvl="0">
              <a:buFont typeface="Wingdings" panose="05000000000000000000" pitchFamily="2" charset="2"/>
              <a:buChar char="ü"/>
            </a:pPr>
            <a:r>
              <a:rPr lang="en-US" dirty="0"/>
              <a:t>Can an invention made by AI be patented?</a:t>
            </a:r>
          </a:p>
          <a:p>
            <a:pPr lvl="0">
              <a:buFont typeface="Wingdings" panose="05000000000000000000" pitchFamily="2" charset="2"/>
              <a:buChar char="ü"/>
            </a:pPr>
            <a:r>
              <a:rPr lang="en-US" dirty="0"/>
              <a:t>Can a company register a trademark generated by AI?</a:t>
            </a:r>
          </a:p>
          <a:p>
            <a:pPr lvl="0">
              <a:buFont typeface="Wingdings" panose="05000000000000000000" pitchFamily="2" charset="2"/>
              <a:buChar char="ü"/>
            </a:pPr>
            <a:r>
              <a:rPr lang="en-US" dirty="0"/>
              <a:t>Can data used to train AI amount to theft of intellectual property?</a:t>
            </a:r>
          </a:p>
          <a:p>
            <a:pPr marL="0" lvl="0" indent="0">
              <a:buNone/>
            </a:pPr>
            <a:endParaRPr lang="en-US" dirty="0"/>
          </a:p>
          <a:p>
            <a:pPr algn="just">
              <a:buFont typeface="Wingdings" panose="05000000000000000000" pitchFamily="2" charset="2"/>
              <a:buChar char="q"/>
            </a:pPr>
            <a:r>
              <a:rPr lang="en-US" b="1" dirty="0">
                <a:solidFill>
                  <a:srgbClr val="FF0000"/>
                </a:solidFill>
              </a:rPr>
              <a:t>These are no longer futuristic questions. They are present-day legal realities and our  discussion today focuses on how intellectual property law responds to these questions and current realities. .</a:t>
            </a:r>
          </a:p>
          <a:p>
            <a:pPr marL="0" indent="0" algn="just">
              <a:buNone/>
            </a:pPr>
            <a:r>
              <a:rPr lang="en-US" b="1" dirty="0">
                <a:solidFill>
                  <a:srgbClr val="FF0000"/>
                </a:solidFill>
              </a:rPr>
              <a:t> </a:t>
            </a:r>
          </a:p>
        </p:txBody>
      </p:sp>
    </p:spTree>
    <p:extLst>
      <p:ext uri="{BB962C8B-B14F-4D97-AF65-F5344CB8AC3E}">
        <p14:creationId xmlns:p14="http://schemas.microsoft.com/office/powerpoint/2010/main" val="3817887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8F5F6-231E-110A-EDCB-D528E5416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18FEC-3C7C-67EE-C2E0-96B8B4A2C2CA}"/>
              </a:ext>
            </a:extLst>
          </p:cNvPr>
          <p:cNvSpPr>
            <a:spLocks noGrp="1"/>
          </p:cNvSpPr>
          <p:nvPr>
            <p:ph type="title"/>
          </p:nvPr>
        </p:nvSpPr>
        <p:spPr>
          <a:xfrm>
            <a:off x="119336" y="188640"/>
            <a:ext cx="11463064" cy="504056"/>
          </a:xfrm>
        </p:spPr>
        <p:txBody>
          <a:bodyPr>
            <a:normAutofit fontScale="90000"/>
          </a:bodyPr>
          <a:lstStyle/>
          <a:p>
            <a:r>
              <a:rPr lang="en-US" sz="3600" dirty="0"/>
              <a:t>               </a:t>
            </a:r>
            <a:r>
              <a:rPr lang="en-US" sz="3600" b="1" dirty="0">
                <a:solidFill>
                  <a:srgbClr val="FF0000"/>
                </a:solidFill>
              </a:rPr>
              <a:t>MEANING OF INTELLECTUAL PROPERTY RIGHTS</a:t>
            </a:r>
          </a:p>
        </p:txBody>
      </p:sp>
      <p:sp>
        <p:nvSpPr>
          <p:cNvPr id="3" name="Text Placeholder 2">
            <a:extLst>
              <a:ext uri="{FF2B5EF4-FFF2-40B4-BE49-F238E27FC236}">
                <a16:creationId xmlns:a16="http://schemas.microsoft.com/office/drawing/2014/main" id="{87652129-501A-4394-4028-A1441B2646B6}"/>
              </a:ext>
            </a:extLst>
          </p:cNvPr>
          <p:cNvSpPr>
            <a:spLocks noGrp="1"/>
          </p:cNvSpPr>
          <p:nvPr>
            <p:ph type="body" idx="1"/>
          </p:nvPr>
        </p:nvSpPr>
        <p:spPr>
          <a:xfrm>
            <a:off x="119336" y="692696"/>
            <a:ext cx="11737304" cy="5631904"/>
          </a:xfrm>
        </p:spPr>
        <p:txBody>
          <a:bodyPr>
            <a:normAutofit/>
          </a:bodyPr>
          <a:lstStyle/>
          <a:p>
            <a:pPr algn="just"/>
            <a:r>
              <a:rPr lang="en-US" b="1" dirty="0"/>
              <a:t>Intellectual property right (IPRs) is defined by the World Trade Organization (WTO), </a:t>
            </a:r>
            <a:r>
              <a:rPr lang="en-US" b="1" dirty="0">
                <a:solidFill>
                  <a:srgbClr val="FF0000"/>
                </a:solidFill>
              </a:rPr>
              <a:t>as rights given to people over the creation of their minds” and owners of these rights otherwise known as “creators can be given the rights to prevent others from using their inventions, designs or other creations.</a:t>
            </a:r>
          </a:p>
          <a:p>
            <a:pPr marL="0" indent="0">
              <a:buNone/>
            </a:pPr>
            <a:endParaRPr lang="en-US" dirty="0"/>
          </a:p>
          <a:p>
            <a:pPr algn="just"/>
            <a:r>
              <a:rPr lang="en-US" dirty="0"/>
              <a:t> </a:t>
            </a:r>
            <a:r>
              <a:rPr lang="en-US" b="1" dirty="0"/>
              <a:t>The World Intellectual Property </a:t>
            </a:r>
            <a:r>
              <a:rPr lang="en-US" b="1" dirty="0" err="1"/>
              <a:t>Organisation</a:t>
            </a:r>
            <a:r>
              <a:rPr lang="en-US" b="1" dirty="0"/>
              <a:t> (WIPO), define IPRs as </a:t>
            </a:r>
            <a:r>
              <a:rPr lang="en-US" b="1" dirty="0">
                <a:solidFill>
                  <a:srgbClr val="FF0000"/>
                </a:solidFill>
              </a:rPr>
              <a:t>creations of the mind-everything ... include rights relating to literary, artistic and scientific works: performances of performing artists; phonograms and broadcast; industrial designs; trademarks, service marks, commercial names and designations; protection against unfair competitions; and all other rights resulting from intellectual activity in industrial, scientific, literary or artistic fields</a:t>
            </a:r>
          </a:p>
        </p:txBody>
      </p:sp>
    </p:spTree>
    <p:extLst>
      <p:ext uri="{BB962C8B-B14F-4D97-AF65-F5344CB8AC3E}">
        <p14:creationId xmlns:p14="http://schemas.microsoft.com/office/powerpoint/2010/main" val="3612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01268-6D10-6F32-586D-D4A14F1019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D82FFF-5D8B-D8A0-FF44-AF9CB48EA9FB}"/>
              </a:ext>
            </a:extLst>
          </p:cNvPr>
          <p:cNvSpPr>
            <a:spLocks noGrp="1"/>
          </p:cNvSpPr>
          <p:nvPr>
            <p:ph type="title"/>
          </p:nvPr>
        </p:nvSpPr>
        <p:spPr>
          <a:xfrm>
            <a:off x="191344" y="116632"/>
            <a:ext cx="11391056" cy="504056"/>
          </a:xfrm>
        </p:spPr>
        <p:txBody>
          <a:bodyPr>
            <a:normAutofit fontScale="90000"/>
          </a:bodyPr>
          <a:lstStyle/>
          <a:p>
            <a:r>
              <a:rPr lang="en-GB" b="1" dirty="0"/>
              <a:t> </a:t>
            </a:r>
            <a:br>
              <a:rPr lang="en-GB" dirty="0"/>
            </a:br>
            <a:r>
              <a:rPr lang="en-GB" dirty="0"/>
              <a:t>               </a:t>
            </a:r>
            <a:r>
              <a:rPr lang="en-GB" sz="4000" b="1" dirty="0">
                <a:solidFill>
                  <a:srgbClr val="FF0000"/>
                </a:solidFill>
              </a:rPr>
              <a:t>CLASSIFICATION OF RIGHTS UNDER IPRs</a:t>
            </a:r>
          </a:p>
        </p:txBody>
      </p:sp>
      <p:sp>
        <p:nvSpPr>
          <p:cNvPr id="3" name="Text Placeholder 2">
            <a:extLst>
              <a:ext uri="{FF2B5EF4-FFF2-40B4-BE49-F238E27FC236}">
                <a16:creationId xmlns:a16="http://schemas.microsoft.com/office/drawing/2014/main" id="{053B3C4A-7E49-B90A-26B2-F801FC558FB7}"/>
              </a:ext>
            </a:extLst>
          </p:cNvPr>
          <p:cNvSpPr>
            <a:spLocks noGrp="1"/>
          </p:cNvSpPr>
          <p:nvPr>
            <p:ph type="body" idx="1"/>
          </p:nvPr>
        </p:nvSpPr>
        <p:spPr>
          <a:xfrm>
            <a:off x="191344" y="548680"/>
            <a:ext cx="11737304" cy="6048672"/>
          </a:xfrm>
        </p:spPr>
        <p:txBody>
          <a:bodyPr>
            <a:normAutofit/>
          </a:bodyPr>
          <a:lstStyle/>
          <a:p>
            <a:pPr algn="just">
              <a:buFont typeface="Wingdings" panose="05000000000000000000" pitchFamily="2" charset="2"/>
              <a:buChar char="Ø"/>
            </a:pPr>
            <a:r>
              <a:rPr lang="en-GB" sz="3200" b="1" dirty="0"/>
              <a:t>Intellectual property  (IP) has two major components, </a:t>
            </a:r>
            <a:r>
              <a:rPr lang="en-GB" sz="3200" b="1" dirty="0">
                <a:solidFill>
                  <a:srgbClr val="FF0000"/>
                </a:solidFill>
              </a:rPr>
              <a:t>Industrial Property</a:t>
            </a:r>
            <a:r>
              <a:rPr lang="en-GB" sz="3200" b="1" dirty="0"/>
              <a:t> and </a:t>
            </a:r>
            <a:r>
              <a:rPr lang="en-GB" sz="3200" b="1" dirty="0">
                <a:solidFill>
                  <a:srgbClr val="FF0000"/>
                </a:solidFill>
              </a:rPr>
              <a:t>Copyright</a:t>
            </a:r>
            <a:r>
              <a:rPr lang="en-GB" sz="3200" b="1" dirty="0"/>
              <a:t>, generically refers to as ‘</a:t>
            </a:r>
            <a:r>
              <a:rPr lang="en-GB" sz="3200" b="1" dirty="0">
                <a:solidFill>
                  <a:srgbClr val="FF0000"/>
                </a:solidFill>
              </a:rPr>
              <a:t>Intellectual Property Rights ’(IPRs)</a:t>
            </a:r>
            <a:r>
              <a:rPr lang="en-GB" sz="3200" b="1" dirty="0"/>
              <a:t>.</a:t>
            </a:r>
          </a:p>
          <a:p>
            <a:pPr algn="just">
              <a:buFont typeface="Wingdings" panose="05000000000000000000" pitchFamily="2" charset="2"/>
              <a:buChar char="Ø"/>
            </a:pPr>
            <a:r>
              <a:rPr lang="en-GB" sz="3200" b="1" dirty="0"/>
              <a:t> The  rights  are protected through the regimes of: </a:t>
            </a:r>
          </a:p>
          <a:p>
            <a:pPr marL="514350" indent="-514350" algn="just">
              <a:buFont typeface="Wingdings 2"/>
              <a:buAutoNum type="alphaLcParenBoth"/>
            </a:pPr>
            <a:r>
              <a:rPr lang="en-GB" sz="3200" b="1" dirty="0">
                <a:solidFill>
                  <a:srgbClr val="FF0000"/>
                </a:solidFill>
              </a:rPr>
              <a:t>Statutes</a:t>
            </a:r>
            <a:r>
              <a:rPr lang="en-GB" sz="3200" b="1" dirty="0"/>
              <a:t>; (</a:t>
            </a:r>
            <a:r>
              <a:rPr lang="en-GB" sz="3200" b="1" i="1" dirty="0">
                <a:solidFill>
                  <a:schemeClr val="accent1"/>
                </a:solidFill>
              </a:rPr>
              <a:t>Copyright, Patents, Industrial Designs, Trademarks and Service Marks) Plant Variety Act; </a:t>
            </a:r>
            <a:r>
              <a:rPr lang="en-US" b="1" dirty="0"/>
              <a:t>Data and Database Protection</a:t>
            </a:r>
            <a:r>
              <a:rPr lang="en-US" dirty="0"/>
              <a:t> (in modern practice)</a:t>
            </a:r>
          </a:p>
          <a:p>
            <a:pPr marL="514350" indent="-514350" algn="just">
              <a:buAutoNum type="alphaLcParenBoth"/>
            </a:pPr>
            <a:r>
              <a:rPr lang="en-GB" sz="3200" b="1" dirty="0">
                <a:solidFill>
                  <a:srgbClr val="FF0000"/>
                </a:solidFill>
              </a:rPr>
              <a:t>common law</a:t>
            </a:r>
            <a:r>
              <a:rPr lang="en-GB" sz="3200" b="1" dirty="0"/>
              <a:t>; (</a:t>
            </a:r>
            <a:r>
              <a:rPr lang="en-GB" sz="3200" b="1" i="1" dirty="0">
                <a:solidFill>
                  <a:schemeClr val="accent1"/>
                </a:solidFill>
              </a:rPr>
              <a:t>Trade Secrets, Confidential Information)</a:t>
            </a:r>
            <a:r>
              <a:rPr lang="en-GB" sz="3200" b="1" dirty="0"/>
              <a:t> </a:t>
            </a:r>
          </a:p>
          <a:p>
            <a:pPr marL="514350" indent="-514350" algn="just">
              <a:buAutoNum type="alphaLcParenBoth"/>
            </a:pPr>
            <a:r>
              <a:rPr lang="en-GB" sz="3200" b="1" dirty="0">
                <a:solidFill>
                  <a:srgbClr val="FF0000"/>
                </a:solidFill>
              </a:rPr>
              <a:t>Contract</a:t>
            </a:r>
            <a:r>
              <a:rPr lang="en-GB" sz="3200" b="1" dirty="0"/>
              <a:t> (</a:t>
            </a:r>
            <a:r>
              <a:rPr lang="en-GB" sz="3200" b="1" i="1" dirty="0">
                <a:solidFill>
                  <a:schemeClr val="accent1"/>
                </a:solidFill>
              </a:rPr>
              <a:t>Layout of Integrated Circuits</a:t>
            </a:r>
            <a:r>
              <a:rPr lang="en-GB" sz="3200" b="1" dirty="0"/>
              <a:t>) and</a:t>
            </a:r>
          </a:p>
          <a:p>
            <a:pPr marL="514350" indent="-514350" algn="just">
              <a:buAutoNum type="alphaLcParenBoth"/>
            </a:pPr>
            <a:r>
              <a:rPr lang="en-GB" sz="3200" b="1" dirty="0"/>
              <a:t> </a:t>
            </a:r>
            <a:r>
              <a:rPr lang="en-GB" sz="3200" b="1" dirty="0">
                <a:solidFill>
                  <a:srgbClr val="FF0000"/>
                </a:solidFill>
              </a:rPr>
              <a:t>Sui Generis</a:t>
            </a:r>
            <a:r>
              <a:rPr lang="en-GB" sz="3200" b="1" dirty="0"/>
              <a:t> (</a:t>
            </a:r>
            <a:r>
              <a:rPr lang="en-GB" sz="3200" b="1" i="1" dirty="0">
                <a:solidFill>
                  <a:schemeClr val="accent1"/>
                </a:solidFill>
              </a:rPr>
              <a:t>Plant Breeder Rights</a:t>
            </a:r>
            <a:r>
              <a:rPr lang="en-GB" sz="3200" b="1" dirty="0"/>
              <a:t>)</a:t>
            </a:r>
          </a:p>
          <a:p>
            <a:pPr marL="0" indent="0" algn="just">
              <a:buNone/>
            </a:pPr>
            <a:r>
              <a:rPr lang="en-US" sz="3200" b="1" dirty="0"/>
              <a:t> </a:t>
            </a:r>
            <a:endParaRPr lang="en-GB" sz="3200" b="1" dirty="0"/>
          </a:p>
        </p:txBody>
      </p:sp>
    </p:spTree>
    <p:extLst>
      <p:ext uri="{BB962C8B-B14F-4D97-AF65-F5344CB8AC3E}">
        <p14:creationId xmlns:p14="http://schemas.microsoft.com/office/powerpoint/2010/main" val="2909696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E4EEB-85DA-B605-A18D-AD874E18B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044641-31C0-D4C7-2675-2FE28EDCBA67}"/>
              </a:ext>
            </a:extLst>
          </p:cNvPr>
          <p:cNvSpPr>
            <a:spLocks noGrp="1"/>
          </p:cNvSpPr>
          <p:nvPr>
            <p:ph type="title"/>
          </p:nvPr>
        </p:nvSpPr>
        <p:spPr>
          <a:xfrm>
            <a:off x="191344" y="116632"/>
            <a:ext cx="11391056" cy="615204"/>
          </a:xfrm>
        </p:spPr>
        <p:txBody>
          <a:bodyPr>
            <a:normAutofit fontScale="90000"/>
          </a:bodyPr>
          <a:lstStyle/>
          <a:p>
            <a:r>
              <a:rPr lang="en-GB" b="1" dirty="0"/>
              <a:t> </a:t>
            </a:r>
            <a:br>
              <a:rPr lang="en-GB" dirty="0"/>
            </a:br>
            <a:r>
              <a:rPr lang="en-GB" dirty="0"/>
              <a:t>               </a:t>
            </a:r>
            <a:r>
              <a:rPr lang="en-GB" sz="4000" b="1" dirty="0">
                <a:solidFill>
                  <a:srgbClr val="FF0000"/>
                </a:solidFill>
              </a:rPr>
              <a:t>CLASSIFICATION OF RIGHTS UNDER IPRs</a:t>
            </a:r>
          </a:p>
        </p:txBody>
      </p:sp>
      <p:sp>
        <p:nvSpPr>
          <p:cNvPr id="3" name="Text Placeholder 2">
            <a:extLst>
              <a:ext uri="{FF2B5EF4-FFF2-40B4-BE49-F238E27FC236}">
                <a16:creationId xmlns:a16="http://schemas.microsoft.com/office/drawing/2014/main" id="{1B2189F8-B8C6-0B32-5A50-CE7691FF20C2}"/>
              </a:ext>
            </a:extLst>
          </p:cNvPr>
          <p:cNvSpPr>
            <a:spLocks noGrp="1"/>
          </p:cNvSpPr>
          <p:nvPr>
            <p:ph type="body" idx="1"/>
          </p:nvPr>
        </p:nvSpPr>
        <p:spPr>
          <a:xfrm>
            <a:off x="191344" y="731836"/>
            <a:ext cx="11737304" cy="5865516"/>
          </a:xfrm>
        </p:spPr>
        <p:txBody>
          <a:bodyPr>
            <a:normAutofit/>
          </a:bodyPr>
          <a:lstStyle/>
          <a:p>
            <a:pPr algn="just">
              <a:buFont typeface="Wingdings" panose="05000000000000000000" pitchFamily="2" charset="2"/>
              <a:buChar char="q"/>
            </a:pPr>
            <a:r>
              <a:rPr lang="en-GB" sz="3200" b="1" dirty="0"/>
              <a:t>Intellectual property  are </a:t>
            </a:r>
            <a:r>
              <a:rPr lang="en-US" b="1" dirty="0"/>
              <a:t>human mind creations. These includes books, music, paintings, inventions, software, films, logos, designs, and confidential business information</a:t>
            </a:r>
          </a:p>
          <a:p>
            <a:pPr algn="just">
              <a:buFont typeface="Wingdings" panose="05000000000000000000" pitchFamily="2" charset="2"/>
              <a:buChar char="q"/>
            </a:pPr>
            <a:r>
              <a:rPr lang="en-US" b="1" dirty="0"/>
              <a:t>Unlike land or cars, IP is intangible, you cannot touch it, but it has enormous value.</a:t>
            </a:r>
          </a:p>
          <a:p>
            <a:pPr algn="just">
              <a:buFont typeface="Wingdings" panose="05000000000000000000" pitchFamily="2" charset="2"/>
              <a:buChar char="q"/>
            </a:pPr>
            <a:r>
              <a:rPr lang="en-US" b="1" dirty="0"/>
              <a:t>For example, you cannot touch the Coca-Cola formula, but it is worth billions. You cannot physically hold the brand “Google,” but it is one of the most valuable assets in the world. IP law protects these creations and gives creators legal rights over them.</a:t>
            </a:r>
          </a:p>
          <a:p>
            <a:pPr marL="0" indent="0" algn="just">
              <a:buNone/>
            </a:pPr>
            <a:endParaRPr lang="en-US" b="1" dirty="0"/>
          </a:p>
          <a:p>
            <a:pPr algn="just">
              <a:buFont typeface="Wingdings" panose="05000000000000000000" pitchFamily="2" charset="2"/>
              <a:buChar char="q"/>
            </a:pPr>
            <a:r>
              <a:rPr lang="en-US" b="1" dirty="0"/>
              <a:t> The major branches of IP include: Copyright; Patent; Trademark; Industrial Design; Trade Secrets and Data and Database Protection (in modern practice)</a:t>
            </a:r>
          </a:p>
          <a:p>
            <a:pPr algn="just">
              <a:buFont typeface="Wingdings" panose="05000000000000000000" pitchFamily="2" charset="2"/>
              <a:buChar char="Ø"/>
            </a:pPr>
            <a:endParaRPr lang="en-GB" sz="3200" b="1" dirty="0"/>
          </a:p>
        </p:txBody>
      </p:sp>
    </p:spTree>
    <p:extLst>
      <p:ext uri="{BB962C8B-B14F-4D97-AF65-F5344CB8AC3E}">
        <p14:creationId xmlns:p14="http://schemas.microsoft.com/office/powerpoint/2010/main" val="392075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ppt1712.tmp</Template>
  <TotalTime>6999</TotalTime>
  <Words>5282</Words>
  <Application>Microsoft Office PowerPoint</Application>
  <PresentationFormat>Widescreen</PresentationFormat>
  <Paragraphs>323</Paragraphs>
  <Slides>49</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AR ESSENCE</vt:lpstr>
      <vt:lpstr>Montserrat SemiBold</vt:lpstr>
      <vt:lpstr>Noto Sans Symbols</vt:lpstr>
      <vt:lpstr>TT Rounds Condensed Bold</vt:lpstr>
      <vt:lpstr>Wingdings 2</vt:lpstr>
      <vt:lpstr>RGLHIM+Calibri</vt:lpstr>
      <vt:lpstr>Berlin Sans FB</vt:lpstr>
      <vt:lpstr>Wingdings</vt:lpstr>
      <vt:lpstr>Times New Roman</vt:lpstr>
      <vt:lpstr>Eras Demi ITC</vt:lpstr>
      <vt:lpstr>Calibri</vt:lpstr>
      <vt:lpstr>Constantia</vt:lpstr>
      <vt:lpstr>Flow</vt:lpstr>
      <vt:lpstr>PowerPoint Presentation</vt:lpstr>
      <vt:lpstr>                   INTERFACE BETWEEN IP AND AI</vt:lpstr>
      <vt:lpstr>The interface of IP with AI has ignited a mixed feeling of admiration on  one part and apprehension on the other part.</vt:lpstr>
      <vt:lpstr>               INTRODUCTORY AND BACKGROUND SETTING</vt:lpstr>
      <vt:lpstr>               INTRODUCTORY AND BACKGROUND SETTING</vt:lpstr>
      <vt:lpstr>               INTRODUCTORY AND BACKGROUND SETTING</vt:lpstr>
      <vt:lpstr>               MEANING OF INTELLECTUAL PROPERTY RIGHTS</vt:lpstr>
      <vt:lpstr>                 CLASSIFICATION OF RIGHTS UNDER IPRs</vt:lpstr>
      <vt:lpstr>                 CLASSIFICATION OF RIGHTS UNDER IPRs</vt:lpstr>
      <vt:lpstr>                              EFFECTS  OF   IPRs</vt:lpstr>
      <vt:lpstr>                 CLASSIFICATION OF RIGHTS UNDER IPRs</vt:lpstr>
      <vt:lpstr>                  DEDUCTIONS FROM DEFINITIONS  OF IPRs</vt:lpstr>
      <vt:lpstr>                  DEDUCTIONS FROM DEFINITIONS  OF IPRs</vt:lpstr>
      <vt:lpstr>             MEANING OF ARTIFICIAL INTELLIGENCE (AI)</vt:lpstr>
      <vt:lpstr>                   MODELS OF AI</vt:lpstr>
      <vt:lpstr>       INTELLECTUAL PROPERTY AND ARTICIAL INTELLIGENCE: INTERFACE</vt:lpstr>
      <vt:lpstr>       OTHER PROPRIETARY INTEREST IN INTELLECTUAL PROPERTY AND ARTICIAL INTELLIGENCE: INTERFACE</vt:lpstr>
      <vt:lpstr>                                      CAN AI BE AN AUTHOR AND OWNER UNDER COPYRIGHT LAW?</vt:lpstr>
      <vt:lpstr>                            SKEPTISM OF IP </vt:lpstr>
      <vt:lpstr>                            SKEPTISM OF IP </vt:lpstr>
      <vt:lpstr>                            SKEPTISM OF IP </vt:lpstr>
      <vt:lpstr>         AI AND COPYRIGHT INFRINGEMENT: THE TRAINING DATA PROBLEM</vt:lpstr>
      <vt:lpstr>                   THE COPYRIGHT AND AI SETTLEMENT</vt:lpstr>
      <vt:lpstr>               FAIR DEALING AND AI TRAINING   </vt:lpstr>
      <vt:lpstr>                   AI AND PATENT LAWs</vt:lpstr>
      <vt:lpstr>                   AI AND PATENT  INTERFACE</vt:lpstr>
      <vt:lpstr>ALGORITHM IS A STEP BY STEP SET OF INSTRUCTIONS TO SOLVE A PROBLEM OR COMPLETE A TASK</vt:lpstr>
      <vt:lpstr>                   AI AND PATENT LAWs</vt:lpstr>
      <vt:lpstr>                   AI AND PATENT LAWs</vt:lpstr>
      <vt:lpstr>                   TRADEMARK ISSUES IN THE AI ERA</vt:lpstr>
      <vt:lpstr>PowerPoint Presentation</vt:lpstr>
      <vt:lpstr>                   TRADEMARK ISSUES IN THE AI ERA</vt:lpstr>
      <vt:lpstr>     DATA PROTECTION,  AI AND INTELLECTUAL PROPERTY</vt:lpstr>
      <vt:lpstr>PowerPoint Presentation</vt:lpstr>
      <vt:lpstr>                   DATA PROTECTION AND AI</vt:lpstr>
      <vt:lpstr>                   DATA PROTECTION AND AI</vt:lpstr>
      <vt:lpstr>           TRADE SECRETS AND CONFIDENTIAL INFORMATION</vt:lpstr>
      <vt:lpstr>                  NAVIGATING THE FUTURE</vt:lpstr>
      <vt:lpstr>           LEGAL AND REGULATORY REFORMS</vt:lpstr>
      <vt:lpstr>           LEGAL AND REGULATORY REFORMS</vt:lpstr>
      <vt:lpstr>                   </vt:lpstr>
      <vt:lpstr>                   </vt:lpstr>
      <vt:lpstr>                   </vt:lpstr>
      <vt:lpstr>                   </vt:lpstr>
      <vt:lpstr>                   </vt:lpstr>
      <vt:lpstr>                   </vt:lpstr>
      <vt:lpstr>                   CONCLUSION</vt:lpstr>
      <vt:lpstr>                   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Professor JJ Kur</dc:creator>
  <cp:lastModifiedBy>USER</cp:lastModifiedBy>
  <cp:revision>204</cp:revision>
  <dcterms:modified xsi:type="dcterms:W3CDTF">2026-04-23T13:56:09Z</dcterms:modified>
</cp:coreProperties>
</file>